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257" r:id="rId3"/>
    <p:sldId id="265" r:id="rId4"/>
    <p:sldId id="258" r:id="rId5"/>
    <p:sldId id="275" r:id="rId6"/>
    <p:sldId id="261" r:id="rId7"/>
    <p:sldId id="297" r:id="rId8"/>
    <p:sldId id="295" r:id="rId9"/>
    <p:sldId id="301" r:id="rId10"/>
    <p:sldId id="296" r:id="rId11"/>
    <p:sldId id="259" r:id="rId12"/>
    <p:sldId id="262" r:id="rId13"/>
    <p:sldId id="272" r:id="rId14"/>
    <p:sldId id="268" r:id="rId15"/>
    <p:sldId id="264" r:id="rId16"/>
    <p:sldId id="281" r:id="rId17"/>
    <p:sldId id="286" r:id="rId18"/>
    <p:sldId id="287" r:id="rId19"/>
    <p:sldId id="288" r:id="rId20"/>
    <p:sldId id="285" r:id="rId21"/>
    <p:sldId id="289" r:id="rId22"/>
    <p:sldId id="298" r:id="rId23"/>
    <p:sldId id="291" r:id="rId24"/>
    <p:sldId id="273" r:id="rId25"/>
    <p:sldId id="292" r:id="rId26"/>
    <p:sldId id="299" r:id="rId27"/>
    <p:sldId id="274" r:id="rId28"/>
    <p:sldId id="293" r:id="rId29"/>
    <p:sldId id="300" r:id="rId30"/>
    <p:sldId id="303" r:id="rId31"/>
    <p:sldId id="304" r:id="rId32"/>
    <p:sldId id="284" r:id="rId33"/>
    <p:sldId id="294" r:id="rId34"/>
  </p:sldIdLst>
  <p:sldSz cx="18288000" cy="10287000"/>
  <p:notesSz cx="6858000" cy="9144000"/>
  <p:embeddedFontLst>
    <p:embeddedFont>
      <p:font typeface="Assistant Bold" panose="020B0604020202020204" charset="-79"/>
      <p:regular r:id="rId36"/>
      <p:bold r:id="rId37"/>
    </p:embeddedFont>
    <p:embeddedFont>
      <p:font typeface="Calibri" panose="020F0502020204030204" pitchFamily="34" charset="0"/>
      <p:regular r:id="rId38"/>
      <p:bold r:id="rId39"/>
      <p:italic r:id="rId40"/>
      <p:boldItalic r:id="rId41"/>
    </p:embeddedFont>
    <p:embeddedFont>
      <p:font typeface="Assistant Regular Bold" panose="020B0604020202020204" charset="-79"/>
      <p:regular r:id="rId42"/>
      <p:bold r:id="rId43"/>
    </p:embeddedFont>
    <p:embeddedFont>
      <p:font typeface="Cormorant Garamond Bold" panose="020B0604020202020204" charset="0"/>
      <p:regular r:id="rId44"/>
      <p:bold r:id="rId45"/>
    </p:embeddedFont>
    <p:embeddedFont>
      <p:font typeface="Times" panose="02020603050405020304" pitchFamily="18" charset="0"/>
      <p:regular r:id="rId46"/>
      <p:bold r:id="rId47"/>
      <p:italic r:id="rId48"/>
      <p:boldItalic r:id="rId49"/>
    </p:embeddedFont>
    <p:embeddedFont>
      <p:font typeface="Assistant Regular" panose="020B0604020202020204" charset="-79"/>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1B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05" autoAdjust="0"/>
    <p:restoredTop sz="95617" autoAdjust="0"/>
  </p:normalViewPr>
  <p:slideViewPr>
    <p:cSldViewPr>
      <p:cViewPr varScale="1">
        <p:scale>
          <a:sx n="58" d="100"/>
          <a:sy n="58" d="100"/>
        </p:scale>
        <p:origin x="120"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s>
</file>

<file path=ppt/charts/_rels/chart1.xml.rels><?xml version="1.0" encoding="UTF-8" standalone="yes"?>
<Relationships xmlns="http://schemas.openxmlformats.org/package/2006/relationships"><Relationship Id="rId3" Type="http://schemas.openxmlformats.org/officeDocument/2006/relationships/oleObject" Target="file:///\\Users\jude\Library\Mobile%20Documents\com~apple~CloudDocs\Experimental%20Psychology%20MA\Dr.%20Robles%20Research\Code\Results%20for%20DATA%20DRIVEN%20CULTURAL%20COMPETENCE%20IN%20THE%20URBAN%20PUBLIC%20COLLEGE%20COUNSELING%20CENTE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jude\Library\Mobile%20Documents\com~apple~CloudDocs\Experimental%20Psychology%20MA\Dr.%20Robles%20Research\Code\Results%20for%20DATA%20DRIVEN%20CULTURAL%20COMPETENCE%20IN%20THE%20URBAN%20PUBLIC%20COLLEGE%20COUNSELING%20CENTER.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600" dirty="0"/>
              <a:t>Mean Session Count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'Table 2'!$D$13</c:f>
              <c:strCache>
                <c:ptCount val="1"/>
                <c:pt idx="0">
                  <c:v>M</c:v>
                </c:pt>
              </c:strCache>
            </c:strRef>
          </c:tx>
          <c:spPr>
            <a:solidFill>
              <a:schemeClr val="accent2">
                <a:lumMod val="50000"/>
              </a:schemeClr>
            </a:solidFill>
            <a:ln>
              <a:noFill/>
            </a:ln>
            <a:effectLst/>
          </c:spPr>
          <c:invertIfNegative val="0"/>
          <c:cat>
            <c:strRef>
              <c:f>'Table 2'!$C$14:$C$18</c:f>
              <c:strCache>
                <c:ptCount val="5"/>
                <c:pt idx="0">
                  <c:v>Black</c:v>
                </c:pt>
                <c:pt idx="1">
                  <c:v>White</c:v>
                </c:pt>
                <c:pt idx="2">
                  <c:v>Asian</c:v>
                </c:pt>
                <c:pt idx="3">
                  <c:v>Latinx</c:v>
                </c:pt>
                <c:pt idx="4">
                  <c:v>Multiracial</c:v>
                </c:pt>
              </c:strCache>
            </c:strRef>
          </c:cat>
          <c:val>
            <c:numRef>
              <c:f>'Table 2'!$D$14:$D$18</c:f>
              <c:numCache>
                <c:formatCode>General</c:formatCode>
                <c:ptCount val="5"/>
                <c:pt idx="0">
                  <c:v>5</c:v>
                </c:pt>
                <c:pt idx="1">
                  <c:v>6.79</c:v>
                </c:pt>
                <c:pt idx="2">
                  <c:v>5.82</c:v>
                </c:pt>
                <c:pt idx="3">
                  <c:v>5.09</c:v>
                </c:pt>
                <c:pt idx="4">
                  <c:v>4.5999999999999996</c:v>
                </c:pt>
              </c:numCache>
            </c:numRef>
          </c:val>
          <c:extLst>
            <c:ext xmlns:c16="http://schemas.microsoft.com/office/drawing/2014/chart" uri="{C3380CC4-5D6E-409C-BE32-E72D297353CC}">
              <c16:uniqueId val="{00000000-DB82-A04F-A64D-45885C2C74B0}"/>
            </c:ext>
          </c:extLst>
        </c:ser>
        <c:dLbls>
          <c:showLegendKey val="0"/>
          <c:showVal val="0"/>
          <c:showCatName val="0"/>
          <c:showSerName val="0"/>
          <c:showPercent val="0"/>
          <c:showBubbleSize val="0"/>
        </c:dLbls>
        <c:gapWidth val="219"/>
        <c:overlap val="100"/>
        <c:axId val="1896580416"/>
        <c:axId val="1896551904"/>
      </c:barChart>
      <c:catAx>
        <c:axId val="1896580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crossAx val="1896551904"/>
        <c:crosses val="autoZero"/>
        <c:auto val="1"/>
        <c:lblAlgn val="ctr"/>
        <c:lblOffset val="100"/>
        <c:noMultiLvlLbl val="0"/>
      </c:catAx>
      <c:valAx>
        <c:axId val="1896551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965804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'Table 3'!$F$19</c:f>
              <c:strCache>
                <c:ptCount val="1"/>
                <c:pt idx="0">
                  <c:v>Black</c:v>
                </c:pt>
              </c:strCache>
            </c:strRef>
          </c:tx>
          <c:spPr>
            <a:solidFill>
              <a:schemeClr val="accent1"/>
            </a:solidFill>
            <a:ln>
              <a:noFill/>
            </a:ln>
            <a:effectLst/>
          </c:spPr>
          <c:invertIfNegative val="0"/>
          <c:cat>
            <c:strRef>
              <c:f>'Table 3'!$E$20:$E$28</c:f>
              <c:strCache>
                <c:ptCount val="9"/>
                <c:pt idx="0">
                  <c:v>Depression</c:v>
                </c:pt>
                <c:pt idx="1">
                  <c:v>Anxiety</c:v>
                </c:pt>
                <c:pt idx="2">
                  <c:v>Social Anxiety</c:v>
                </c:pt>
                <c:pt idx="3">
                  <c:v>Academics</c:v>
                </c:pt>
                <c:pt idx="4">
                  <c:v>Eating Concerns</c:v>
                </c:pt>
                <c:pt idx="5">
                  <c:v>Hostility</c:v>
                </c:pt>
                <c:pt idx="6">
                  <c:v>Substance Use</c:v>
                </c:pt>
                <c:pt idx="7">
                  <c:v>Family Distress</c:v>
                </c:pt>
                <c:pt idx="8">
                  <c:v>Total Psychological Symptoms</c:v>
                </c:pt>
              </c:strCache>
            </c:strRef>
          </c:cat>
          <c:val>
            <c:numRef>
              <c:f>'Table 3'!$F$20:$F$28</c:f>
              <c:numCache>
                <c:formatCode>General</c:formatCode>
                <c:ptCount val="9"/>
                <c:pt idx="0">
                  <c:v>23.91</c:v>
                </c:pt>
                <c:pt idx="1">
                  <c:v>15.81</c:v>
                </c:pt>
                <c:pt idx="2">
                  <c:v>14.43</c:v>
                </c:pt>
                <c:pt idx="3">
                  <c:v>10.6</c:v>
                </c:pt>
                <c:pt idx="4">
                  <c:v>9.34</c:v>
                </c:pt>
                <c:pt idx="5">
                  <c:v>10.1</c:v>
                </c:pt>
                <c:pt idx="6">
                  <c:v>3.08</c:v>
                </c:pt>
                <c:pt idx="7">
                  <c:v>10.65</c:v>
                </c:pt>
                <c:pt idx="8">
                  <c:v>97.92</c:v>
                </c:pt>
              </c:numCache>
            </c:numRef>
          </c:val>
          <c:extLst>
            <c:ext xmlns:c16="http://schemas.microsoft.com/office/drawing/2014/chart" uri="{C3380CC4-5D6E-409C-BE32-E72D297353CC}">
              <c16:uniqueId val="{00000000-2021-7F4A-94A9-8C78999481C4}"/>
            </c:ext>
          </c:extLst>
        </c:ser>
        <c:ser>
          <c:idx val="1"/>
          <c:order val="1"/>
          <c:tx>
            <c:strRef>
              <c:f>'Table 3'!$G$19</c:f>
              <c:strCache>
                <c:ptCount val="1"/>
                <c:pt idx="0">
                  <c:v>White</c:v>
                </c:pt>
              </c:strCache>
            </c:strRef>
          </c:tx>
          <c:spPr>
            <a:solidFill>
              <a:schemeClr val="accent2"/>
            </a:solidFill>
            <a:ln>
              <a:noFill/>
            </a:ln>
            <a:effectLst/>
          </c:spPr>
          <c:invertIfNegative val="0"/>
          <c:cat>
            <c:strRef>
              <c:f>'Table 3'!$E$20:$E$28</c:f>
              <c:strCache>
                <c:ptCount val="9"/>
                <c:pt idx="0">
                  <c:v>Depression</c:v>
                </c:pt>
                <c:pt idx="1">
                  <c:v>Anxiety</c:v>
                </c:pt>
                <c:pt idx="2">
                  <c:v>Social Anxiety</c:v>
                </c:pt>
                <c:pt idx="3">
                  <c:v>Academics</c:v>
                </c:pt>
                <c:pt idx="4">
                  <c:v>Eating Concerns</c:v>
                </c:pt>
                <c:pt idx="5">
                  <c:v>Hostility</c:v>
                </c:pt>
                <c:pt idx="6">
                  <c:v>Substance Use</c:v>
                </c:pt>
                <c:pt idx="7">
                  <c:v>Family Distress</c:v>
                </c:pt>
                <c:pt idx="8">
                  <c:v>Total Psychological Symptoms</c:v>
                </c:pt>
              </c:strCache>
            </c:strRef>
          </c:cat>
          <c:val>
            <c:numRef>
              <c:f>'Table 3'!$G$20:$G$28</c:f>
              <c:numCache>
                <c:formatCode>General</c:formatCode>
                <c:ptCount val="9"/>
                <c:pt idx="0">
                  <c:v>24.53</c:v>
                </c:pt>
                <c:pt idx="1">
                  <c:v>17.649999999999999</c:v>
                </c:pt>
                <c:pt idx="2">
                  <c:v>14.72</c:v>
                </c:pt>
                <c:pt idx="3">
                  <c:v>9.65</c:v>
                </c:pt>
                <c:pt idx="4">
                  <c:v>9.74</c:v>
                </c:pt>
                <c:pt idx="5">
                  <c:v>9.5299999999999994</c:v>
                </c:pt>
                <c:pt idx="6">
                  <c:v>4.5999999999999996</c:v>
                </c:pt>
                <c:pt idx="7">
                  <c:v>10.62</c:v>
                </c:pt>
                <c:pt idx="8">
                  <c:v>101</c:v>
                </c:pt>
              </c:numCache>
            </c:numRef>
          </c:val>
          <c:extLst>
            <c:ext xmlns:c16="http://schemas.microsoft.com/office/drawing/2014/chart" uri="{C3380CC4-5D6E-409C-BE32-E72D297353CC}">
              <c16:uniqueId val="{00000001-2021-7F4A-94A9-8C78999481C4}"/>
            </c:ext>
          </c:extLst>
        </c:ser>
        <c:ser>
          <c:idx val="2"/>
          <c:order val="2"/>
          <c:tx>
            <c:strRef>
              <c:f>'Table 3'!$H$19</c:f>
              <c:strCache>
                <c:ptCount val="1"/>
                <c:pt idx="0">
                  <c:v>Asian</c:v>
                </c:pt>
              </c:strCache>
            </c:strRef>
          </c:tx>
          <c:spPr>
            <a:solidFill>
              <a:schemeClr val="accent3"/>
            </a:solidFill>
            <a:ln>
              <a:noFill/>
            </a:ln>
            <a:effectLst/>
          </c:spPr>
          <c:invertIfNegative val="0"/>
          <c:cat>
            <c:strRef>
              <c:f>'Table 3'!$E$20:$E$28</c:f>
              <c:strCache>
                <c:ptCount val="9"/>
                <c:pt idx="0">
                  <c:v>Depression</c:v>
                </c:pt>
                <c:pt idx="1">
                  <c:v>Anxiety</c:v>
                </c:pt>
                <c:pt idx="2">
                  <c:v>Social Anxiety</c:v>
                </c:pt>
                <c:pt idx="3">
                  <c:v>Academics</c:v>
                </c:pt>
                <c:pt idx="4">
                  <c:v>Eating Concerns</c:v>
                </c:pt>
                <c:pt idx="5">
                  <c:v>Hostility</c:v>
                </c:pt>
                <c:pt idx="6">
                  <c:v>Substance Use</c:v>
                </c:pt>
                <c:pt idx="7">
                  <c:v>Family Distress</c:v>
                </c:pt>
                <c:pt idx="8">
                  <c:v>Total Psychological Symptoms</c:v>
                </c:pt>
              </c:strCache>
            </c:strRef>
          </c:cat>
          <c:val>
            <c:numRef>
              <c:f>'Table 3'!$H$20:$H$28</c:f>
              <c:numCache>
                <c:formatCode>General</c:formatCode>
                <c:ptCount val="9"/>
                <c:pt idx="0">
                  <c:v>28.09</c:v>
                </c:pt>
                <c:pt idx="1">
                  <c:v>19.14</c:v>
                </c:pt>
                <c:pt idx="2">
                  <c:v>15.4</c:v>
                </c:pt>
                <c:pt idx="3">
                  <c:v>11.14</c:v>
                </c:pt>
                <c:pt idx="4">
                  <c:v>10.18</c:v>
                </c:pt>
                <c:pt idx="5">
                  <c:v>11.23</c:v>
                </c:pt>
                <c:pt idx="6">
                  <c:v>1.76</c:v>
                </c:pt>
                <c:pt idx="7">
                  <c:v>11.77</c:v>
                </c:pt>
                <c:pt idx="8">
                  <c:v>108.7</c:v>
                </c:pt>
              </c:numCache>
            </c:numRef>
          </c:val>
          <c:extLst>
            <c:ext xmlns:c16="http://schemas.microsoft.com/office/drawing/2014/chart" uri="{C3380CC4-5D6E-409C-BE32-E72D297353CC}">
              <c16:uniqueId val="{00000002-2021-7F4A-94A9-8C78999481C4}"/>
            </c:ext>
          </c:extLst>
        </c:ser>
        <c:ser>
          <c:idx val="3"/>
          <c:order val="3"/>
          <c:tx>
            <c:strRef>
              <c:f>'Table 3'!$I$19</c:f>
              <c:strCache>
                <c:ptCount val="1"/>
                <c:pt idx="0">
                  <c:v>Latinx</c:v>
                </c:pt>
              </c:strCache>
            </c:strRef>
          </c:tx>
          <c:spPr>
            <a:solidFill>
              <a:schemeClr val="accent4"/>
            </a:solidFill>
            <a:ln>
              <a:noFill/>
            </a:ln>
            <a:effectLst/>
          </c:spPr>
          <c:invertIfNegative val="0"/>
          <c:cat>
            <c:strRef>
              <c:f>'Table 3'!$E$20:$E$28</c:f>
              <c:strCache>
                <c:ptCount val="9"/>
                <c:pt idx="0">
                  <c:v>Depression</c:v>
                </c:pt>
                <c:pt idx="1">
                  <c:v>Anxiety</c:v>
                </c:pt>
                <c:pt idx="2">
                  <c:v>Social Anxiety</c:v>
                </c:pt>
                <c:pt idx="3">
                  <c:v>Academics</c:v>
                </c:pt>
                <c:pt idx="4">
                  <c:v>Eating Concerns</c:v>
                </c:pt>
                <c:pt idx="5">
                  <c:v>Hostility</c:v>
                </c:pt>
                <c:pt idx="6">
                  <c:v>Substance Use</c:v>
                </c:pt>
                <c:pt idx="7">
                  <c:v>Family Distress</c:v>
                </c:pt>
                <c:pt idx="8">
                  <c:v>Total Psychological Symptoms</c:v>
                </c:pt>
              </c:strCache>
            </c:strRef>
          </c:cat>
          <c:val>
            <c:numRef>
              <c:f>'Table 3'!$I$20:$I$28</c:f>
              <c:numCache>
                <c:formatCode>General</c:formatCode>
                <c:ptCount val="9"/>
                <c:pt idx="0">
                  <c:v>24.95</c:v>
                </c:pt>
                <c:pt idx="1">
                  <c:v>16.809999999999999</c:v>
                </c:pt>
                <c:pt idx="2">
                  <c:v>14.68</c:v>
                </c:pt>
                <c:pt idx="3">
                  <c:v>10.94</c:v>
                </c:pt>
                <c:pt idx="4">
                  <c:v>10.46</c:v>
                </c:pt>
                <c:pt idx="5">
                  <c:v>9.9499999999999993</c:v>
                </c:pt>
                <c:pt idx="6">
                  <c:v>4.28</c:v>
                </c:pt>
                <c:pt idx="7">
                  <c:v>11.2</c:v>
                </c:pt>
                <c:pt idx="8">
                  <c:v>103.3</c:v>
                </c:pt>
              </c:numCache>
            </c:numRef>
          </c:val>
          <c:extLst>
            <c:ext xmlns:c16="http://schemas.microsoft.com/office/drawing/2014/chart" uri="{C3380CC4-5D6E-409C-BE32-E72D297353CC}">
              <c16:uniqueId val="{00000003-2021-7F4A-94A9-8C78999481C4}"/>
            </c:ext>
          </c:extLst>
        </c:ser>
        <c:ser>
          <c:idx val="4"/>
          <c:order val="4"/>
          <c:tx>
            <c:strRef>
              <c:f>'Table 3'!$J$19</c:f>
              <c:strCache>
                <c:ptCount val="1"/>
                <c:pt idx="0">
                  <c:v>Multiracial</c:v>
                </c:pt>
              </c:strCache>
            </c:strRef>
          </c:tx>
          <c:spPr>
            <a:solidFill>
              <a:schemeClr val="accent5"/>
            </a:solidFill>
            <a:ln>
              <a:noFill/>
            </a:ln>
            <a:effectLst/>
          </c:spPr>
          <c:invertIfNegative val="0"/>
          <c:cat>
            <c:strRef>
              <c:f>'Table 3'!$E$20:$E$28</c:f>
              <c:strCache>
                <c:ptCount val="9"/>
                <c:pt idx="0">
                  <c:v>Depression</c:v>
                </c:pt>
                <c:pt idx="1">
                  <c:v>Anxiety</c:v>
                </c:pt>
                <c:pt idx="2">
                  <c:v>Social Anxiety</c:v>
                </c:pt>
                <c:pt idx="3">
                  <c:v>Academics</c:v>
                </c:pt>
                <c:pt idx="4">
                  <c:v>Eating Concerns</c:v>
                </c:pt>
                <c:pt idx="5">
                  <c:v>Hostility</c:v>
                </c:pt>
                <c:pt idx="6">
                  <c:v>Substance Use</c:v>
                </c:pt>
                <c:pt idx="7">
                  <c:v>Family Distress</c:v>
                </c:pt>
                <c:pt idx="8">
                  <c:v>Total Psychological Symptoms</c:v>
                </c:pt>
              </c:strCache>
            </c:strRef>
          </c:cat>
          <c:val>
            <c:numRef>
              <c:f>'Table 3'!$J$20:$J$28</c:f>
              <c:numCache>
                <c:formatCode>General</c:formatCode>
                <c:ptCount val="9"/>
                <c:pt idx="0">
                  <c:v>24.06</c:v>
                </c:pt>
                <c:pt idx="1">
                  <c:v>16.55</c:v>
                </c:pt>
                <c:pt idx="2">
                  <c:v>14.19</c:v>
                </c:pt>
                <c:pt idx="3">
                  <c:v>9.64</c:v>
                </c:pt>
                <c:pt idx="4">
                  <c:v>10.19</c:v>
                </c:pt>
                <c:pt idx="5">
                  <c:v>9.57</c:v>
                </c:pt>
                <c:pt idx="6">
                  <c:v>3.51</c:v>
                </c:pt>
                <c:pt idx="7">
                  <c:v>11.58</c:v>
                </c:pt>
                <c:pt idx="8">
                  <c:v>99.28</c:v>
                </c:pt>
              </c:numCache>
            </c:numRef>
          </c:val>
          <c:extLst>
            <c:ext xmlns:c16="http://schemas.microsoft.com/office/drawing/2014/chart" uri="{C3380CC4-5D6E-409C-BE32-E72D297353CC}">
              <c16:uniqueId val="{00000004-2021-7F4A-94A9-8C78999481C4}"/>
            </c:ext>
          </c:extLst>
        </c:ser>
        <c:dLbls>
          <c:showLegendKey val="0"/>
          <c:showVal val="0"/>
          <c:showCatName val="0"/>
          <c:showSerName val="0"/>
          <c:showPercent val="0"/>
          <c:showBubbleSize val="0"/>
        </c:dLbls>
        <c:gapWidth val="219"/>
        <c:axId val="1957589184"/>
        <c:axId val="1957587536"/>
      </c:barChart>
      <c:catAx>
        <c:axId val="195758918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957587536"/>
        <c:crosses val="autoZero"/>
        <c:auto val="1"/>
        <c:lblAlgn val="ctr"/>
        <c:lblOffset val="100"/>
        <c:noMultiLvlLbl val="0"/>
      </c:catAx>
      <c:valAx>
        <c:axId val="1957587536"/>
        <c:scaling>
          <c:orientation val="minMax"/>
        </c:scaling>
        <c:delete val="0"/>
        <c:axPos val="l"/>
        <c:numFmt formatCode="General" sourceLinked="1"/>
        <c:majorTickMark val="cross"/>
        <c:minorTickMark val="in"/>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957589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E3D215-E832-394B-B2C9-2B16BFB07AA9}" type="datetimeFigureOut">
              <a:rPr lang="en-US" smtClean="0"/>
              <a:t>6/30/2021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F76DD8-CC64-4F4A-9719-DF36455EC1B1}" type="slidenum">
              <a:rPr lang="en-US" smtClean="0"/>
              <a:t>‹#›</a:t>
            </a:fld>
            <a:endParaRPr lang="en-US"/>
          </a:p>
        </p:txBody>
      </p:sp>
    </p:spTree>
    <p:extLst>
      <p:ext uri="{BB962C8B-B14F-4D97-AF65-F5344CB8AC3E}">
        <p14:creationId xmlns:p14="http://schemas.microsoft.com/office/powerpoint/2010/main" val="1309944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ces.ed.gov/pubs2017/2017094.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F76DD8-CC64-4F4A-9719-DF36455EC1B1}" type="slidenum">
              <a:rPr lang="en-US" smtClean="0"/>
              <a:t>1</a:t>
            </a:fld>
            <a:endParaRPr lang="en-US"/>
          </a:p>
        </p:txBody>
      </p:sp>
    </p:spTree>
    <p:extLst>
      <p:ext uri="{BB962C8B-B14F-4D97-AF65-F5344CB8AC3E}">
        <p14:creationId xmlns:p14="http://schemas.microsoft.com/office/powerpoint/2010/main" val="1255338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barriers to treatment for REI students include stigma about seeking mental health treatment (Owen et al., 2013; Cheng et al., 2017; Ballesteros &amp; Hilliard, 2016; Rose et al., 2012), a lack of cultural sensitivity and awareness in college counseling centers, (Kearney, et al 2003) and implicit bias among counselors (Boysen, 2009).  More specifically, Kearney et al (2003) found that REI students attend fewer sessions than white students, even when exhibiting higher symptom severity. Thus, there is evidence that minority students’ campus counseling center utilization, symptom presentation, and symptom severity need to be carefully analyzed in order to plan clinical outreach and treatment efforts which correspond more closely to their unique needs.</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9AF76DD8-CC64-4F4A-9719-DF36455EC1B1}" type="slidenum">
              <a:rPr lang="en-US" smtClean="0"/>
              <a:t>10</a:t>
            </a:fld>
            <a:endParaRPr lang="en-US"/>
          </a:p>
        </p:txBody>
      </p:sp>
    </p:spTree>
    <p:extLst>
      <p:ext uri="{BB962C8B-B14F-4D97-AF65-F5344CB8AC3E}">
        <p14:creationId xmlns:p14="http://schemas.microsoft.com/office/powerpoint/2010/main" val="46837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As stated by Henry Xiao (2017) regarding the use of national datasets to explain individual college counseling center needs, there is a need for “a more nuanced, local approach” to account for the “variability in the type of mental health problem and help-seeking behaviors”  (Xiao, Carney et al., 2017, p.11) present in distinct college environments.  Understanding the local nuanced needs of students will necessarily mean understanding the disparities and patterns in both symptoms and utilization among a myriad of racial and ethnic identity (REI) groups using (and not using) counseling center services.  The current study will examine help-seeking rates, psychopathology rates, and counseling use rates of REI groups in a large majority-minority college within an urban university system.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nuance of race and ethnicity are one of the things buried in huge databases, highlighting the need for a nuanced approach.]</a:t>
            </a:r>
            <a:endParaRPr lang="en-US" dirty="0"/>
          </a:p>
        </p:txBody>
      </p:sp>
      <p:sp>
        <p:nvSpPr>
          <p:cNvPr id="4" name="Slide Number Placeholder 3"/>
          <p:cNvSpPr>
            <a:spLocks noGrp="1"/>
          </p:cNvSpPr>
          <p:nvPr>
            <p:ph type="sldNum" sz="quarter" idx="5"/>
          </p:nvPr>
        </p:nvSpPr>
        <p:spPr/>
        <p:txBody>
          <a:bodyPr/>
          <a:lstStyle/>
          <a:p>
            <a:fld id="{9AF76DD8-CC64-4F4A-9719-DF36455EC1B1}" type="slidenum">
              <a:rPr lang="en-US" smtClean="0"/>
              <a:t>11</a:t>
            </a:fld>
            <a:endParaRPr lang="en-US"/>
          </a:p>
        </p:txBody>
      </p:sp>
    </p:spTree>
    <p:extLst>
      <p:ext uri="{BB962C8B-B14F-4D97-AF65-F5344CB8AC3E}">
        <p14:creationId xmlns:p14="http://schemas.microsoft.com/office/powerpoint/2010/main" val="575939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This study examines the disparities in help-seeking, utilization, and symptomatology scores among racial and ethno-linguistic identities by examining pre-existing data in a large majority-minority college within a large university system.  Specifically, we compare scores on the Counseling Center Assessment of Psychological Symptoms (CCAPS; Center for Collegiate Mental Health, 2014), a psychological symptom checklist normed on approximately 233,000 students seeking counseling services at institutions across the United States. This instrument is typically administered during the intake process at the college counseling center in our study, as is a socio-demographic questionnaire. </a:t>
            </a:r>
            <a:endParaRPr lang="en-US" b="0" dirty="0">
              <a:effectLst/>
            </a:endParaRPr>
          </a:p>
          <a:p>
            <a:pPr rtl="0"/>
            <a:r>
              <a:rPr lang="en-US" sz="1200" b="0" i="0" u="none" strike="noStrike" kern="1200" dirty="0">
                <a:solidFill>
                  <a:schemeClr val="tx1"/>
                </a:solidFill>
                <a:effectLst/>
                <a:latin typeface="+mn-lt"/>
                <a:ea typeface="+mn-ea"/>
                <a:cs typeface="+mn-cs"/>
              </a:rPr>
              <a:t>The study analyzed pre-existing clinical data related to the following questions:</a:t>
            </a:r>
            <a:endParaRPr lang="en-US" b="0" dirty="0">
              <a:effectLst/>
            </a:endParaRPr>
          </a:p>
          <a:p>
            <a:pPr rtl="0" fontAlgn="base"/>
            <a:r>
              <a:rPr lang="en-US" sz="1200" b="0" i="0" u="none" strike="noStrike" kern="1200" dirty="0">
                <a:solidFill>
                  <a:schemeClr val="tx1"/>
                </a:solidFill>
                <a:effectLst/>
                <a:latin typeface="+mn-lt"/>
                <a:ea typeface="+mn-ea"/>
                <a:cs typeface="+mn-cs"/>
              </a:rPr>
              <a:t>What is the mean number of sessions attended? Does this metric vary by racial or ethnic identity?</a:t>
            </a:r>
          </a:p>
          <a:p>
            <a:pPr rtl="0" fontAlgn="base"/>
            <a:r>
              <a:rPr lang="en-US" sz="1200" b="0" i="0" u="none" strike="noStrike" kern="1200" dirty="0">
                <a:solidFill>
                  <a:schemeClr val="tx1"/>
                </a:solidFill>
                <a:effectLst/>
                <a:latin typeface="+mn-lt"/>
                <a:ea typeface="+mn-ea"/>
                <a:cs typeface="+mn-cs"/>
              </a:rPr>
              <a:t>Is there a disparity between a racial and/or ethnolinguistic community’s population in the college and their counseling utilization rate?</a:t>
            </a:r>
          </a:p>
          <a:p>
            <a:pPr rtl="0" fontAlgn="base"/>
            <a:r>
              <a:rPr lang="en-US" sz="1200" b="0" i="0" u="none" strike="noStrike" kern="1200" dirty="0">
                <a:solidFill>
                  <a:schemeClr val="tx1"/>
                </a:solidFill>
                <a:effectLst/>
                <a:latin typeface="+mn-lt"/>
                <a:ea typeface="+mn-ea"/>
                <a:cs typeface="+mn-cs"/>
              </a:rPr>
              <a:t>Is there a disparity between the total CCAPS score among the different racial and/or ethnolinguistic communities? Is there a disparity between the 8 CCAPS subscale scores among the different racial and/or ethnolinguistic communities?</a:t>
            </a:r>
          </a:p>
          <a:p>
            <a:r>
              <a:rPr lang="en-US" b="0" dirty="0">
                <a:effectLst/>
              </a:rPr>
              <a:t/>
            </a:r>
            <a:br>
              <a:rPr lang="en-US" b="0" dirty="0">
                <a:effectLst/>
              </a:rPr>
            </a:br>
            <a:endParaRPr lang="en-US" dirty="0"/>
          </a:p>
        </p:txBody>
      </p:sp>
      <p:sp>
        <p:nvSpPr>
          <p:cNvPr id="4" name="Slide Number Placeholder 3"/>
          <p:cNvSpPr>
            <a:spLocks noGrp="1"/>
          </p:cNvSpPr>
          <p:nvPr>
            <p:ph type="sldNum" sz="quarter" idx="5"/>
          </p:nvPr>
        </p:nvSpPr>
        <p:spPr/>
        <p:txBody>
          <a:bodyPr/>
          <a:lstStyle/>
          <a:p>
            <a:fld id="{9AF76DD8-CC64-4F4A-9719-DF36455EC1B1}" type="slidenum">
              <a:rPr lang="en-US" smtClean="0"/>
              <a:t>12</a:t>
            </a:fld>
            <a:endParaRPr lang="en-US"/>
          </a:p>
        </p:txBody>
      </p:sp>
    </p:spTree>
    <p:extLst>
      <p:ext uri="{BB962C8B-B14F-4D97-AF65-F5344CB8AC3E}">
        <p14:creationId xmlns:p14="http://schemas.microsoft.com/office/powerpoint/2010/main" val="3895152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Data collection was archival in nature and covered a span of two academic years, from Fall semester 2016 through Spring semester 2018.  After IRB approval was obtained, records of 1,206 student-clients who sought personal counseling from the college counseling center at a large majority-minority college within a large city university system with an annual enrollment of approximately 18,000 students were collected. Prior to analyses, we removed 381 students who did not provide a racial or ethnic identity, because that information was deemed necessary for the purpose of our study. We also removed 1 Native American student because of small group sample size, 16 clients who did not answer the psychological symptom questionnaire, and 1 client who was admitted before 08/25/2016 (when the data collection was set to begin). All other clients (</a:t>
            </a:r>
            <a:r>
              <a:rPr lang="en-US" sz="1200" b="0" i="1" u="none" strike="noStrike" kern="1200" dirty="0">
                <a:solidFill>
                  <a:schemeClr val="tx1"/>
                </a:solidFill>
                <a:effectLst/>
                <a:latin typeface="+mn-lt"/>
                <a:ea typeface="+mn-ea"/>
                <a:cs typeface="+mn-cs"/>
              </a:rPr>
              <a:t>N = </a:t>
            </a:r>
            <a:r>
              <a:rPr lang="en-US" sz="1200" b="0" i="0" u="none" strike="noStrike" kern="1200" dirty="0">
                <a:solidFill>
                  <a:schemeClr val="tx1"/>
                </a:solidFill>
                <a:effectLst/>
                <a:latin typeface="+mn-lt"/>
                <a:ea typeface="+mn-ea"/>
                <a:cs typeface="+mn-cs"/>
              </a:rPr>
              <a:t>807) seen for one session or more in the college counseling center were included in the study. </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9AF76DD8-CC64-4F4A-9719-DF36455EC1B1}" type="slidenum">
              <a:rPr lang="en-US" smtClean="0"/>
              <a:t>13</a:t>
            </a:fld>
            <a:endParaRPr lang="en-US"/>
          </a:p>
        </p:txBody>
      </p:sp>
    </p:spTree>
    <p:extLst>
      <p:ext uri="{BB962C8B-B14F-4D97-AF65-F5344CB8AC3E}">
        <p14:creationId xmlns:p14="http://schemas.microsoft.com/office/powerpoint/2010/main" val="2521473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gender of participants was largely female, at 64.9% female, 33.2% male, 0.7% other, and 1.1% who did not report. </a:t>
            </a:r>
            <a:endParaRPr lang="en-US" b="0" dirty="0">
              <a:effectLst/>
            </a:endParaRPr>
          </a:p>
          <a:p>
            <a:pPr rtl="0"/>
            <a:r>
              <a:rPr lang="en-US" sz="1200" b="0" i="0" u="none" strike="noStrike" kern="1200" dirty="0">
                <a:solidFill>
                  <a:schemeClr val="tx1"/>
                </a:solidFill>
                <a:effectLst/>
                <a:latin typeface="+mn-lt"/>
                <a:ea typeface="+mn-ea"/>
                <a:cs typeface="+mn-cs"/>
              </a:rPr>
              <a:t>The academic classification data showed that students completed between 0 and 185 credits at the time of intake, with an average of 56.63 and a standard deviation of 39.94. The average amount of credits per class is 3. Our sample was 83.1% undergraduate, 9.9% graduate, and the rest were an assortment of staff and faculty who are welcome to utilize the service.</a:t>
            </a:r>
            <a:endParaRPr lang="en-US" b="0" dirty="0">
              <a:effectLst/>
            </a:endParaRPr>
          </a:p>
          <a:p>
            <a:pPr rtl="0"/>
            <a:r>
              <a:rPr lang="en-US" sz="1200" b="0" i="0" u="none" strike="noStrike" kern="1200" dirty="0">
                <a:solidFill>
                  <a:schemeClr val="tx1"/>
                </a:solidFill>
                <a:effectLst/>
                <a:latin typeface="+mn-lt"/>
                <a:ea typeface="+mn-ea"/>
                <a:cs typeface="+mn-cs"/>
              </a:rPr>
              <a:t>Our final sample consisted of 240 Black students, 248 White students, 104 Asian American students, 162 Latinx students, and 53 Multiracial students.</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9AF76DD8-CC64-4F4A-9719-DF36455EC1B1}" type="slidenum">
              <a:rPr lang="en-US" smtClean="0"/>
              <a:t>14</a:t>
            </a:fld>
            <a:endParaRPr lang="en-US"/>
          </a:p>
        </p:txBody>
      </p:sp>
    </p:spTree>
    <p:extLst>
      <p:ext uri="{BB962C8B-B14F-4D97-AF65-F5344CB8AC3E}">
        <p14:creationId xmlns:p14="http://schemas.microsoft.com/office/powerpoint/2010/main" val="2874963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SDS.</a:t>
            </a:r>
            <a:r>
              <a:rPr lang="en-US" sz="1200" b="0" i="0" u="none" strike="noStrike" kern="1200" dirty="0">
                <a:solidFill>
                  <a:schemeClr val="tx1"/>
                </a:solidFill>
                <a:effectLst/>
                <a:latin typeface="+mn-lt"/>
                <a:ea typeface="+mn-ea"/>
                <a:cs typeface="+mn-cs"/>
              </a:rPr>
              <a:t>   The SDS (Standardized Data Set) was created from the collective intake materials of 50 counseling centers (Hayes et al., 2011), and its 47 items cover a broad array of client characteristics, such as demographics and mental health history. The items are categorical in response choice.</a:t>
            </a:r>
            <a:endParaRPr lang="en-US" b="0" dirty="0">
              <a:effectLst/>
            </a:endParaRPr>
          </a:p>
          <a:p>
            <a:pPr rtl="0"/>
            <a:r>
              <a:rPr lang="en-US" sz="1200" b="1" i="0" u="none" strike="noStrike" kern="1200" dirty="0">
                <a:solidFill>
                  <a:schemeClr val="tx1"/>
                </a:solidFill>
                <a:effectLst/>
                <a:latin typeface="+mn-lt"/>
                <a:ea typeface="+mn-ea"/>
                <a:cs typeface="+mn-cs"/>
              </a:rPr>
              <a:t>CCAPS.</a:t>
            </a:r>
            <a:r>
              <a:rPr lang="en-US" sz="1200" b="0" i="0" u="none" strike="noStrike" kern="1200" dirty="0">
                <a:solidFill>
                  <a:schemeClr val="tx1"/>
                </a:solidFill>
                <a:effectLst/>
                <a:latin typeface="+mn-lt"/>
                <a:ea typeface="+mn-ea"/>
                <a:cs typeface="+mn-cs"/>
              </a:rPr>
              <a:t>   The CCAPS (Counseling Center Assessment of Psychological Symptoms) is a self-report measure developed to assess the specific mental health needs of college students (Locke et al., 2012). The 62-item version loads onto eight subscales: Depression, Generalized Anxiety, Social Anxiety, Academic Distress, Eating Concerns, Hostility, Alcohol Use, Family Distress, and a DI which provides an overall level of symptomatology by taking key items from multiple scales. It has demonstrated acceptable internal consistency and test–retest reliability, and its individual subscales have shown good concurrent validity (Locke et al., 2012). </a:t>
            </a:r>
            <a:endParaRPr lang="en-US" b="0" dirty="0">
              <a:effectLst/>
            </a:endParaRPr>
          </a:p>
          <a:p>
            <a:pPr rtl="0"/>
            <a:r>
              <a:rPr lang="en-US" sz="1200" b="1" i="1" u="none" strike="noStrike" kern="1200" dirty="0">
                <a:solidFill>
                  <a:schemeClr val="tx1"/>
                </a:solidFill>
                <a:effectLst/>
                <a:latin typeface="+mn-lt"/>
                <a:ea typeface="+mn-ea"/>
                <a:cs typeface="+mn-cs"/>
              </a:rPr>
              <a:t>Procedure</a:t>
            </a:r>
            <a:endParaRPr lang="en-US" b="0" dirty="0">
              <a:effectLst/>
            </a:endParaRPr>
          </a:p>
          <a:p>
            <a:pPr rtl="0"/>
            <a:r>
              <a:rPr lang="en-US" sz="1200" b="0" i="0" u="none" strike="noStrike" kern="1200" dirty="0">
                <a:solidFill>
                  <a:schemeClr val="tx1"/>
                </a:solidFill>
                <a:effectLst/>
                <a:latin typeface="+mn-lt"/>
                <a:ea typeface="+mn-ea"/>
                <a:cs typeface="+mn-cs"/>
              </a:rPr>
              <a:t>At the college counseling center, a student seeking counseling provided the following information electronically at intake: reason for treatment; CCAPS results; socio-demographic information (SDS); and a high-risk screening form. For data analysis, de-identified data were exported to an Excel spreadsheet. The researcher exported the following: reasons for visit; CCAP results (8 psychological subscales); the SDS data (including REI); as well as the number of treatment sessions and the type of treatment sessions. </a:t>
            </a:r>
            <a:endParaRPr lang="en-US" b="0" dirty="0">
              <a:effectLst/>
            </a:endParaRPr>
          </a:p>
          <a:p>
            <a:pPr rtl="0"/>
            <a:r>
              <a:rPr lang="en-US" sz="1200" b="0" i="0" u="none" strike="noStrike" kern="1200" dirty="0">
                <a:solidFill>
                  <a:schemeClr val="tx1"/>
                </a:solidFill>
                <a:effectLst/>
                <a:latin typeface="+mn-lt"/>
                <a:ea typeface="+mn-ea"/>
                <a:cs typeface="+mn-cs"/>
              </a:rPr>
              <a:t>Data pre-screening was conducted to ascertain integrity of data for each variable to be tested. Once pre-screening was complete, a data analysis was performed to determine whether there were significant relationships between race, ethnicity, number of sessions attended, utilization rates and CCAPS sub-scale scores. </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9AF76DD8-CC64-4F4A-9719-DF36455EC1B1}" type="slidenum">
              <a:rPr lang="en-US" smtClean="0"/>
              <a:t>15</a:t>
            </a:fld>
            <a:endParaRPr lang="en-US"/>
          </a:p>
        </p:txBody>
      </p:sp>
    </p:spTree>
    <p:extLst>
      <p:ext uri="{BB962C8B-B14F-4D97-AF65-F5344CB8AC3E}">
        <p14:creationId xmlns:p14="http://schemas.microsoft.com/office/powerpoint/2010/main" val="3895955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Session attendance per student-client ranged from 1 to 70 (</a:t>
            </a:r>
            <a:r>
              <a:rPr lang="en-US" sz="1200" b="0" i="1" u="none" strike="noStrike" kern="1200" dirty="0">
                <a:solidFill>
                  <a:schemeClr val="tx1"/>
                </a:solidFill>
                <a:effectLst/>
                <a:latin typeface="+mn-lt"/>
                <a:ea typeface="+mn-ea"/>
                <a:cs typeface="+mn-cs"/>
              </a:rPr>
              <a:t>M = </a:t>
            </a:r>
            <a:r>
              <a:rPr lang="en-US" sz="1200" b="0" i="0" u="none" strike="noStrike" kern="1200" dirty="0">
                <a:solidFill>
                  <a:schemeClr val="tx1"/>
                </a:solidFill>
                <a:effectLst/>
                <a:latin typeface="+mn-lt"/>
                <a:ea typeface="+mn-ea"/>
                <a:cs typeface="+mn-cs"/>
              </a:rPr>
              <a:t>5.65, </a:t>
            </a:r>
            <a:r>
              <a:rPr lang="en-US" sz="1200" b="0" i="1" u="none" strike="noStrike" kern="1200" dirty="0">
                <a:solidFill>
                  <a:schemeClr val="tx1"/>
                </a:solidFill>
                <a:effectLst/>
                <a:latin typeface="+mn-lt"/>
                <a:ea typeface="+mn-ea"/>
                <a:cs typeface="+mn-cs"/>
              </a:rPr>
              <a:t>SD</a:t>
            </a:r>
            <a:r>
              <a:rPr lang="en-US" sz="1200" b="0" i="0" u="none" strike="noStrike" kern="1200" dirty="0">
                <a:solidFill>
                  <a:schemeClr val="tx1"/>
                </a:solidFill>
                <a:effectLst/>
                <a:latin typeface="+mn-lt"/>
                <a:ea typeface="+mn-ea"/>
                <a:cs typeface="+mn-cs"/>
              </a:rPr>
              <a:t> = 6.69). Session attendance was non-normally distributed, with skewness of 3.68 (</a:t>
            </a:r>
            <a:r>
              <a:rPr lang="en-US" sz="1200" b="0" i="1" u="none" strike="noStrike" kern="1200" dirty="0">
                <a:solidFill>
                  <a:schemeClr val="tx1"/>
                </a:solidFill>
                <a:effectLst/>
                <a:latin typeface="+mn-lt"/>
                <a:ea typeface="+mn-ea"/>
                <a:cs typeface="+mn-cs"/>
              </a:rPr>
              <a:t>SE = </a:t>
            </a:r>
            <a:r>
              <a:rPr lang="en-US" sz="1200" b="0" i="0" u="none" strike="noStrike" kern="1200" dirty="0">
                <a:solidFill>
                  <a:schemeClr val="tx1"/>
                </a:solidFill>
                <a:effectLst/>
                <a:latin typeface="+mn-lt"/>
                <a:ea typeface="+mn-ea"/>
                <a:cs typeface="+mn-cs"/>
              </a:rPr>
              <a:t>0.09) and kurtosis of 20.02 (</a:t>
            </a:r>
            <a:r>
              <a:rPr lang="en-US" sz="1200" b="0" i="1" u="none" strike="noStrike" kern="1200" dirty="0">
                <a:solidFill>
                  <a:schemeClr val="tx1"/>
                </a:solidFill>
                <a:effectLst/>
                <a:latin typeface="+mn-lt"/>
                <a:ea typeface="+mn-ea"/>
                <a:cs typeface="+mn-cs"/>
              </a:rPr>
              <a:t>SE = </a:t>
            </a:r>
            <a:r>
              <a:rPr lang="en-US" sz="1200" b="0" i="0" u="none" strike="noStrike" kern="1200" dirty="0">
                <a:solidFill>
                  <a:schemeClr val="tx1"/>
                </a:solidFill>
                <a:effectLst/>
                <a:latin typeface="+mn-lt"/>
                <a:ea typeface="+mn-ea"/>
                <a:cs typeface="+mn-cs"/>
              </a:rPr>
              <a:t>0.17) Total psychological symptom scores upon initial intake ranged from 8 to 231 (</a:t>
            </a:r>
            <a:r>
              <a:rPr lang="en-US" sz="1200" b="0" i="1" u="none" strike="noStrike" kern="1200" dirty="0">
                <a:solidFill>
                  <a:schemeClr val="tx1"/>
                </a:solidFill>
                <a:effectLst/>
                <a:latin typeface="+mn-lt"/>
                <a:ea typeface="+mn-ea"/>
                <a:cs typeface="+mn-cs"/>
              </a:rPr>
              <a:t>M = </a:t>
            </a:r>
            <a:r>
              <a:rPr lang="en-US" sz="1200" b="0" i="0" u="none" strike="noStrike" kern="1200" dirty="0">
                <a:solidFill>
                  <a:schemeClr val="tx1"/>
                </a:solidFill>
                <a:effectLst/>
                <a:latin typeface="+mn-lt"/>
                <a:ea typeface="+mn-ea"/>
                <a:cs typeface="+mn-cs"/>
              </a:rPr>
              <a:t>101.44, </a:t>
            </a:r>
            <a:r>
              <a:rPr lang="en-US" sz="1200" b="0" i="1" u="none" strike="noStrike" kern="1200" dirty="0">
                <a:solidFill>
                  <a:schemeClr val="tx1"/>
                </a:solidFill>
                <a:effectLst/>
                <a:latin typeface="+mn-lt"/>
                <a:ea typeface="+mn-ea"/>
                <a:cs typeface="+mn-cs"/>
              </a:rPr>
              <a:t>SD = </a:t>
            </a:r>
            <a:r>
              <a:rPr lang="en-US" sz="1200" b="0" i="0" u="none" strike="noStrike" kern="1200" dirty="0">
                <a:solidFill>
                  <a:schemeClr val="tx1"/>
                </a:solidFill>
                <a:effectLst/>
                <a:latin typeface="+mn-lt"/>
                <a:ea typeface="+mn-ea"/>
                <a:cs typeface="+mn-cs"/>
              </a:rPr>
              <a:t>38.85) and were normally distributed (Table 1). </a:t>
            </a:r>
            <a:endParaRPr lang="en-US" b="0" dirty="0">
              <a:effectLst/>
            </a:endParaRPr>
          </a:p>
          <a:p>
            <a:pPr rtl="0"/>
            <a:r>
              <a:rPr lang="en-US" sz="1200" b="0" i="0" u="none" strike="noStrike" kern="1200" dirty="0">
                <a:solidFill>
                  <a:schemeClr val="tx1"/>
                </a:solidFill>
                <a:effectLst/>
                <a:latin typeface="+mn-lt"/>
                <a:ea typeface="+mn-ea"/>
                <a:cs typeface="+mn-cs"/>
              </a:rPr>
              <a:t>Table 2 displays the distribution of session count among the different racial and ethnic groups. </a:t>
            </a: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9AF76DD8-CC64-4F4A-9719-DF36455EC1B1}" type="slidenum">
              <a:rPr lang="en-US" smtClean="0"/>
              <a:t>16</a:t>
            </a:fld>
            <a:endParaRPr lang="en-US"/>
          </a:p>
        </p:txBody>
      </p:sp>
    </p:spTree>
    <p:extLst>
      <p:ext uri="{BB962C8B-B14F-4D97-AF65-F5344CB8AC3E}">
        <p14:creationId xmlns:p14="http://schemas.microsoft.com/office/powerpoint/2010/main" val="1329287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 one-way between subjects ANOVA was conducted to test for disparities in the number of attended counseling sessions among different racial and ethnolinguistic groups. There was a significant effect of attendance between ethnic and racial groups at the p&lt;.05 level [F(4, 802) = 3.037, p =  .017, </a:t>
            </a:r>
            <a:r>
              <a:rPr lang="el-GR" sz="1200" b="0" i="0" u="none" strike="noStrike" kern="1200" dirty="0">
                <a:solidFill>
                  <a:schemeClr val="tx1"/>
                </a:solidFill>
                <a:effectLst/>
                <a:latin typeface="+mn-lt"/>
                <a:ea typeface="+mn-ea"/>
                <a:cs typeface="+mn-cs"/>
              </a:rPr>
              <a:t>η</a:t>
            </a:r>
            <a:r>
              <a:rPr lang="en-US" sz="1200" b="0" i="0" u="none" strike="noStrike" kern="1200" baseline="-25000" dirty="0">
                <a:solidFill>
                  <a:schemeClr val="tx1"/>
                </a:solidFill>
                <a:effectLst/>
                <a:latin typeface="+mn-lt"/>
                <a:ea typeface="+mn-ea"/>
                <a:cs typeface="+mn-cs"/>
              </a:rPr>
              <a:t>p</a:t>
            </a:r>
            <a:r>
              <a:rPr lang="en-US" sz="1200" b="0" i="0" u="none" strike="noStrike" kern="1200" baseline="30000" dirty="0">
                <a:solidFill>
                  <a:schemeClr val="tx1"/>
                </a:solidFill>
                <a:effectLst/>
                <a:latin typeface="+mn-lt"/>
                <a:ea typeface="+mn-ea"/>
                <a:cs typeface="+mn-cs"/>
              </a:rPr>
              <a:t>2 </a:t>
            </a:r>
            <a:r>
              <a:rPr lang="en-US" sz="1200" b="0" i="0" u="none" strike="noStrike" kern="1200" dirty="0">
                <a:solidFill>
                  <a:schemeClr val="tx1"/>
                </a:solidFill>
                <a:effectLst/>
                <a:latin typeface="+mn-lt"/>
                <a:ea typeface="+mn-ea"/>
                <a:cs typeface="+mn-cs"/>
              </a:rPr>
              <a:t>= .015]. Post hoc comparisons using the Tukey HSD test indicated that the mean score for Black students’ session count (</a:t>
            </a:r>
            <a:r>
              <a:rPr lang="en-US" sz="1200" b="0" i="1" u="none" strike="noStrike" kern="1200" dirty="0">
                <a:solidFill>
                  <a:schemeClr val="tx1"/>
                </a:solidFill>
                <a:effectLst/>
                <a:latin typeface="+mn-lt"/>
                <a:ea typeface="+mn-ea"/>
                <a:cs typeface="+mn-cs"/>
              </a:rPr>
              <a:t>M</a:t>
            </a:r>
            <a:r>
              <a:rPr lang="en-US" sz="1200" b="0" i="0" u="none" strike="noStrike" kern="1200" dirty="0">
                <a:solidFill>
                  <a:schemeClr val="tx1"/>
                </a:solidFill>
                <a:effectLst/>
                <a:latin typeface="+mn-lt"/>
                <a:ea typeface="+mn-ea"/>
                <a:cs typeface="+mn-cs"/>
              </a:rPr>
              <a:t> = 5, </a:t>
            </a:r>
            <a:r>
              <a:rPr lang="en-US" sz="1200" b="0" i="1" u="none" strike="noStrike" kern="1200" dirty="0">
                <a:solidFill>
                  <a:schemeClr val="tx1"/>
                </a:solidFill>
                <a:effectLst/>
                <a:latin typeface="+mn-lt"/>
                <a:ea typeface="+mn-ea"/>
                <a:cs typeface="+mn-cs"/>
              </a:rPr>
              <a:t>SD</a:t>
            </a:r>
            <a:r>
              <a:rPr lang="en-US" sz="1200" b="0" i="0" u="none" strike="noStrike" kern="1200" dirty="0">
                <a:solidFill>
                  <a:schemeClr val="tx1"/>
                </a:solidFill>
                <a:effectLst/>
                <a:latin typeface="+mn-lt"/>
                <a:ea typeface="+mn-ea"/>
                <a:cs typeface="+mn-cs"/>
              </a:rPr>
              <a:t> = 5.42) was significantly lower than the White students’ session count (</a:t>
            </a:r>
            <a:r>
              <a:rPr lang="en-US" sz="1200" b="0" i="1" u="none" strike="noStrike" kern="1200" dirty="0">
                <a:solidFill>
                  <a:schemeClr val="tx1"/>
                </a:solidFill>
                <a:effectLst/>
                <a:latin typeface="+mn-lt"/>
                <a:ea typeface="+mn-ea"/>
                <a:cs typeface="+mn-cs"/>
              </a:rPr>
              <a:t>M</a:t>
            </a:r>
            <a:r>
              <a:rPr lang="en-US" sz="1200" b="0" i="0" u="none" strike="noStrike" kern="1200" dirty="0">
                <a:solidFill>
                  <a:schemeClr val="tx1"/>
                </a:solidFill>
                <a:effectLst/>
                <a:latin typeface="+mn-lt"/>
                <a:ea typeface="+mn-ea"/>
                <a:cs typeface="+mn-cs"/>
              </a:rPr>
              <a:t> = 6.79, </a:t>
            </a:r>
            <a:r>
              <a:rPr lang="en-US" sz="1200" b="0" i="1" u="none" strike="noStrike" kern="1200" dirty="0">
                <a:solidFill>
                  <a:schemeClr val="tx1"/>
                </a:solidFill>
                <a:effectLst/>
                <a:latin typeface="+mn-lt"/>
                <a:ea typeface="+mn-ea"/>
                <a:cs typeface="+mn-cs"/>
              </a:rPr>
              <a:t>SD</a:t>
            </a:r>
            <a:r>
              <a:rPr lang="en-US" sz="1200" b="0" i="0" u="none" strike="noStrike" kern="1200" dirty="0">
                <a:solidFill>
                  <a:schemeClr val="tx1"/>
                </a:solidFill>
                <a:effectLst/>
                <a:latin typeface="+mn-lt"/>
                <a:ea typeface="+mn-ea"/>
                <a:cs typeface="+mn-cs"/>
              </a:rPr>
              <a:t> = 8.93). However, neither Latinx students (</a:t>
            </a:r>
            <a:r>
              <a:rPr lang="en-US" sz="1200" b="0" i="1" u="none" strike="noStrike" kern="1200" dirty="0">
                <a:solidFill>
                  <a:schemeClr val="tx1"/>
                </a:solidFill>
                <a:effectLst/>
                <a:latin typeface="+mn-lt"/>
                <a:ea typeface="+mn-ea"/>
                <a:cs typeface="+mn-cs"/>
              </a:rPr>
              <a:t>M</a:t>
            </a:r>
            <a:r>
              <a:rPr lang="en-US" sz="1200" b="0" i="0" u="none" strike="noStrike" kern="1200" dirty="0">
                <a:solidFill>
                  <a:schemeClr val="tx1"/>
                </a:solidFill>
                <a:effectLst/>
                <a:latin typeface="+mn-lt"/>
                <a:ea typeface="+mn-ea"/>
                <a:cs typeface="+mn-cs"/>
              </a:rPr>
              <a:t> = 5.09, </a:t>
            </a:r>
            <a:r>
              <a:rPr lang="en-US" sz="1200" b="0" i="1" u="none" strike="noStrike" kern="1200" dirty="0">
                <a:solidFill>
                  <a:schemeClr val="tx1"/>
                </a:solidFill>
                <a:effectLst/>
                <a:latin typeface="+mn-lt"/>
                <a:ea typeface="+mn-ea"/>
                <a:cs typeface="+mn-cs"/>
              </a:rPr>
              <a:t>SD</a:t>
            </a:r>
            <a:r>
              <a:rPr lang="en-US" sz="1200" b="0" i="0" u="none" strike="noStrike" kern="1200" dirty="0">
                <a:solidFill>
                  <a:schemeClr val="tx1"/>
                </a:solidFill>
                <a:effectLst/>
                <a:latin typeface="+mn-lt"/>
                <a:ea typeface="+mn-ea"/>
                <a:cs typeface="+mn-cs"/>
              </a:rPr>
              <a:t> = 5.05), Asian students (</a:t>
            </a:r>
            <a:r>
              <a:rPr lang="en-US" sz="1200" b="0" i="1" u="none" strike="noStrike" kern="1200" dirty="0">
                <a:solidFill>
                  <a:schemeClr val="tx1"/>
                </a:solidFill>
                <a:effectLst/>
                <a:latin typeface="+mn-lt"/>
                <a:ea typeface="+mn-ea"/>
                <a:cs typeface="+mn-cs"/>
              </a:rPr>
              <a:t>M</a:t>
            </a:r>
            <a:r>
              <a:rPr lang="en-US" sz="1200" b="0" i="0" u="none" strike="noStrike" kern="1200" dirty="0">
                <a:solidFill>
                  <a:schemeClr val="tx1"/>
                </a:solidFill>
                <a:effectLst/>
                <a:latin typeface="+mn-lt"/>
                <a:ea typeface="+mn-ea"/>
                <a:cs typeface="+mn-cs"/>
              </a:rPr>
              <a:t> = 5.82, </a:t>
            </a:r>
            <a:r>
              <a:rPr lang="en-US" sz="1200" b="0" i="1" u="none" strike="noStrike" kern="1200" dirty="0">
                <a:solidFill>
                  <a:schemeClr val="tx1"/>
                </a:solidFill>
                <a:effectLst/>
                <a:latin typeface="+mn-lt"/>
                <a:ea typeface="+mn-ea"/>
                <a:cs typeface="+mn-cs"/>
              </a:rPr>
              <a:t>SD</a:t>
            </a:r>
            <a:r>
              <a:rPr lang="en-US" sz="1200" b="0" i="0" u="none" strike="noStrike" kern="1200" dirty="0">
                <a:solidFill>
                  <a:schemeClr val="tx1"/>
                </a:solidFill>
                <a:effectLst/>
                <a:latin typeface="+mn-lt"/>
                <a:ea typeface="+mn-ea"/>
                <a:cs typeface="+mn-cs"/>
              </a:rPr>
              <a:t> = 5.93) or Multiracial students (</a:t>
            </a:r>
            <a:r>
              <a:rPr lang="en-US" sz="1200" b="0" i="1" u="none" strike="noStrike" kern="1200" dirty="0">
                <a:solidFill>
                  <a:schemeClr val="tx1"/>
                </a:solidFill>
                <a:effectLst/>
                <a:latin typeface="+mn-lt"/>
                <a:ea typeface="+mn-ea"/>
                <a:cs typeface="+mn-cs"/>
              </a:rPr>
              <a:t>M</a:t>
            </a:r>
            <a:r>
              <a:rPr lang="en-US" sz="1200" b="0" i="0" u="none" strike="noStrike" kern="1200" dirty="0">
                <a:solidFill>
                  <a:schemeClr val="tx1"/>
                </a:solidFill>
                <a:effectLst/>
                <a:latin typeface="+mn-lt"/>
                <a:ea typeface="+mn-ea"/>
                <a:cs typeface="+mn-cs"/>
              </a:rPr>
              <a:t> = 4.6, </a:t>
            </a:r>
            <a:r>
              <a:rPr lang="en-US" sz="1200" b="0" i="1" u="none" strike="noStrike" kern="1200" dirty="0">
                <a:solidFill>
                  <a:schemeClr val="tx1"/>
                </a:solidFill>
                <a:effectLst/>
                <a:latin typeface="+mn-lt"/>
                <a:ea typeface="+mn-ea"/>
                <a:cs typeface="+mn-cs"/>
              </a:rPr>
              <a:t>SD</a:t>
            </a:r>
            <a:r>
              <a:rPr lang="en-US" sz="1200" b="0" i="0" u="none" strike="noStrike" kern="1200" dirty="0">
                <a:solidFill>
                  <a:schemeClr val="tx1"/>
                </a:solidFill>
                <a:effectLst/>
                <a:latin typeface="+mn-lt"/>
                <a:ea typeface="+mn-ea"/>
                <a:cs typeface="+mn-cs"/>
              </a:rPr>
              <a:t> = 4.47) attended a significantly different number of counseling sessions than any other REI. Taken together, these results suggest that there are discernable differences between the number of sessions that student-clients from different racial and ethnic groups attend. Specifically, our results suggest that Black students attend counseling much less than White students. The results of the computation of the different F ratio for the pairwise comparisons are given in the following table (4) where the sign ∗ indicates a difference significant at the .05 level, and the ∗∗ sign indicates a difference significant at the .01 level.</a:t>
            </a:r>
            <a:endParaRPr lang="en-US" b="0" dirty="0">
              <a:effectLst/>
            </a:endParaRPr>
          </a:p>
        </p:txBody>
      </p:sp>
      <p:sp>
        <p:nvSpPr>
          <p:cNvPr id="4" name="Slide Number Placeholder 3"/>
          <p:cNvSpPr>
            <a:spLocks noGrp="1"/>
          </p:cNvSpPr>
          <p:nvPr>
            <p:ph type="sldNum" sz="quarter" idx="5"/>
          </p:nvPr>
        </p:nvSpPr>
        <p:spPr/>
        <p:txBody>
          <a:bodyPr/>
          <a:lstStyle/>
          <a:p>
            <a:fld id="{9AF76DD8-CC64-4F4A-9719-DF36455EC1B1}" type="slidenum">
              <a:rPr lang="en-US" smtClean="0"/>
              <a:t>17</a:t>
            </a:fld>
            <a:endParaRPr lang="en-US"/>
          </a:p>
        </p:txBody>
      </p:sp>
    </p:spTree>
    <p:extLst>
      <p:ext uri="{BB962C8B-B14F-4D97-AF65-F5344CB8AC3E}">
        <p14:creationId xmlns:p14="http://schemas.microsoft.com/office/powerpoint/2010/main" val="3153706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 chi-square goodness of fit test measured the disparities of racial and ethnic minorities’ percentage makeup in the college counseling center and the college. To source expected frequencies, we cited the racial ethnic group makeup from the college’s spring 2017 semester The ethnic and racial utilization of counseling differed from the general college demographics, </a:t>
            </a:r>
            <a:r>
              <a:rPr lang="en-US" sz="1200" b="0" i="0" u="none" strike="noStrike" kern="1200" baseline="30000" dirty="0">
                <a:solidFill>
                  <a:schemeClr val="tx1"/>
                </a:solidFill>
                <a:effectLst/>
                <a:latin typeface="+mn-lt"/>
                <a:ea typeface="+mn-ea"/>
                <a:cs typeface="+mn-cs"/>
              </a:rPr>
              <a:t>2</a:t>
            </a:r>
            <a:r>
              <a:rPr lang="en-US" sz="1200" b="0" i="0" u="none" strike="noStrike" kern="1200" dirty="0">
                <a:solidFill>
                  <a:schemeClr val="tx1"/>
                </a:solidFill>
                <a:effectLst/>
                <a:latin typeface="+mn-lt"/>
                <a:ea typeface="+mn-ea"/>
                <a:cs typeface="+mn-cs"/>
              </a:rPr>
              <a:t> (4, N = 807) = 319.26, p &lt; .001. </a:t>
            </a:r>
            <a:endParaRPr lang="en-US" b="0" dirty="0">
              <a:effectLst/>
            </a:endParaRPr>
          </a:p>
          <a:p>
            <a:pPr rtl="0"/>
            <a:r>
              <a:rPr lang="en-US" sz="1200" b="0" i="0" u="none" strike="noStrike" kern="1200" dirty="0">
                <a:solidFill>
                  <a:schemeClr val="tx1"/>
                </a:solidFill>
                <a:effectLst/>
                <a:latin typeface="+mn-lt"/>
                <a:ea typeface="+mn-ea"/>
                <a:cs typeface="+mn-cs"/>
              </a:rPr>
              <a:t>Ethnic and racial group representation in our sample varied from the ethnic and racial proportions on campus (Figure 1). Multiracial students and African-American students were over-represented as clients, relative to their population at the college.  Multiracial students comprised only 1.46% of students, while representing 4.6% of the students attending counseling. African American students comprised 17.72% of the college and 20.3% of the counseling center clients.  By contrast,  Asian-American, Latinx and White students were underrepresented as clients relative to their population at the college.  Asian-Americans  - the group most under-represented - comprised 16.17% of the college yet only 8.8% of the counseling center clientele.  Latinx students comprised 19.51% of the college student population but were 13.5% of the college counseling center. Lastly, 25.35% of students in the college were White, while they comprised 21.1% of counseling clients.</a:t>
            </a:r>
            <a:endParaRPr lang="en-US" b="0" dirty="0">
              <a:effectLst/>
            </a:endParaRPr>
          </a:p>
          <a:p>
            <a:pPr rtl="0"/>
            <a:r>
              <a:rPr lang="en-US" sz="1200" b="0" i="0" u="none" strike="noStrike" kern="1200" dirty="0">
                <a:solidFill>
                  <a:schemeClr val="tx1"/>
                </a:solidFill>
                <a:effectLst/>
                <a:latin typeface="+mn-lt"/>
                <a:ea typeface="+mn-ea"/>
                <a:cs typeface="+mn-cs"/>
              </a:rPr>
              <a:t>To test the hypothesis of a disparity between the CCAPS-62 total and/or subscale scores among the different REIs, a one-way between-subjects ANOVA was conducted.</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9AF76DD8-CC64-4F4A-9719-DF36455EC1B1}" type="slidenum">
              <a:rPr lang="en-US" smtClean="0"/>
              <a:t>18</a:t>
            </a:fld>
            <a:endParaRPr lang="en-US"/>
          </a:p>
        </p:txBody>
      </p:sp>
    </p:spTree>
    <p:extLst>
      <p:ext uri="{BB962C8B-B14F-4D97-AF65-F5344CB8AC3E}">
        <p14:creationId xmlns:p14="http://schemas.microsoft.com/office/powerpoint/2010/main" val="2967153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 chi-square goodness of fit test measured the disparities of racial and ethnic minorities’ percentage makeup in the college counseling center and the college. To source expected frequencies, we cited the racial ethnic group makeup from the college’s spring 2017 semester The ethnic and racial utilization of counseling differed from the general college demographics, </a:t>
            </a:r>
            <a:r>
              <a:rPr lang="en-US" sz="1200" b="0" i="0" u="none" strike="noStrike" kern="1200" baseline="30000" dirty="0">
                <a:solidFill>
                  <a:schemeClr val="tx1"/>
                </a:solidFill>
                <a:effectLst/>
                <a:latin typeface="+mn-lt"/>
                <a:ea typeface="+mn-ea"/>
                <a:cs typeface="+mn-cs"/>
              </a:rPr>
              <a:t>2</a:t>
            </a:r>
            <a:r>
              <a:rPr lang="en-US" sz="1200" b="0" i="0" u="none" strike="noStrike" kern="1200" dirty="0">
                <a:solidFill>
                  <a:schemeClr val="tx1"/>
                </a:solidFill>
                <a:effectLst/>
                <a:latin typeface="+mn-lt"/>
                <a:ea typeface="+mn-ea"/>
                <a:cs typeface="+mn-cs"/>
              </a:rPr>
              <a:t> (4, N = 807) = 319.26, p &lt; .001. </a:t>
            </a:r>
            <a:endParaRPr lang="en-US" b="0" dirty="0">
              <a:effectLst/>
            </a:endParaRPr>
          </a:p>
          <a:p>
            <a:pPr rtl="0"/>
            <a:r>
              <a:rPr lang="en-US" sz="1200" b="0" i="0" u="none" strike="noStrike" kern="1200" dirty="0">
                <a:solidFill>
                  <a:schemeClr val="tx1"/>
                </a:solidFill>
                <a:effectLst/>
                <a:latin typeface="+mn-lt"/>
                <a:ea typeface="+mn-ea"/>
                <a:cs typeface="+mn-cs"/>
              </a:rPr>
              <a:t>Ethnic and racial group representation in our sample varied from the ethnic and racial proportions on campus (Figure 1). Multiracial students and African-American students were over-represented as clients, relative to their population at the college.  Multiracial students comprised only 1.46% of students, while representing 4.6% of the students attending counseling. African American students comprised 17.72% of the college and 20.3% of the counseling center clients.  By contrast,  Asian-American, Latinx and White students were underrepresented as clients relative to their population at the college.  Asian-Americans  - the group most under-represented - comprised 16.17% of the college yet only 8.8% of the counseling center clientele.  Latinx students comprised 19.51% of the college student population but were 13.5% of the college counseling center. Lastly, 25.35% of students in the college were White, while they comprised 21.1% of counseling clients.</a:t>
            </a:r>
            <a:endParaRPr lang="en-US" b="0" dirty="0">
              <a:effectLst/>
            </a:endParaRPr>
          </a:p>
          <a:p>
            <a:pPr rtl="0"/>
            <a:r>
              <a:rPr lang="en-US" sz="1200" b="0" i="0" u="none" strike="noStrike" kern="1200" dirty="0">
                <a:solidFill>
                  <a:schemeClr val="tx1"/>
                </a:solidFill>
                <a:effectLst/>
                <a:latin typeface="+mn-lt"/>
                <a:ea typeface="+mn-ea"/>
                <a:cs typeface="+mn-cs"/>
              </a:rPr>
              <a:t>To test the hypothesis of a disparity between the CCAPS-62 total and/or subscale scores among the different REIs, a one-way between-subjects ANOVA was conducted.</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9AF76DD8-CC64-4F4A-9719-DF36455EC1B1}" type="slidenum">
              <a:rPr lang="en-US" smtClean="0"/>
              <a:t>19</a:t>
            </a:fld>
            <a:endParaRPr lang="en-US"/>
          </a:p>
        </p:txBody>
      </p:sp>
    </p:spTree>
    <p:extLst>
      <p:ext uri="{BB962C8B-B14F-4D97-AF65-F5344CB8AC3E}">
        <p14:creationId xmlns:p14="http://schemas.microsoft.com/office/powerpoint/2010/main" val="202052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F76DD8-CC64-4F4A-9719-DF36455EC1B1}" type="slidenum">
              <a:rPr lang="en-US" smtClean="0"/>
              <a:t>2</a:t>
            </a:fld>
            <a:endParaRPr lang="en-US"/>
          </a:p>
        </p:txBody>
      </p:sp>
    </p:spTree>
    <p:extLst>
      <p:ext uri="{BB962C8B-B14F-4D97-AF65-F5344CB8AC3E}">
        <p14:creationId xmlns:p14="http://schemas.microsoft.com/office/powerpoint/2010/main" val="1336004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Table 3 displays the means and standard deviations that each ethnic and racial group resulted among all the possible scores on the CCAPS-62, including 8 subscales and the total score, comprising all 8 subscales.</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9AF76DD8-CC64-4F4A-9719-DF36455EC1B1}" type="slidenum">
              <a:rPr lang="en-US" smtClean="0"/>
              <a:t>20</a:t>
            </a:fld>
            <a:endParaRPr lang="en-US"/>
          </a:p>
        </p:txBody>
      </p:sp>
    </p:spTree>
    <p:extLst>
      <p:ext uri="{BB962C8B-B14F-4D97-AF65-F5344CB8AC3E}">
        <p14:creationId xmlns:p14="http://schemas.microsoft.com/office/powerpoint/2010/main" val="1879109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There was a significant effect of scores on the depression subscale between ethnic and racial groups at the p&lt;.05 level [F(4, 802) = 2.71, p =  .029, </a:t>
            </a:r>
            <a:r>
              <a:rPr lang="el-GR" sz="1200" b="0" i="0" u="none" strike="noStrike" kern="1200" dirty="0">
                <a:solidFill>
                  <a:schemeClr val="tx1"/>
                </a:solidFill>
                <a:effectLst/>
                <a:latin typeface="+mn-lt"/>
                <a:ea typeface="+mn-ea"/>
                <a:cs typeface="+mn-cs"/>
              </a:rPr>
              <a:t>η</a:t>
            </a:r>
            <a:r>
              <a:rPr lang="en-US" sz="1200" b="0" i="0" u="none" strike="noStrike" kern="1200" baseline="-25000" dirty="0">
                <a:solidFill>
                  <a:schemeClr val="tx1"/>
                </a:solidFill>
                <a:effectLst/>
                <a:latin typeface="+mn-lt"/>
                <a:ea typeface="+mn-ea"/>
                <a:cs typeface="+mn-cs"/>
              </a:rPr>
              <a:t>p</a:t>
            </a:r>
            <a:r>
              <a:rPr lang="en-US" sz="1200" b="0" i="0" u="none" strike="noStrike" kern="1200" baseline="30000" dirty="0">
                <a:solidFill>
                  <a:schemeClr val="tx1"/>
                </a:solidFill>
                <a:effectLst/>
                <a:latin typeface="+mn-lt"/>
                <a:ea typeface="+mn-ea"/>
                <a:cs typeface="+mn-cs"/>
              </a:rPr>
              <a:t>2 </a:t>
            </a:r>
            <a:r>
              <a:rPr lang="en-US" sz="1200" b="0" i="0" u="none" strike="noStrike" kern="1200" dirty="0">
                <a:solidFill>
                  <a:schemeClr val="tx1"/>
                </a:solidFill>
                <a:effectLst/>
                <a:latin typeface="+mn-lt"/>
                <a:ea typeface="+mn-ea"/>
                <a:cs typeface="+mn-cs"/>
              </a:rPr>
              <a:t>= .013]. Post hoc comparisons using the Tukey HSD test indicated that the mean score for depression among Black students (</a:t>
            </a:r>
            <a:r>
              <a:rPr lang="en-US" sz="1200" b="0" i="1" u="none" strike="noStrike" kern="1200" dirty="0">
                <a:solidFill>
                  <a:schemeClr val="tx1"/>
                </a:solidFill>
                <a:effectLst/>
                <a:latin typeface="+mn-lt"/>
                <a:ea typeface="+mn-ea"/>
                <a:cs typeface="+mn-cs"/>
              </a:rPr>
              <a:t>M</a:t>
            </a:r>
            <a:r>
              <a:rPr lang="en-US" sz="1200" b="0" i="0" u="none" strike="noStrike" kern="1200" dirty="0">
                <a:solidFill>
                  <a:schemeClr val="tx1"/>
                </a:solidFill>
                <a:effectLst/>
                <a:latin typeface="+mn-lt"/>
                <a:ea typeface="+mn-ea"/>
                <a:cs typeface="+mn-cs"/>
              </a:rPr>
              <a:t> = 23.91, </a:t>
            </a:r>
            <a:r>
              <a:rPr lang="en-US" sz="1200" b="0" i="1" u="none" strike="noStrike" kern="1200" dirty="0">
                <a:solidFill>
                  <a:schemeClr val="tx1"/>
                </a:solidFill>
                <a:effectLst/>
                <a:latin typeface="+mn-lt"/>
                <a:ea typeface="+mn-ea"/>
                <a:cs typeface="+mn-cs"/>
              </a:rPr>
              <a:t>SD</a:t>
            </a:r>
            <a:r>
              <a:rPr lang="en-US" sz="1200" b="0" i="0" u="none" strike="noStrike" kern="1200" dirty="0">
                <a:solidFill>
                  <a:schemeClr val="tx1"/>
                </a:solidFill>
                <a:effectLst/>
                <a:latin typeface="+mn-lt"/>
                <a:ea typeface="+mn-ea"/>
                <a:cs typeface="+mn-cs"/>
              </a:rPr>
              <a:t> = 12) was significantly different than the score among Asian students (</a:t>
            </a:r>
            <a:r>
              <a:rPr lang="en-US" sz="1200" b="0" i="1" u="none" strike="noStrike" kern="1200" dirty="0">
                <a:solidFill>
                  <a:schemeClr val="tx1"/>
                </a:solidFill>
                <a:effectLst/>
                <a:latin typeface="+mn-lt"/>
                <a:ea typeface="+mn-ea"/>
                <a:cs typeface="+mn-cs"/>
              </a:rPr>
              <a:t>M</a:t>
            </a:r>
            <a:r>
              <a:rPr lang="en-US" sz="1200" b="0" i="0" u="none" strike="noStrike" kern="1200" dirty="0">
                <a:solidFill>
                  <a:schemeClr val="tx1"/>
                </a:solidFill>
                <a:effectLst/>
                <a:latin typeface="+mn-lt"/>
                <a:ea typeface="+mn-ea"/>
                <a:cs typeface="+mn-cs"/>
              </a:rPr>
              <a:t> = 28.09, </a:t>
            </a:r>
            <a:r>
              <a:rPr lang="en-US" sz="1200" b="0" i="1" u="none" strike="noStrike" kern="1200" dirty="0">
                <a:solidFill>
                  <a:schemeClr val="tx1"/>
                </a:solidFill>
                <a:effectLst/>
                <a:latin typeface="+mn-lt"/>
                <a:ea typeface="+mn-ea"/>
                <a:cs typeface="+mn-cs"/>
              </a:rPr>
              <a:t>SD</a:t>
            </a:r>
            <a:r>
              <a:rPr lang="en-US" sz="1200" b="0" i="0" u="none" strike="noStrike" kern="1200" dirty="0">
                <a:solidFill>
                  <a:schemeClr val="tx1"/>
                </a:solidFill>
                <a:effectLst/>
                <a:latin typeface="+mn-lt"/>
                <a:ea typeface="+mn-ea"/>
                <a:cs typeface="+mn-cs"/>
              </a:rPr>
              <a:t> = 10.4). However, there were no significant disparities between Latinx students (</a:t>
            </a:r>
            <a:r>
              <a:rPr lang="en-US" sz="1200" b="0" i="1" u="none" strike="noStrike" kern="1200" dirty="0">
                <a:solidFill>
                  <a:schemeClr val="tx1"/>
                </a:solidFill>
                <a:effectLst/>
                <a:latin typeface="+mn-lt"/>
                <a:ea typeface="+mn-ea"/>
                <a:cs typeface="+mn-cs"/>
              </a:rPr>
              <a:t>M</a:t>
            </a:r>
            <a:r>
              <a:rPr lang="en-US" sz="1200" b="0" i="0" u="none" strike="noStrike" kern="1200" dirty="0">
                <a:solidFill>
                  <a:schemeClr val="tx1"/>
                </a:solidFill>
                <a:effectLst/>
                <a:latin typeface="+mn-lt"/>
                <a:ea typeface="+mn-ea"/>
                <a:cs typeface="+mn-cs"/>
              </a:rPr>
              <a:t> = 24.95, </a:t>
            </a:r>
            <a:r>
              <a:rPr lang="en-US" sz="1200" b="0" i="1" u="none" strike="noStrike" kern="1200" dirty="0">
                <a:solidFill>
                  <a:schemeClr val="tx1"/>
                </a:solidFill>
                <a:effectLst/>
                <a:latin typeface="+mn-lt"/>
                <a:ea typeface="+mn-ea"/>
                <a:cs typeface="+mn-cs"/>
              </a:rPr>
              <a:t>SD</a:t>
            </a:r>
            <a:r>
              <a:rPr lang="en-US" sz="1200" b="0" i="0" u="none" strike="noStrike" kern="1200" dirty="0">
                <a:solidFill>
                  <a:schemeClr val="tx1"/>
                </a:solidFill>
                <a:effectLst/>
                <a:latin typeface="+mn-lt"/>
                <a:ea typeface="+mn-ea"/>
                <a:cs typeface="+mn-cs"/>
              </a:rPr>
              <a:t> = 10.69), White students (</a:t>
            </a:r>
            <a:r>
              <a:rPr lang="en-US" sz="1200" b="0" i="1" u="none" strike="noStrike" kern="1200" dirty="0">
                <a:solidFill>
                  <a:schemeClr val="tx1"/>
                </a:solidFill>
                <a:effectLst/>
                <a:latin typeface="+mn-lt"/>
                <a:ea typeface="+mn-ea"/>
                <a:cs typeface="+mn-cs"/>
              </a:rPr>
              <a:t>M </a:t>
            </a:r>
            <a:r>
              <a:rPr lang="en-US" sz="1200" b="0" i="0" u="none" strike="noStrike" kern="1200" dirty="0">
                <a:solidFill>
                  <a:schemeClr val="tx1"/>
                </a:solidFill>
                <a:effectLst/>
                <a:latin typeface="+mn-lt"/>
                <a:ea typeface="+mn-ea"/>
                <a:cs typeface="+mn-cs"/>
              </a:rPr>
              <a:t>= 24.53, </a:t>
            </a:r>
            <a:r>
              <a:rPr lang="en-US" sz="1200" b="0" i="1" u="none" strike="noStrike" kern="1200" dirty="0">
                <a:solidFill>
                  <a:schemeClr val="tx1"/>
                </a:solidFill>
                <a:effectLst/>
                <a:latin typeface="+mn-lt"/>
                <a:ea typeface="+mn-ea"/>
                <a:cs typeface="+mn-cs"/>
              </a:rPr>
              <a:t>SD </a:t>
            </a:r>
            <a:r>
              <a:rPr lang="en-US" sz="1200" b="0" i="0" u="none" strike="noStrike" kern="1200" dirty="0">
                <a:solidFill>
                  <a:schemeClr val="tx1"/>
                </a:solidFill>
                <a:effectLst/>
                <a:latin typeface="+mn-lt"/>
                <a:ea typeface="+mn-ea"/>
                <a:cs typeface="+mn-cs"/>
              </a:rPr>
              <a:t>= 11.3), or Multiracial students (</a:t>
            </a:r>
            <a:r>
              <a:rPr lang="en-US" sz="1200" b="0" i="1" u="none" strike="noStrike" kern="1200" dirty="0">
                <a:solidFill>
                  <a:schemeClr val="tx1"/>
                </a:solidFill>
                <a:effectLst/>
                <a:latin typeface="+mn-lt"/>
                <a:ea typeface="+mn-ea"/>
                <a:cs typeface="+mn-cs"/>
              </a:rPr>
              <a:t>M</a:t>
            </a:r>
            <a:r>
              <a:rPr lang="en-US" sz="1200" b="0" i="0" u="none" strike="noStrike" kern="1200" dirty="0">
                <a:solidFill>
                  <a:schemeClr val="tx1"/>
                </a:solidFill>
                <a:effectLst/>
                <a:latin typeface="+mn-lt"/>
                <a:ea typeface="+mn-ea"/>
                <a:cs typeface="+mn-cs"/>
              </a:rPr>
              <a:t> = 24.06, </a:t>
            </a:r>
            <a:r>
              <a:rPr lang="en-US" sz="1200" b="0" i="1" u="none" strike="noStrike" kern="1200" dirty="0">
                <a:solidFill>
                  <a:schemeClr val="tx1"/>
                </a:solidFill>
                <a:effectLst/>
                <a:latin typeface="+mn-lt"/>
                <a:ea typeface="+mn-ea"/>
                <a:cs typeface="+mn-cs"/>
              </a:rPr>
              <a:t>SD</a:t>
            </a:r>
            <a:r>
              <a:rPr lang="en-US" sz="1200" b="0" i="0" u="none" strike="noStrike" kern="1200" dirty="0">
                <a:solidFill>
                  <a:schemeClr val="tx1"/>
                </a:solidFill>
                <a:effectLst/>
                <a:latin typeface="+mn-lt"/>
                <a:ea typeface="+mn-ea"/>
                <a:cs typeface="+mn-cs"/>
              </a:rPr>
              <a:t> = 10.37) and any other REI on the depression subscale. Taken together, these results suggest that there are discernable differences between the depression levels that student-clients from different racial and ethnic groups experience. Specifically, our results suggest that Black students obtain much lower depressive scores than Asian students. The results of the computation of the different F ratio for the pairwise comparisons are given in the following table (5) where the sign ∗ indicates a difference significant at the .05 level, and the ∗∗ sign indicates a difference significant at the .01 level.</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9AF76DD8-CC64-4F4A-9719-DF36455EC1B1}" type="slidenum">
              <a:rPr lang="en-US" smtClean="0"/>
              <a:t>21</a:t>
            </a:fld>
            <a:endParaRPr lang="en-US"/>
          </a:p>
        </p:txBody>
      </p:sp>
    </p:spTree>
    <p:extLst>
      <p:ext uri="{BB962C8B-B14F-4D97-AF65-F5344CB8AC3E}">
        <p14:creationId xmlns:p14="http://schemas.microsoft.com/office/powerpoint/2010/main" val="648848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There was a significant effect of the scores on the anxiety subscale between ethnic and racial groups at the p&lt;.01 level [F(4, 802) = 3.43, p = .009, </a:t>
            </a:r>
            <a:r>
              <a:rPr lang="el-GR" sz="1200" b="0" i="0" u="none" strike="noStrike" kern="1200" dirty="0">
                <a:solidFill>
                  <a:schemeClr val="tx1"/>
                </a:solidFill>
                <a:effectLst/>
                <a:latin typeface="+mn-lt"/>
                <a:ea typeface="+mn-ea"/>
                <a:cs typeface="+mn-cs"/>
              </a:rPr>
              <a:t>η</a:t>
            </a:r>
            <a:r>
              <a:rPr lang="en-US" sz="1200" b="0" i="0" u="none" strike="noStrike" kern="1200" baseline="-25000" dirty="0">
                <a:solidFill>
                  <a:schemeClr val="tx1"/>
                </a:solidFill>
                <a:effectLst/>
                <a:latin typeface="+mn-lt"/>
                <a:ea typeface="+mn-ea"/>
                <a:cs typeface="+mn-cs"/>
              </a:rPr>
              <a:t>p</a:t>
            </a:r>
            <a:r>
              <a:rPr lang="en-US" sz="1200" b="0" i="0" u="none" strike="noStrike" kern="1200" baseline="30000" dirty="0">
                <a:solidFill>
                  <a:schemeClr val="tx1"/>
                </a:solidFill>
                <a:effectLst/>
                <a:latin typeface="+mn-lt"/>
                <a:ea typeface="+mn-ea"/>
                <a:cs typeface="+mn-cs"/>
              </a:rPr>
              <a:t>2 </a:t>
            </a:r>
            <a:r>
              <a:rPr lang="en-US" sz="1200" b="0" i="0" u="none" strike="noStrike" kern="1200" dirty="0">
                <a:solidFill>
                  <a:schemeClr val="tx1"/>
                </a:solidFill>
                <a:effectLst/>
                <a:latin typeface="+mn-lt"/>
                <a:ea typeface="+mn-ea"/>
                <a:cs typeface="+mn-cs"/>
              </a:rPr>
              <a:t>= .017]. Post hoc comparisons using the Tukey HSD test indicated that the mean score for anxiety among Black students (</a:t>
            </a:r>
            <a:r>
              <a:rPr lang="en-US" sz="1200" b="0" i="1" u="none" strike="noStrike" kern="1200" dirty="0">
                <a:solidFill>
                  <a:schemeClr val="tx1"/>
                </a:solidFill>
                <a:effectLst/>
                <a:latin typeface="+mn-lt"/>
                <a:ea typeface="+mn-ea"/>
                <a:cs typeface="+mn-cs"/>
              </a:rPr>
              <a:t>M</a:t>
            </a:r>
            <a:r>
              <a:rPr lang="en-US" sz="1200" b="0" i="0" u="none" strike="noStrike" kern="1200" dirty="0">
                <a:solidFill>
                  <a:schemeClr val="tx1"/>
                </a:solidFill>
                <a:effectLst/>
                <a:latin typeface="+mn-lt"/>
                <a:ea typeface="+mn-ea"/>
                <a:cs typeface="+mn-cs"/>
              </a:rPr>
              <a:t> = 15.81, </a:t>
            </a:r>
            <a:r>
              <a:rPr lang="en-US" sz="1200" b="0" i="1" u="none" strike="noStrike" kern="1200" dirty="0">
                <a:solidFill>
                  <a:schemeClr val="tx1"/>
                </a:solidFill>
                <a:effectLst/>
                <a:latin typeface="+mn-lt"/>
                <a:ea typeface="+mn-ea"/>
                <a:cs typeface="+mn-cs"/>
              </a:rPr>
              <a:t>SD</a:t>
            </a:r>
            <a:r>
              <a:rPr lang="en-US" sz="1200" b="0" i="0" u="none" strike="noStrike" kern="1200" dirty="0">
                <a:solidFill>
                  <a:schemeClr val="tx1"/>
                </a:solidFill>
                <a:effectLst/>
                <a:latin typeface="+mn-lt"/>
                <a:ea typeface="+mn-ea"/>
                <a:cs typeface="+mn-cs"/>
              </a:rPr>
              <a:t> = 8.69) was significantly different than the score among Asian students (</a:t>
            </a:r>
            <a:r>
              <a:rPr lang="en-US" sz="1200" b="0" i="1" u="none" strike="noStrike" kern="1200" dirty="0">
                <a:solidFill>
                  <a:schemeClr val="tx1"/>
                </a:solidFill>
                <a:effectLst/>
                <a:latin typeface="+mn-lt"/>
                <a:ea typeface="+mn-ea"/>
                <a:cs typeface="+mn-cs"/>
              </a:rPr>
              <a:t>M</a:t>
            </a:r>
            <a:r>
              <a:rPr lang="en-US" sz="1200" b="0" i="0" u="none" strike="noStrike" kern="1200" dirty="0">
                <a:solidFill>
                  <a:schemeClr val="tx1"/>
                </a:solidFill>
                <a:effectLst/>
                <a:latin typeface="+mn-lt"/>
                <a:ea typeface="+mn-ea"/>
                <a:cs typeface="+mn-cs"/>
              </a:rPr>
              <a:t> = 19.14, </a:t>
            </a:r>
            <a:r>
              <a:rPr lang="en-US" sz="1200" b="0" i="1" u="none" strike="noStrike" kern="1200" dirty="0">
                <a:solidFill>
                  <a:schemeClr val="tx1"/>
                </a:solidFill>
                <a:effectLst/>
                <a:latin typeface="+mn-lt"/>
                <a:ea typeface="+mn-ea"/>
                <a:cs typeface="+mn-cs"/>
              </a:rPr>
              <a:t>SD</a:t>
            </a:r>
            <a:r>
              <a:rPr lang="en-US" sz="1200" b="0" i="0" u="none" strike="noStrike" kern="1200" dirty="0">
                <a:solidFill>
                  <a:schemeClr val="tx1"/>
                </a:solidFill>
                <a:effectLst/>
                <a:latin typeface="+mn-lt"/>
                <a:ea typeface="+mn-ea"/>
                <a:cs typeface="+mn-cs"/>
              </a:rPr>
              <a:t> = 7.59). However, there were no significant differences found between Latinx students (</a:t>
            </a:r>
            <a:r>
              <a:rPr lang="en-US" sz="1200" b="0" i="1" u="none" strike="noStrike" kern="1200" dirty="0">
                <a:solidFill>
                  <a:schemeClr val="tx1"/>
                </a:solidFill>
                <a:effectLst/>
                <a:latin typeface="+mn-lt"/>
                <a:ea typeface="+mn-ea"/>
                <a:cs typeface="+mn-cs"/>
              </a:rPr>
              <a:t>M</a:t>
            </a:r>
            <a:r>
              <a:rPr lang="en-US" sz="1200" b="0" i="0" u="none" strike="noStrike" kern="1200" dirty="0">
                <a:solidFill>
                  <a:schemeClr val="tx1"/>
                </a:solidFill>
                <a:effectLst/>
                <a:latin typeface="+mn-lt"/>
                <a:ea typeface="+mn-ea"/>
                <a:cs typeface="+mn-cs"/>
              </a:rPr>
              <a:t> = 16.81, </a:t>
            </a:r>
            <a:r>
              <a:rPr lang="en-US" sz="1200" b="0" i="1" u="none" strike="noStrike" kern="1200" dirty="0">
                <a:solidFill>
                  <a:schemeClr val="tx1"/>
                </a:solidFill>
                <a:effectLst/>
                <a:latin typeface="+mn-lt"/>
                <a:ea typeface="+mn-ea"/>
                <a:cs typeface="+mn-cs"/>
              </a:rPr>
              <a:t>SD</a:t>
            </a:r>
            <a:r>
              <a:rPr lang="en-US" sz="1200" b="0" i="0" u="none" strike="noStrike" kern="1200" dirty="0">
                <a:solidFill>
                  <a:schemeClr val="tx1"/>
                </a:solidFill>
                <a:effectLst/>
                <a:latin typeface="+mn-lt"/>
                <a:ea typeface="+mn-ea"/>
                <a:cs typeface="+mn-cs"/>
              </a:rPr>
              <a:t> = 7.77), White students (</a:t>
            </a:r>
            <a:r>
              <a:rPr lang="en-US" sz="1200" b="0" i="1" u="none" strike="noStrike" kern="1200" dirty="0">
                <a:solidFill>
                  <a:schemeClr val="tx1"/>
                </a:solidFill>
                <a:effectLst/>
                <a:latin typeface="+mn-lt"/>
                <a:ea typeface="+mn-ea"/>
                <a:cs typeface="+mn-cs"/>
              </a:rPr>
              <a:t>M</a:t>
            </a:r>
            <a:r>
              <a:rPr lang="en-US" sz="1200" b="0" i="0" u="none" strike="noStrike" kern="1200" dirty="0">
                <a:solidFill>
                  <a:schemeClr val="tx1"/>
                </a:solidFill>
                <a:effectLst/>
                <a:latin typeface="+mn-lt"/>
                <a:ea typeface="+mn-ea"/>
                <a:cs typeface="+mn-cs"/>
              </a:rPr>
              <a:t> = 17.65, </a:t>
            </a:r>
            <a:r>
              <a:rPr lang="en-US" sz="1200" b="0" i="1" u="none" strike="noStrike" kern="1200" dirty="0">
                <a:solidFill>
                  <a:schemeClr val="tx1"/>
                </a:solidFill>
                <a:effectLst/>
                <a:latin typeface="+mn-lt"/>
                <a:ea typeface="+mn-ea"/>
                <a:cs typeface="+mn-cs"/>
              </a:rPr>
              <a:t>SD</a:t>
            </a:r>
            <a:r>
              <a:rPr lang="en-US" sz="1200" b="0" i="0" u="none" strike="noStrike" kern="1200" dirty="0">
                <a:solidFill>
                  <a:schemeClr val="tx1"/>
                </a:solidFill>
                <a:effectLst/>
                <a:latin typeface="+mn-lt"/>
                <a:ea typeface="+mn-ea"/>
                <a:cs typeface="+mn-cs"/>
              </a:rPr>
              <a:t> = 8.52), or Multiracial students (</a:t>
            </a:r>
            <a:r>
              <a:rPr lang="en-US" sz="1200" b="0" i="1" u="none" strike="noStrike" kern="1200" dirty="0">
                <a:solidFill>
                  <a:schemeClr val="tx1"/>
                </a:solidFill>
                <a:effectLst/>
                <a:latin typeface="+mn-lt"/>
                <a:ea typeface="+mn-ea"/>
                <a:cs typeface="+mn-cs"/>
              </a:rPr>
              <a:t>M </a:t>
            </a:r>
            <a:r>
              <a:rPr lang="en-US" sz="1200" b="0" i="0" u="none" strike="noStrike" kern="1200" dirty="0">
                <a:solidFill>
                  <a:schemeClr val="tx1"/>
                </a:solidFill>
                <a:effectLst/>
                <a:latin typeface="+mn-lt"/>
                <a:ea typeface="+mn-ea"/>
                <a:cs typeface="+mn-cs"/>
              </a:rPr>
              <a:t>= 16.55, </a:t>
            </a:r>
            <a:r>
              <a:rPr lang="en-US" sz="1200" b="0" i="1" u="none" strike="noStrike" kern="1200" dirty="0">
                <a:solidFill>
                  <a:schemeClr val="tx1"/>
                </a:solidFill>
                <a:effectLst/>
                <a:latin typeface="+mn-lt"/>
                <a:ea typeface="+mn-ea"/>
                <a:cs typeface="+mn-cs"/>
              </a:rPr>
              <a:t>SD</a:t>
            </a:r>
            <a:r>
              <a:rPr lang="en-US" sz="1200" b="0" i="0" u="none" strike="noStrike" kern="1200" dirty="0">
                <a:solidFill>
                  <a:schemeClr val="tx1"/>
                </a:solidFill>
                <a:effectLst/>
                <a:latin typeface="+mn-lt"/>
                <a:ea typeface="+mn-ea"/>
                <a:cs typeface="+mn-cs"/>
              </a:rPr>
              <a:t> = 8.01) and any other REI on the anxiety subscale. Taken together, these results suggest that there are discernable differences between the anxiety levels that student-clients from different racial and ethnic groups experience. Similar to the depression scores, our results suggest that Black students also obtain much lower anxiety scores than Asian students. The results of the computation of the different F ratio for the pairwise comparisons are given in the following table (6) where the sign ∗ indicates a difference significant at the .05 level, and the ∗∗ sign indicates a difference significant at the .01 level.</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9AF76DD8-CC64-4F4A-9719-DF36455EC1B1}" type="slidenum">
              <a:rPr lang="en-US" smtClean="0"/>
              <a:t>22</a:t>
            </a:fld>
            <a:endParaRPr lang="en-US"/>
          </a:p>
        </p:txBody>
      </p:sp>
    </p:spTree>
    <p:extLst>
      <p:ext uri="{BB962C8B-B14F-4D97-AF65-F5344CB8AC3E}">
        <p14:creationId xmlns:p14="http://schemas.microsoft.com/office/powerpoint/2010/main" val="666279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There was a significant effect of the scores on the academic subscale between ethnic and racial groups at the p&lt;.05 level [F(4, 802) = 2.93, p = .020, </a:t>
            </a:r>
            <a:r>
              <a:rPr lang="el-GR" sz="1200" b="0" i="0" u="none" strike="noStrike" kern="1200" dirty="0">
                <a:solidFill>
                  <a:schemeClr val="tx1"/>
                </a:solidFill>
                <a:effectLst/>
                <a:latin typeface="+mn-lt"/>
                <a:ea typeface="+mn-ea"/>
                <a:cs typeface="+mn-cs"/>
              </a:rPr>
              <a:t>η</a:t>
            </a:r>
            <a:r>
              <a:rPr lang="en-US" sz="1200" b="0" i="0" u="none" strike="noStrike" kern="1200" baseline="-25000" dirty="0">
                <a:solidFill>
                  <a:schemeClr val="tx1"/>
                </a:solidFill>
                <a:effectLst/>
                <a:latin typeface="+mn-lt"/>
                <a:ea typeface="+mn-ea"/>
                <a:cs typeface="+mn-cs"/>
              </a:rPr>
              <a:t>p</a:t>
            </a:r>
            <a:r>
              <a:rPr lang="en-US" sz="1200" b="0" i="0" u="none" strike="noStrike" kern="1200" baseline="30000" dirty="0">
                <a:solidFill>
                  <a:schemeClr val="tx1"/>
                </a:solidFill>
                <a:effectLst/>
                <a:latin typeface="+mn-lt"/>
                <a:ea typeface="+mn-ea"/>
                <a:cs typeface="+mn-cs"/>
              </a:rPr>
              <a:t>2 </a:t>
            </a:r>
            <a:r>
              <a:rPr lang="en-US" sz="1200" b="0" i="0" u="none" strike="noStrike" kern="1200" dirty="0">
                <a:solidFill>
                  <a:schemeClr val="tx1"/>
                </a:solidFill>
                <a:effectLst/>
                <a:latin typeface="+mn-lt"/>
                <a:ea typeface="+mn-ea"/>
                <a:cs typeface="+mn-cs"/>
              </a:rPr>
              <a:t>= .014]. Post hoc comparisons using the Tukey HSD test indicated that no particular group had significant differences with each other.</a:t>
            </a:r>
            <a:endParaRPr lang="en-US" b="0" dirty="0">
              <a:effectLst/>
            </a:endParaRPr>
          </a:p>
          <a:p>
            <a:pPr rtl="0"/>
            <a:r>
              <a:rPr lang="en-US" dirty="0"/>
              <a:t/>
            </a:r>
            <a:br>
              <a:rPr lang="en-US" dirty="0"/>
            </a:br>
            <a:r>
              <a:rPr lang="en-US" sz="1200" b="0" i="0" u="none" strike="noStrike" kern="1200" dirty="0">
                <a:solidFill>
                  <a:schemeClr val="tx1"/>
                </a:solidFill>
                <a:effectLst/>
                <a:latin typeface="+mn-lt"/>
                <a:ea typeface="+mn-ea"/>
                <a:cs typeface="+mn-cs"/>
              </a:rPr>
              <a:t>There was a significant effect of the scores on the substance use subscale between ethnic and racial groups at the p&lt;.01 level [F(4, 802) = 7.70, p &lt; .001, </a:t>
            </a:r>
            <a:r>
              <a:rPr lang="el-GR" sz="1200" b="0" i="0" u="none" strike="noStrike" kern="1200" dirty="0">
                <a:solidFill>
                  <a:schemeClr val="tx1"/>
                </a:solidFill>
                <a:effectLst/>
                <a:latin typeface="+mn-lt"/>
                <a:ea typeface="+mn-ea"/>
                <a:cs typeface="+mn-cs"/>
              </a:rPr>
              <a:t>η</a:t>
            </a:r>
            <a:r>
              <a:rPr lang="en-US" sz="1200" b="0" i="0" u="none" strike="noStrike" kern="1200" baseline="-25000" dirty="0">
                <a:solidFill>
                  <a:schemeClr val="tx1"/>
                </a:solidFill>
                <a:effectLst/>
                <a:latin typeface="+mn-lt"/>
                <a:ea typeface="+mn-ea"/>
                <a:cs typeface="+mn-cs"/>
              </a:rPr>
              <a:t>p</a:t>
            </a:r>
            <a:r>
              <a:rPr lang="en-US" sz="1200" b="0" i="0" u="none" strike="noStrike" kern="1200" baseline="30000" dirty="0">
                <a:solidFill>
                  <a:schemeClr val="tx1"/>
                </a:solidFill>
                <a:effectLst/>
                <a:latin typeface="+mn-lt"/>
                <a:ea typeface="+mn-ea"/>
                <a:cs typeface="+mn-cs"/>
              </a:rPr>
              <a:t>2 </a:t>
            </a:r>
            <a:r>
              <a:rPr lang="en-US" sz="1200" b="0" i="0" u="none" strike="noStrike" kern="1200" dirty="0">
                <a:solidFill>
                  <a:schemeClr val="tx1"/>
                </a:solidFill>
                <a:effectLst/>
                <a:latin typeface="+mn-lt"/>
                <a:ea typeface="+mn-ea"/>
                <a:cs typeface="+mn-cs"/>
              </a:rPr>
              <a:t>= .037]. Post hoc comparisons using the Tukey HSD test indicated that the mean score for substance use among Black students (</a:t>
            </a:r>
            <a:r>
              <a:rPr lang="en-US" sz="1200" b="0" i="1" u="none" strike="noStrike" kern="1200" dirty="0">
                <a:solidFill>
                  <a:schemeClr val="tx1"/>
                </a:solidFill>
                <a:effectLst/>
                <a:latin typeface="+mn-lt"/>
                <a:ea typeface="+mn-ea"/>
                <a:cs typeface="+mn-cs"/>
              </a:rPr>
              <a:t>M</a:t>
            </a:r>
            <a:r>
              <a:rPr lang="en-US" sz="1200" b="0" i="0" u="none" strike="noStrike" kern="1200" dirty="0">
                <a:solidFill>
                  <a:schemeClr val="tx1"/>
                </a:solidFill>
                <a:effectLst/>
                <a:latin typeface="+mn-lt"/>
                <a:ea typeface="+mn-ea"/>
                <a:cs typeface="+mn-cs"/>
              </a:rPr>
              <a:t> = 3.08, </a:t>
            </a:r>
            <a:r>
              <a:rPr lang="en-US" sz="1200" b="0" i="1" u="none" strike="noStrike" kern="1200" dirty="0">
                <a:solidFill>
                  <a:schemeClr val="tx1"/>
                </a:solidFill>
                <a:effectLst/>
                <a:latin typeface="+mn-lt"/>
                <a:ea typeface="+mn-ea"/>
                <a:cs typeface="+mn-cs"/>
              </a:rPr>
              <a:t>SD</a:t>
            </a:r>
            <a:r>
              <a:rPr lang="en-US" sz="1200" b="0" i="0" u="none" strike="noStrike" kern="1200" dirty="0">
                <a:solidFill>
                  <a:schemeClr val="tx1"/>
                </a:solidFill>
                <a:effectLst/>
                <a:latin typeface="+mn-lt"/>
                <a:ea typeface="+mn-ea"/>
                <a:cs typeface="+mn-cs"/>
              </a:rPr>
              <a:t> = 4.96) was significantly different than the score among White students (</a:t>
            </a:r>
            <a:r>
              <a:rPr lang="en-US" sz="1200" b="0" i="1" u="none" strike="noStrike" kern="1200" dirty="0">
                <a:solidFill>
                  <a:schemeClr val="tx1"/>
                </a:solidFill>
                <a:effectLst/>
                <a:latin typeface="+mn-lt"/>
                <a:ea typeface="+mn-ea"/>
                <a:cs typeface="+mn-cs"/>
              </a:rPr>
              <a:t>M</a:t>
            </a:r>
            <a:r>
              <a:rPr lang="en-US" sz="1200" b="0" i="0" u="none" strike="noStrike" kern="1200" dirty="0">
                <a:solidFill>
                  <a:schemeClr val="tx1"/>
                </a:solidFill>
                <a:effectLst/>
                <a:latin typeface="+mn-lt"/>
                <a:ea typeface="+mn-ea"/>
                <a:cs typeface="+mn-cs"/>
              </a:rPr>
              <a:t> = 4.6, </a:t>
            </a:r>
            <a:r>
              <a:rPr lang="en-US" sz="1200" b="0" i="1" u="none" strike="noStrike" kern="1200" dirty="0">
                <a:solidFill>
                  <a:schemeClr val="tx1"/>
                </a:solidFill>
                <a:effectLst/>
                <a:latin typeface="+mn-lt"/>
                <a:ea typeface="+mn-ea"/>
                <a:cs typeface="+mn-cs"/>
              </a:rPr>
              <a:t>SD</a:t>
            </a:r>
            <a:r>
              <a:rPr lang="en-US" sz="1200" b="0" i="0" u="none" strike="noStrike" kern="1200" dirty="0">
                <a:solidFill>
                  <a:schemeClr val="tx1"/>
                </a:solidFill>
                <a:effectLst/>
                <a:latin typeface="+mn-lt"/>
                <a:ea typeface="+mn-ea"/>
                <a:cs typeface="+mn-cs"/>
              </a:rPr>
              <a:t> = 5.05), who had a significant difference with Asian students (</a:t>
            </a:r>
            <a:r>
              <a:rPr lang="en-US" sz="1200" b="0" i="1" u="none" strike="noStrike" kern="1200" dirty="0">
                <a:solidFill>
                  <a:schemeClr val="tx1"/>
                </a:solidFill>
                <a:effectLst/>
                <a:latin typeface="+mn-lt"/>
                <a:ea typeface="+mn-ea"/>
                <a:cs typeface="+mn-cs"/>
              </a:rPr>
              <a:t>M</a:t>
            </a:r>
            <a:r>
              <a:rPr lang="en-US" sz="1200" b="0" i="0" u="none" strike="noStrike" kern="1200" dirty="0">
                <a:solidFill>
                  <a:schemeClr val="tx1"/>
                </a:solidFill>
                <a:effectLst/>
                <a:latin typeface="+mn-lt"/>
                <a:ea typeface="+mn-ea"/>
                <a:cs typeface="+mn-cs"/>
              </a:rPr>
              <a:t> = 1.76, </a:t>
            </a:r>
            <a:r>
              <a:rPr lang="en-US" sz="1200" b="0" i="1" u="none" strike="noStrike" kern="1200" dirty="0">
                <a:solidFill>
                  <a:schemeClr val="tx1"/>
                </a:solidFill>
                <a:effectLst/>
                <a:latin typeface="+mn-lt"/>
                <a:ea typeface="+mn-ea"/>
                <a:cs typeface="+mn-cs"/>
              </a:rPr>
              <a:t>SD</a:t>
            </a:r>
            <a:r>
              <a:rPr lang="en-US" sz="1200" b="0" i="0" u="none" strike="noStrike" kern="1200" dirty="0">
                <a:solidFill>
                  <a:schemeClr val="tx1"/>
                </a:solidFill>
                <a:effectLst/>
                <a:latin typeface="+mn-lt"/>
                <a:ea typeface="+mn-ea"/>
                <a:cs typeface="+mn-cs"/>
              </a:rPr>
              <a:t> = 3.21), who displayed a significant difference with Latinx students (</a:t>
            </a:r>
            <a:r>
              <a:rPr lang="en-US" sz="1200" b="0" i="1" u="none" strike="noStrike" kern="1200" dirty="0">
                <a:solidFill>
                  <a:schemeClr val="tx1"/>
                </a:solidFill>
                <a:effectLst/>
                <a:latin typeface="+mn-lt"/>
                <a:ea typeface="+mn-ea"/>
                <a:cs typeface="+mn-cs"/>
              </a:rPr>
              <a:t>M</a:t>
            </a:r>
            <a:r>
              <a:rPr lang="en-US" sz="1200" b="0" i="0" u="none" strike="noStrike" kern="1200" dirty="0">
                <a:solidFill>
                  <a:schemeClr val="tx1"/>
                </a:solidFill>
                <a:effectLst/>
                <a:latin typeface="+mn-lt"/>
                <a:ea typeface="+mn-ea"/>
                <a:cs typeface="+mn-cs"/>
              </a:rPr>
              <a:t> = 4.28, </a:t>
            </a:r>
            <a:r>
              <a:rPr lang="en-US" sz="1200" b="0" i="1" u="none" strike="noStrike" kern="1200" dirty="0">
                <a:solidFill>
                  <a:schemeClr val="tx1"/>
                </a:solidFill>
                <a:effectLst/>
                <a:latin typeface="+mn-lt"/>
                <a:ea typeface="+mn-ea"/>
                <a:cs typeface="+mn-cs"/>
              </a:rPr>
              <a:t>SD</a:t>
            </a:r>
            <a:r>
              <a:rPr lang="en-US" sz="1200" b="0" i="0" u="none" strike="noStrike" kern="1200" dirty="0">
                <a:solidFill>
                  <a:schemeClr val="tx1"/>
                </a:solidFill>
                <a:effectLst/>
                <a:latin typeface="+mn-lt"/>
                <a:ea typeface="+mn-ea"/>
                <a:cs typeface="+mn-cs"/>
              </a:rPr>
              <a:t> = 5.4). Multiracial students (</a:t>
            </a:r>
            <a:r>
              <a:rPr lang="en-US" sz="1200" b="0" i="1" u="none" strike="noStrike" kern="1200" dirty="0">
                <a:solidFill>
                  <a:schemeClr val="tx1"/>
                </a:solidFill>
                <a:effectLst/>
                <a:latin typeface="+mn-lt"/>
                <a:ea typeface="+mn-ea"/>
                <a:cs typeface="+mn-cs"/>
              </a:rPr>
              <a:t>M</a:t>
            </a:r>
            <a:r>
              <a:rPr lang="en-US" sz="1200" b="0" i="0" u="none" strike="noStrike" kern="1200" dirty="0">
                <a:solidFill>
                  <a:schemeClr val="tx1"/>
                </a:solidFill>
                <a:effectLst/>
                <a:latin typeface="+mn-lt"/>
                <a:ea typeface="+mn-ea"/>
                <a:cs typeface="+mn-cs"/>
              </a:rPr>
              <a:t> = 3.51, </a:t>
            </a:r>
            <a:r>
              <a:rPr lang="en-US" sz="1200" b="0" i="1" u="none" strike="noStrike" kern="1200" dirty="0">
                <a:solidFill>
                  <a:schemeClr val="tx1"/>
                </a:solidFill>
                <a:effectLst/>
                <a:latin typeface="+mn-lt"/>
                <a:ea typeface="+mn-ea"/>
                <a:cs typeface="+mn-cs"/>
              </a:rPr>
              <a:t>SD</a:t>
            </a:r>
            <a:r>
              <a:rPr lang="en-US" sz="1200" b="0" i="0" u="none" strike="noStrike" kern="1200" dirty="0">
                <a:solidFill>
                  <a:schemeClr val="tx1"/>
                </a:solidFill>
                <a:effectLst/>
                <a:latin typeface="+mn-lt"/>
                <a:ea typeface="+mn-ea"/>
                <a:cs typeface="+mn-cs"/>
              </a:rPr>
              <a:t> = 4.98) did not score significantly different with any other REI on the substance use subscale. Taken together, these results suggest that there are discernable differences between the substance use levels that student-clients from different racial and ethnic groups experience. Showing a bit more variation than our other comparisons, our results suggest Black students have lower substance use scores than White students, who have higher scores than Asian students, who have lower scores than Latinx students. The results of the computation of the different F ratio for the pairwise comparisons are given in the following table (7) where the sign ∗ indicates a difference significant at the .05 level, and the ∗∗ sign indicates a difference significant at the .01 level.</a:t>
            </a:r>
            <a:endParaRPr lang="en-US" b="0" dirty="0">
              <a:effectLst/>
            </a:endParaRPr>
          </a:p>
          <a:p>
            <a:pPr rtl="0"/>
            <a:r>
              <a:rPr lang="en-US" dirty="0"/>
              <a:t/>
            </a:r>
            <a:br>
              <a:rPr lang="en-US" dirty="0"/>
            </a:br>
            <a:r>
              <a:rPr lang="en-US" sz="1200" b="0" i="0" u="none" strike="noStrike" kern="1200" dirty="0">
                <a:solidFill>
                  <a:schemeClr val="tx1"/>
                </a:solidFill>
                <a:effectLst/>
                <a:latin typeface="+mn-lt"/>
                <a:ea typeface="+mn-ea"/>
                <a:cs typeface="+mn-cs"/>
              </a:rPr>
              <a:t>There were no significant effects of the scores on any other subscale of the psychological symptom scores between racial and ethnic groups, nor in the total scores.</a:t>
            </a:r>
            <a:endParaRPr lang="en-US" b="0" dirty="0">
              <a:effectLst/>
            </a:endParaRPr>
          </a:p>
          <a:p>
            <a:pPr rtl="0"/>
            <a:r>
              <a:rPr lang="en-US" dirty="0"/>
              <a:t/>
            </a:r>
            <a:br>
              <a:rPr lang="en-US" dirty="0"/>
            </a:br>
            <a:r>
              <a:rPr lang="en-US" sz="1200" b="0" i="0" u="none" strike="noStrike" kern="1200" dirty="0">
                <a:solidFill>
                  <a:schemeClr val="tx1"/>
                </a:solidFill>
                <a:effectLst/>
                <a:latin typeface="+mn-lt"/>
                <a:ea typeface="+mn-ea"/>
                <a:cs typeface="+mn-cs"/>
              </a:rPr>
              <a:t>A Pearson correlation test was conducted to test for a relationship between total psychological symptom scores and session count. Results indicated that there was no significant association between CCAPS-62 total scores and counseling attendance, r(805) = .013, p = .703. </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9AF76DD8-CC64-4F4A-9719-DF36455EC1B1}" type="slidenum">
              <a:rPr lang="en-US" smtClean="0"/>
              <a:t>23</a:t>
            </a:fld>
            <a:endParaRPr lang="en-US"/>
          </a:p>
        </p:txBody>
      </p:sp>
    </p:spTree>
    <p:extLst>
      <p:ext uri="{BB962C8B-B14F-4D97-AF65-F5344CB8AC3E}">
        <p14:creationId xmlns:p14="http://schemas.microsoft.com/office/powerpoint/2010/main" val="169774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results obtained support the conclusion that the national diversity in college student mental health help-seeking behavior and psychological problems call for counseling centers to have a nuanced and local approach to how they conceptualize both student mental health needs and counseling center resource needs (Xiao, H.   et al 2017, p. 11).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implications of the current study indicate that outreach efforts to Asian American students are needed as they seek help at vastly lower rates than other REI groups and present for treatment at higher levels of distress.  This study suggests Asian-American students postpone treatment until they are under considerable distress.  Outreach efforts to Latinx students are also needed.  For both Latinx and White students, a focus on substance abuse should be considered during outreach efforts.</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Multiracial students overrepresented – are they experiencing more MH challenges? </a:t>
            </a:r>
            <a:r>
              <a:rPr lang="en-US" sz="1200" kern="1200" dirty="0">
                <a:solidFill>
                  <a:schemeClr val="tx1"/>
                </a:solidFill>
                <a:effectLst/>
                <a:latin typeface="+mn-lt"/>
                <a:ea typeface="+mn-ea"/>
                <a:cs typeface="+mn-cs"/>
              </a:rPr>
              <a:t> no naturally-</a:t>
            </a:r>
            <a:r>
              <a:rPr lang="en-US" sz="1200" kern="1200" dirty="0" err="1">
                <a:solidFill>
                  <a:schemeClr val="tx1"/>
                </a:solidFill>
                <a:effectLst/>
                <a:latin typeface="+mn-lt"/>
                <a:ea typeface="+mn-ea"/>
                <a:cs typeface="+mn-cs"/>
              </a:rPr>
              <a:t>occuring</a:t>
            </a:r>
            <a:r>
              <a:rPr lang="en-US" sz="1200" kern="1200" dirty="0">
                <a:solidFill>
                  <a:schemeClr val="tx1"/>
                </a:solidFill>
                <a:effectLst/>
                <a:latin typeface="+mn-lt"/>
                <a:ea typeface="+mn-ea"/>
                <a:cs typeface="+mn-cs"/>
              </a:rPr>
              <a:t> support group or student group but perhaps a vulnerable group</a:t>
            </a:r>
          </a:p>
          <a:p>
            <a:endParaRPr lang="en-US" dirty="0"/>
          </a:p>
        </p:txBody>
      </p:sp>
      <p:sp>
        <p:nvSpPr>
          <p:cNvPr id="4" name="Slide Number Placeholder 3"/>
          <p:cNvSpPr>
            <a:spLocks noGrp="1"/>
          </p:cNvSpPr>
          <p:nvPr>
            <p:ph type="sldNum" sz="quarter" idx="5"/>
          </p:nvPr>
        </p:nvSpPr>
        <p:spPr/>
        <p:txBody>
          <a:bodyPr/>
          <a:lstStyle/>
          <a:p>
            <a:fld id="{9AF76DD8-CC64-4F4A-9719-DF36455EC1B1}" type="slidenum">
              <a:rPr lang="en-US" smtClean="0"/>
              <a:t>24</a:t>
            </a:fld>
            <a:endParaRPr lang="en-US"/>
          </a:p>
        </p:txBody>
      </p:sp>
    </p:spTree>
    <p:extLst>
      <p:ext uri="{BB962C8B-B14F-4D97-AF65-F5344CB8AC3E}">
        <p14:creationId xmlns:p14="http://schemas.microsoft.com/office/powerpoint/2010/main" val="1937641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457200">
              <a:lnSpc>
                <a:spcPts val="3919"/>
              </a:lnSpc>
              <a:buFont typeface="Wingdings" pitchFamily="2" charset="2"/>
              <a:buChar char="§"/>
            </a:pPr>
            <a:r>
              <a:rPr lang="en-US" sz="1200" b="0" i="0" u="none" strike="noStrike" kern="1200" dirty="0">
                <a:solidFill>
                  <a:schemeClr val="tx1"/>
                </a:solidFill>
                <a:effectLst/>
                <a:latin typeface="+mn-lt"/>
                <a:ea typeface="+mn-ea"/>
                <a:cs typeface="+mn-cs"/>
              </a:rPr>
              <a:t>given the “majority minority” population of many urban public universities, there is a need to integrate and de-stigmatize the need and use of mental health services within the broader college campus ethos so that students with a high level of stigma towards psychotherapy can be helped to normalize help-seeking behavior.</a:t>
            </a:r>
            <a:endParaRPr lang="en-US" sz="2800" dirty="0">
              <a:solidFill>
                <a:srgbClr val="111B1E"/>
              </a:solidFill>
              <a:latin typeface="Assistant Regular"/>
            </a:endParaRPr>
          </a:p>
          <a:p>
            <a:pPr marL="457200" lvl="0" indent="-457200">
              <a:lnSpc>
                <a:spcPts val="3919"/>
              </a:lnSpc>
              <a:buFont typeface="Wingdings" pitchFamily="2" charset="2"/>
              <a:buChar char="§"/>
            </a:pPr>
            <a:endParaRPr lang="en-US" sz="2800" dirty="0">
              <a:solidFill>
                <a:srgbClr val="111B1E"/>
              </a:solidFill>
              <a:latin typeface="Assistant Regular"/>
            </a:endParaRPr>
          </a:p>
          <a:p>
            <a:r>
              <a:rPr lang="en-US" sz="1200" b="0" i="0" u="none" strike="noStrike" kern="1200" dirty="0">
                <a:solidFill>
                  <a:schemeClr val="tx1"/>
                </a:solidFill>
                <a:effectLst/>
                <a:latin typeface="+mn-lt"/>
                <a:ea typeface="+mn-ea"/>
                <a:cs typeface="+mn-cs"/>
              </a:rPr>
              <a:t>Additionally, any incongruence in terms of expectations of therapy between the clinician and REI group client may benefit from being clarified by Outreach efforts which educate students on the process of psychotherapy.  Psychoeducation regarding the goals, interventions and underlying theoretical underpinning of therapy may be useful.  Concurrently, in-service training of clinicians on issues of race, culture, and other aspects of diverse identities is needed as well as a re-examination of fundamental counseling theories and practices which may be culture, class and race bound as well as heteronormative (Pederson et al. 2016; Suzuki et al. 2019).   I</a:t>
            </a:r>
            <a:endParaRPr lang="en-US" dirty="0"/>
          </a:p>
        </p:txBody>
      </p:sp>
      <p:sp>
        <p:nvSpPr>
          <p:cNvPr id="4" name="Slide Number Placeholder 3"/>
          <p:cNvSpPr>
            <a:spLocks noGrp="1"/>
          </p:cNvSpPr>
          <p:nvPr>
            <p:ph type="sldNum" sz="quarter" idx="5"/>
          </p:nvPr>
        </p:nvSpPr>
        <p:spPr/>
        <p:txBody>
          <a:bodyPr/>
          <a:lstStyle/>
          <a:p>
            <a:fld id="{9AF76DD8-CC64-4F4A-9719-DF36455EC1B1}" type="slidenum">
              <a:rPr lang="en-US" smtClean="0"/>
              <a:t>25</a:t>
            </a:fld>
            <a:endParaRPr lang="en-US"/>
          </a:p>
        </p:txBody>
      </p:sp>
    </p:spTree>
    <p:extLst>
      <p:ext uri="{BB962C8B-B14F-4D97-AF65-F5344CB8AC3E}">
        <p14:creationId xmlns:p14="http://schemas.microsoft.com/office/powerpoint/2010/main" val="255508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In addition, expanding the complexity of REI categories so they accurately reflect the complexity of the current college student body will help counseling centers accurately target services and outreach to communities. </a:t>
            </a:r>
            <a:endParaRPr lang="en-US" sz="2800" b="0" dirty="0">
              <a:effectLst/>
            </a:endParaRPr>
          </a:p>
          <a:p>
            <a:r>
              <a:rPr lang="en-US" sz="2800" dirty="0"/>
              <a:t/>
            </a:r>
            <a:br>
              <a:rPr lang="en-US" sz="2800" dirty="0"/>
            </a:br>
            <a:endParaRPr lang="en-US" sz="2800" dirty="0">
              <a:solidFill>
                <a:srgbClr val="111B1E"/>
              </a:solidFill>
              <a:latin typeface="Assistant Regular"/>
            </a:endParaRPr>
          </a:p>
          <a:p>
            <a:pPr marL="457200" lvl="0" indent="-457200">
              <a:lnSpc>
                <a:spcPts val="3919"/>
              </a:lnSpc>
              <a:buFont typeface="Wingdings" pitchFamily="2" charset="2"/>
              <a:buChar char="§"/>
            </a:pPr>
            <a:endParaRPr lang="en-US" sz="2800" dirty="0">
              <a:solidFill>
                <a:srgbClr val="111B1E"/>
              </a:solidFill>
              <a:latin typeface="Assistant Regular"/>
            </a:endParaRPr>
          </a:p>
          <a:p>
            <a:pPr marL="457200" lvl="0" indent="-457200">
              <a:lnSpc>
                <a:spcPts val="3919"/>
              </a:lnSpc>
              <a:buFont typeface="Wingdings" pitchFamily="2" charset="2"/>
              <a:buChar char="§"/>
            </a:pPr>
            <a:r>
              <a:rPr lang="en-US" sz="2800" dirty="0">
                <a:solidFill>
                  <a:srgbClr val="111B1E"/>
                </a:solidFill>
                <a:latin typeface="Assistant Regular"/>
              </a:rPr>
              <a:t>Why might black students have fewer session count? A few possibilities.</a:t>
            </a:r>
          </a:p>
          <a:p>
            <a:pPr marL="914400" lvl="1" indent="-457200">
              <a:lnSpc>
                <a:spcPts val="3919"/>
              </a:lnSpc>
              <a:buFont typeface="Wingdings" pitchFamily="2" charset="2"/>
              <a:buChar char="§"/>
            </a:pPr>
            <a:r>
              <a:rPr lang="en-US" sz="2800" dirty="0">
                <a:solidFill>
                  <a:srgbClr val="111B1E"/>
                </a:solidFill>
                <a:latin typeface="Assistant Regular"/>
              </a:rPr>
              <a:t>Openness to off-campus referrals</a:t>
            </a:r>
          </a:p>
          <a:p>
            <a:pPr marL="914400" lvl="1" indent="-457200">
              <a:lnSpc>
                <a:spcPts val="3919"/>
              </a:lnSpc>
              <a:buFont typeface="Wingdings" pitchFamily="2" charset="2"/>
              <a:buChar char="§"/>
            </a:pPr>
            <a:r>
              <a:rPr lang="en-US" sz="2800" dirty="0">
                <a:solidFill>
                  <a:srgbClr val="111B1E"/>
                </a:solidFill>
                <a:latin typeface="Assistant Regular"/>
              </a:rPr>
              <a:t>Higher referral off-campus by counselors</a:t>
            </a:r>
          </a:p>
          <a:p>
            <a:pPr marL="914400" lvl="1" indent="-457200">
              <a:lnSpc>
                <a:spcPts val="3919"/>
              </a:lnSpc>
              <a:buFont typeface="Wingdings" pitchFamily="2" charset="2"/>
              <a:buChar char="§"/>
            </a:pPr>
            <a:r>
              <a:rPr lang="en-US" sz="2800" dirty="0">
                <a:solidFill>
                  <a:srgbClr val="111B1E"/>
                </a:solidFill>
                <a:latin typeface="Assistant Regular"/>
              </a:rPr>
              <a:t>Higher drop-out rate early in treatment (de </a:t>
            </a:r>
            <a:r>
              <a:rPr lang="en-US" sz="2800" dirty="0" err="1">
                <a:solidFill>
                  <a:srgbClr val="111B1E"/>
                </a:solidFill>
                <a:latin typeface="Assistant Regular"/>
              </a:rPr>
              <a:t>Haan</a:t>
            </a:r>
            <a:r>
              <a:rPr lang="en-US" sz="2800" dirty="0">
                <a:solidFill>
                  <a:srgbClr val="111B1E"/>
                </a:solidFill>
                <a:latin typeface="Assistant Regular"/>
              </a:rPr>
              <a:t> et al. 2017)</a:t>
            </a:r>
          </a:p>
          <a:p>
            <a:endParaRPr lang="en-US" dirty="0"/>
          </a:p>
        </p:txBody>
      </p:sp>
      <p:sp>
        <p:nvSpPr>
          <p:cNvPr id="4" name="Slide Number Placeholder 3"/>
          <p:cNvSpPr>
            <a:spLocks noGrp="1"/>
          </p:cNvSpPr>
          <p:nvPr>
            <p:ph type="sldNum" sz="quarter" idx="5"/>
          </p:nvPr>
        </p:nvSpPr>
        <p:spPr/>
        <p:txBody>
          <a:bodyPr/>
          <a:lstStyle/>
          <a:p>
            <a:fld id="{9AF76DD8-CC64-4F4A-9719-DF36455EC1B1}" type="slidenum">
              <a:rPr lang="en-US" smtClean="0"/>
              <a:t>26</a:t>
            </a:fld>
            <a:endParaRPr lang="en-US"/>
          </a:p>
        </p:txBody>
      </p:sp>
    </p:spTree>
    <p:extLst>
      <p:ext uri="{BB962C8B-B14F-4D97-AF65-F5344CB8AC3E}">
        <p14:creationId xmlns:p14="http://schemas.microsoft.com/office/powerpoint/2010/main" val="2193955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31% of the students in the original sample did not provide a racial or ethnic identity and were removed from the analysis.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REI categories of Black, White, Latinx, Asian, and Multi-racial are broad and likely obscure important within-group differences.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REI group labels do not identify generation in the United States so that immigrant, first-generation and third generation students of the same ancestry or racial category would be classified under the same category</a:t>
            </a:r>
            <a:endParaRPr lang="en-US" dirty="0"/>
          </a:p>
        </p:txBody>
      </p:sp>
      <p:sp>
        <p:nvSpPr>
          <p:cNvPr id="4" name="Slide Number Placeholder 3"/>
          <p:cNvSpPr>
            <a:spLocks noGrp="1"/>
          </p:cNvSpPr>
          <p:nvPr>
            <p:ph type="sldNum" sz="quarter" idx="5"/>
          </p:nvPr>
        </p:nvSpPr>
        <p:spPr/>
        <p:txBody>
          <a:bodyPr/>
          <a:lstStyle/>
          <a:p>
            <a:fld id="{9AF76DD8-CC64-4F4A-9719-DF36455EC1B1}" type="slidenum">
              <a:rPr lang="en-US" smtClean="0"/>
              <a:t>27</a:t>
            </a:fld>
            <a:endParaRPr lang="en-US"/>
          </a:p>
        </p:txBody>
      </p:sp>
    </p:spTree>
    <p:extLst>
      <p:ext uri="{BB962C8B-B14F-4D97-AF65-F5344CB8AC3E}">
        <p14:creationId xmlns:p14="http://schemas.microsoft.com/office/powerpoint/2010/main" val="14099937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religion is not collected and the unique needs of students from conservative insular religious communities - such as the Orthodox Jewish (</a:t>
            </a:r>
            <a:r>
              <a:rPr lang="en-US" sz="1200" b="0" i="0" u="none" strike="noStrike" kern="1200" dirty="0" err="1">
                <a:solidFill>
                  <a:schemeClr val="tx1"/>
                </a:solidFill>
                <a:effectLst/>
                <a:latin typeface="+mn-lt"/>
                <a:ea typeface="+mn-ea"/>
                <a:cs typeface="+mn-cs"/>
              </a:rPr>
              <a:t>McCovoy</a:t>
            </a:r>
            <a:r>
              <a:rPr lang="en-US" sz="1200" b="0" i="0" u="none" strike="noStrike" kern="1200" dirty="0">
                <a:solidFill>
                  <a:schemeClr val="tx1"/>
                </a:solidFill>
                <a:effectLst/>
                <a:latin typeface="+mn-lt"/>
                <a:ea typeface="+mn-ea"/>
                <a:cs typeface="+mn-cs"/>
              </a:rPr>
              <a:t> et al. 2017) and Muslim communities - are not known and their needs not met.  Middle Eastern and North African students are an important minority who may not fit neatly in demographic </a:t>
            </a:r>
          </a:p>
          <a:p>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 increased number of immigrant students of African descent (primarily from Africa and the Caribbean) adds complexity to the community which is currently not captured.   Likewise, the Asian-American category misses the differences between East Asian, South Asian and Pacific Islanders which are likely important.  The current categorization does not have race and ethnicity as separate categories and as Latinx students can be of any race, the potential impact of race is not captured for Latinx students.  Lastly, many Latinx students don’t identify with one racial category, adding another layer of complexity (</a:t>
            </a:r>
            <a:r>
              <a:rPr lang="en-US" sz="1200" b="0" i="0" u="none" strike="noStrike" kern="1200" dirty="0" err="1">
                <a:solidFill>
                  <a:schemeClr val="tx1"/>
                </a:solidFill>
                <a:effectLst/>
                <a:latin typeface="+mn-lt"/>
                <a:ea typeface="+mn-ea"/>
                <a:cs typeface="+mn-cs"/>
              </a:rPr>
              <a:t>Sandefur</a:t>
            </a:r>
            <a:r>
              <a:rPr lang="en-US" sz="1200" b="0" i="0" u="none" strike="noStrike" kern="1200" dirty="0">
                <a:solidFill>
                  <a:schemeClr val="tx1"/>
                </a:solidFill>
                <a:effectLst/>
                <a:latin typeface="+mn-lt"/>
                <a:ea typeface="+mn-ea"/>
                <a:cs typeface="+mn-cs"/>
              </a:rPr>
              <a:t> et al., 2004).  </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9AF76DD8-CC64-4F4A-9719-DF36455EC1B1}" type="slidenum">
              <a:rPr lang="en-US" smtClean="0"/>
              <a:t>28</a:t>
            </a:fld>
            <a:endParaRPr lang="en-US"/>
          </a:p>
        </p:txBody>
      </p:sp>
    </p:spTree>
    <p:extLst>
      <p:ext uri="{BB962C8B-B14F-4D97-AF65-F5344CB8AC3E}">
        <p14:creationId xmlns:p14="http://schemas.microsoft.com/office/powerpoint/2010/main" val="26041286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disparities in utilization rates and number of sessions attended suggest counseling centers will need to assess if particular REI groups are not accessing treatment and if they are underserved or dissatisfied once treatment is accessed.  Clinicians need to come out of the office to de-stigmatize services, provide psychoeducation on the process of psychotherapy and get feedback on where counseling center norms, practices and worldviews mis-align with student needs and expectations.  Moreover, the broad REI categories need to be expanded to allow for more nuanced collection of data.  It may be that the 30% missing data in the REI variable reflects students who feel that their identity is not accurately captured by the categories presented on the form.  </a:t>
            </a:r>
            <a:endParaRPr lang="en-US" b="0" dirty="0">
              <a:effectLst/>
            </a:endParaRPr>
          </a:p>
          <a:p>
            <a:pPr rtl="0"/>
            <a:r>
              <a:rPr lang="en-US" sz="1200" b="0" i="0" u="none" strike="noStrike" kern="1200" dirty="0">
                <a:solidFill>
                  <a:schemeClr val="tx1"/>
                </a:solidFill>
                <a:effectLst/>
                <a:latin typeface="+mn-lt"/>
                <a:ea typeface="+mn-ea"/>
                <a:cs typeface="+mn-cs"/>
              </a:rPr>
              <a:t>This study additionally supports the recommendation that college counseling centers do not use national datasets on college student mental health to create programs for their specific college.  These averages obscure unique and diverse needs.  Perhaps especially for the urban public university, college student mental health data is best collected and analyzed at the college-level so that a “nuanced local approach” (Xiao, 2017, p. 11) can be tailored to meet the specific (and sometimes surprising) needs of their particular students.  </a:t>
            </a:r>
            <a:endParaRPr lang="en-US" b="0" dirty="0">
              <a:effectLst/>
            </a:endParaRPr>
          </a:p>
        </p:txBody>
      </p:sp>
      <p:sp>
        <p:nvSpPr>
          <p:cNvPr id="4" name="Slide Number Placeholder 3"/>
          <p:cNvSpPr>
            <a:spLocks noGrp="1"/>
          </p:cNvSpPr>
          <p:nvPr>
            <p:ph type="sldNum" sz="quarter" idx="5"/>
          </p:nvPr>
        </p:nvSpPr>
        <p:spPr/>
        <p:txBody>
          <a:bodyPr/>
          <a:lstStyle/>
          <a:p>
            <a:fld id="{9AF76DD8-CC64-4F4A-9719-DF36455EC1B1}" type="slidenum">
              <a:rPr lang="en-US" smtClean="0"/>
              <a:t>29</a:t>
            </a:fld>
            <a:endParaRPr lang="en-US"/>
          </a:p>
        </p:txBody>
      </p:sp>
    </p:spTree>
    <p:extLst>
      <p:ext uri="{BB962C8B-B14F-4D97-AF65-F5344CB8AC3E}">
        <p14:creationId xmlns:p14="http://schemas.microsoft.com/office/powerpoint/2010/main" val="1676033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According to The National Center for Education Statistics, white students comprised 84.3% of all US college students in 1976 compared to 55.2% in 2018 [</a:t>
            </a:r>
            <a:r>
              <a:rPr lang="en-US" sz="1200" b="1" i="0" u="none" strike="noStrike" kern="1200" dirty="0">
                <a:solidFill>
                  <a:schemeClr val="tx1"/>
                </a:solidFill>
                <a:effectLst/>
                <a:latin typeface="+mn-lt"/>
                <a:ea typeface="+mn-ea"/>
                <a:cs typeface="+mn-cs"/>
              </a:rPr>
              <a:t>This is a 34.5% decrease.] </a:t>
            </a:r>
            <a:r>
              <a:rPr lang="en-US" sz="1200" b="0" i="0" u="none" strike="noStrike" kern="1200" dirty="0">
                <a:solidFill>
                  <a:schemeClr val="tx1"/>
                </a:solidFill>
                <a:effectLst/>
                <a:latin typeface="+mn-lt"/>
                <a:ea typeface="+mn-ea"/>
                <a:cs typeface="+mn-cs"/>
              </a:rPr>
              <a:t>During that time, African American students grew from 9.6% to 13.4% - a </a:t>
            </a:r>
            <a:r>
              <a:rPr lang="en-US" sz="1200" b="1" i="0" u="sng" strike="noStrike" kern="1200" dirty="0">
                <a:solidFill>
                  <a:schemeClr val="tx1"/>
                </a:solidFill>
                <a:effectLst/>
                <a:latin typeface="+mn-lt"/>
                <a:ea typeface="+mn-ea"/>
                <a:cs typeface="+mn-cs"/>
              </a:rPr>
              <a:t>nearly 140% increase</a:t>
            </a:r>
            <a:r>
              <a:rPr lang="en-US" sz="1200" b="1" i="0" u="none" strike="noStrike" kern="1200" dirty="0">
                <a:solidFill>
                  <a:schemeClr val="tx1"/>
                </a:solidFill>
                <a:effectLst/>
                <a:latin typeface="+mn-lt"/>
                <a:ea typeface="+mn-ea"/>
                <a:cs typeface="+mn-cs"/>
              </a:rPr>
              <a:t>. </a:t>
            </a:r>
            <a:r>
              <a:rPr lang="en-US" sz="1200" b="1" i="0" u="none" strike="noStrike" kern="1200" dirty="0">
                <a:solidFill>
                  <a:schemeClr val="tx1"/>
                </a:solidFill>
                <a:effectLst/>
                <a:highlight>
                  <a:srgbClr val="FFFF00"/>
                </a:highlight>
                <a:latin typeface="+mn-lt"/>
                <a:ea typeface="+mn-ea"/>
                <a:cs typeface="+mn-cs"/>
              </a:rPr>
              <a:t>Hispanic students grew with the Hispanic-American population, with a </a:t>
            </a:r>
            <a:r>
              <a:rPr lang="en-US" sz="1200" b="1" i="0" u="sng" strike="noStrike" kern="1200" dirty="0">
                <a:solidFill>
                  <a:schemeClr val="tx1"/>
                </a:solidFill>
                <a:effectLst/>
                <a:highlight>
                  <a:srgbClr val="FFFF00"/>
                </a:highlight>
                <a:latin typeface="+mn-lt"/>
                <a:ea typeface="+mn-ea"/>
                <a:cs typeface="+mn-cs"/>
              </a:rPr>
              <a:t>542%</a:t>
            </a:r>
            <a:r>
              <a:rPr lang="en-US" sz="1200" b="1" i="0" u="none" strike="noStrike" kern="1200" dirty="0">
                <a:solidFill>
                  <a:schemeClr val="tx1"/>
                </a:solidFill>
                <a:effectLst/>
                <a:highlight>
                  <a:srgbClr val="FFFF00"/>
                </a:highlight>
                <a:latin typeface="+mn-lt"/>
                <a:ea typeface="+mn-ea"/>
                <a:cs typeface="+mn-cs"/>
              </a:rPr>
              <a:t> increase from 3.6% to 19.5% marking the largest increase in American college racial and ethnic demographics</a:t>
            </a:r>
            <a:r>
              <a:rPr lang="en-US" sz="1200" b="1" i="0" u="none" strike="noStrike"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According to the Digest of Education Statistics 2016, Asian/Pacific Islander students went from being 2% of the total college student population in 1976 to 7 % in 2015 (</a:t>
            </a:r>
            <a:r>
              <a:rPr lang="en-US" sz="1200" b="0" i="0" u="sng" strike="noStrike" kern="1200" dirty="0">
                <a:solidFill>
                  <a:schemeClr val="tx1"/>
                </a:solidFill>
                <a:effectLst/>
                <a:latin typeface="+mn-lt"/>
                <a:ea typeface="+mn-ea"/>
                <a:cs typeface="+mn-cs"/>
                <a:hlinkClick r:id="rId3"/>
              </a:rPr>
              <a:t>https://nces.ed.gov/pubs2017/2017094.pdf</a:t>
            </a:r>
            <a:r>
              <a:rPr lang="en-US" sz="1200" b="0" i="0" u="none" strike="noStrike" kern="1200" dirty="0">
                <a:solidFill>
                  <a:schemeClr val="tx1"/>
                </a:solidFill>
                <a:effectLst/>
                <a:latin typeface="+mn-lt"/>
                <a:ea typeface="+mn-ea"/>
                <a:cs typeface="+mn-cs"/>
              </a:rPr>
              <a:t>).   Data on multiracial students were not collected until 2010 at which point, they represented 1.6% of the American student population, and that percentage has now risen to 3.9%.</a:t>
            </a:r>
            <a:endParaRPr lang="en-US" dirty="0"/>
          </a:p>
        </p:txBody>
      </p:sp>
      <p:sp>
        <p:nvSpPr>
          <p:cNvPr id="4" name="Slide Number Placeholder 3"/>
          <p:cNvSpPr>
            <a:spLocks noGrp="1"/>
          </p:cNvSpPr>
          <p:nvPr>
            <p:ph type="sldNum" sz="quarter" idx="5"/>
          </p:nvPr>
        </p:nvSpPr>
        <p:spPr/>
        <p:txBody>
          <a:bodyPr/>
          <a:lstStyle/>
          <a:p>
            <a:fld id="{9AF76DD8-CC64-4F4A-9719-DF36455EC1B1}" type="slidenum">
              <a:rPr lang="en-US" smtClean="0"/>
              <a:t>3</a:t>
            </a:fld>
            <a:endParaRPr lang="en-US"/>
          </a:p>
        </p:txBody>
      </p:sp>
    </p:spTree>
    <p:extLst>
      <p:ext uri="{BB962C8B-B14F-4D97-AF65-F5344CB8AC3E}">
        <p14:creationId xmlns:p14="http://schemas.microsoft.com/office/powerpoint/2010/main" val="18240627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gender of participants was largely female, at 64.9% female, 33.2% male, 0.7% other, and 1.1% who did not report. </a:t>
            </a:r>
            <a:endParaRPr lang="en-US" b="0" dirty="0">
              <a:effectLst/>
            </a:endParaRPr>
          </a:p>
          <a:p>
            <a:pPr rtl="0"/>
            <a:r>
              <a:rPr lang="en-US" sz="1200" b="0" i="0" u="none" strike="noStrike" kern="1200" dirty="0">
                <a:solidFill>
                  <a:schemeClr val="tx1"/>
                </a:solidFill>
                <a:effectLst/>
                <a:latin typeface="+mn-lt"/>
                <a:ea typeface="+mn-ea"/>
                <a:cs typeface="+mn-cs"/>
              </a:rPr>
              <a:t>The academic classification data showed that students completed between 0 and 185 credits at the time of intake, with an average of 56.63 and a standard deviation of 39.94. The average amount of credits per class is 3. Our sample was 83.1% undergraduate, 9.9% graduate, and the rest were an assortment of staff and faculty who are welcome to utilize the service.</a:t>
            </a:r>
            <a:endParaRPr lang="en-US" b="0" dirty="0">
              <a:effectLst/>
            </a:endParaRPr>
          </a:p>
          <a:p>
            <a:pPr rtl="0"/>
            <a:r>
              <a:rPr lang="en-US" sz="1200" b="0" i="0" u="none" strike="noStrike" kern="1200" dirty="0">
                <a:solidFill>
                  <a:schemeClr val="tx1"/>
                </a:solidFill>
                <a:effectLst/>
                <a:latin typeface="+mn-lt"/>
                <a:ea typeface="+mn-ea"/>
                <a:cs typeface="+mn-cs"/>
              </a:rPr>
              <a:t>Our final sample consisted of 240 Black students, 248 White students, 104 Asian American students, 162 Latinx students, and 53 Multiracial students.</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9AF76DD8-CC64-4F4A-9719-DF36455EC1B1}" type="slidenum">
              <a:rPr lang="en-US" smtClean="0"/>
              <a:t>30</a:t>
            </a:fld>
            <a:endParaRPr lang="en-US"/>
          </a:p>
        </p:txBody>
      </p:sp>
    </p:spTree>
    <p:extLst>
      <p:ext uri="{BB962C8B-B14F-4D97-AF65-F5344CB8AC3E}">
        <p14:creationId xmlns:p14="http://schemas.microsoft.com/office/powerpoint/2010/main" val="25266718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gender of participants was largely female, at 64.9% female, 33.2% male, 0.7% other, and 1.1% who did not report. </a:t>
            </a:r>
            <a:endParaRPr lang="en-US" b="0" dirty="0">
              <a:effectLst/>
            </a:endParaRPr>
          </a:p>
          <a:p>
            <a:pPr rtl="0"/>
            <a:r>
              <a:rPr lang="en-US" sz="1200" b="0" i="0" u="none" strike="noStrike" kern="1200" dirty="0">
                <a:solidFill>
                  <a:schemeClr val="tx1"/>
                </a:solidFill>
                <a:effectLst/>
                <a:latin typeface="+mn-lt"/>
                <a:ea typeface="+mn-ea"/>
                <a:cs typeface="+mn-cs"/>
              </a:rPr>
              <a:t>The academic classification data showed that students completed between 0 and 185 credits at the time of intake, with an average of 56.63 and a standard deviation of 39.94. The average amount of credits per class is 3. Our sample was 83.1% undergraduate, 9.9% graduate, and the rest were an assortment of staff and faculty who are welcome to utilize the service.</a:t>
            </a:r>
            <a:endParaRPr lang="en-US" b="0" dirty="0">
              <a:effectLst/>
            </a:endParaRPr>
          </a:p>
          <a:p>
            <a:pPr rtl="0"/>
            <a:r>
              <a:rPr lang="en-US" sz="1200" b="0" i="0" u="none" strike="noStrike" kern="1200" dirty="0">
                <a:solidFill>
                  <a:schemeClr val="tx1"/>
                </a:solidFill>
                <a:effectLst/>
                <a:latin typeface="+mn-lt"/>
                <a:ea typeface="+mn-ea"/>
                <a:cs typeface="+mn-cs"/>
              </a:rPr>
              <a:t>Our final sample consisted of 240 Black students, 248 White students, 104 Asian American students, 162 Latinx students, and 53 Multiracial students.</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9AF76DD8-CC64-4F4A-9719-DF36455EC1B1}" type="slidenum">
              <a:rPr lang="en-US" smtClean="0"/>
              <a:t>31</a:t>
            </a:fld>
            <a:endParaRPr lang="en-US"/>
          </a:p>
        </p:txBody>
      </p:sp>
    </p:spTree>
    <p:extLst>
      <p:ext uri="{BB962C8B-B14F-4D97-AF65-F5344CB8AC3E}">
        <p14:creationId xmlns:p14="http://schemas.microsoft.com/office/powerpoint/2010/main" val="8387625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F76DD8-CC64-4F4A-9719-DF36455EC1B1}" type="slidenum">
              <a:rPr lang="en-US" smtClean="0"/>
              <a:t>32</a:t>
            </a:fld>
            <a:endParaRPr lang="en-US"/>
          </a:p>
        </p:txBody>
      </p:sp>
    </p:spTree>
    <p:extLst>
      <p:ext uri="{BB962C8B-B14F-4D97-AF65-F5344CB8AC3E}">
        <p14:creationId xmlns:p14="http://schemas.microsoft.com/office/powerpoint/2010/main" val="15513578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F76DD8-CC64-4F4A-9719-DF36455EC1B1}" type="slidenum">
              <a:rPr lang="en-US" smtClean="0"/>
              <a:t>33</a:t>
            </a:fld>
            <a:endParaRPr lang="en-US"/>
          </a:p>
        </p:txBody>
      </p:sp>
    </p:spTree>
    <p:extLst>
      <p:ext uri="{BB962C8B-B14F-4D97-AF65-F5344CB8AC3E}">
        <p14:creationId xmlns:p14="http://schemas.microsoft.com/office/powerpoint/2010/main" val="1909961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Hispanic population underrepresented by 10% in CCMH. </a:t>
            </a:r>
          </a:p>
          <a:p>
            <a:r>
              <a:rPr lang="en-US" dirty="0"/>
              <a:t>[Previously much more unbalanced – in the 2017 report, the sample (N = 109,604) was 67.2% White.]</a:t>
            </a:r>
          </a:p>
          <a:p>
            <a:r>
              <a:rPr lang="en-US" dirty="0"/>
              <a:t>We wanted to look at colleges with very diverse student body to see how they differ.</a:t>
            </a:r>
          </a:p>
        </p:txBody>
      </p:sp>
      <p:sp>
        <p:nvSpPr>
          <p:cNvPr id="4" name="Slide Number Placeholder 3"/>
          <p:cNvSpPr>
            <a:spLocks noGrp="1"/>
          </p:cNvSpPr>
          <p:nvPr>
            <p:ph type="sldNum" sz="quarter" idx="5"/>
          </p:nvPr>
        </p:nvSpPr>
        <p:spPr/>
        <p:txBody>
          <a:bodyPr/>
          <a:lstStyle/>
          <a:p>
            <a:fld id="{9AF76DD8-CC64-4F4A-9719-DF36455EC1B1}" type="slidenum">
              <a:rPr lang="en-US" smtClean="0"/>
              <a:t>4</a:t>
            </a:fld>
            <a:endParaRPr lang="en-US"/>
          </a:p>
        </p:txBody>
      </p:sp>
    </p:spTree>
    <p:extLst>
      <p:ext uri="{BB962C8B-B14F-4D97-AF65-F5344CB8AC3E}">
        <p14:creationId xmlns:p14="http://schemas.microsoft.com/office/powerpoint/2010/main" val="2830805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More than 14 million college students within the US have sought counseling services, whether it be individual counseling or group counseling (American College Health Association, 2008, as cited in Ghosh, Bennett, &amp; Martin, 2018).  In addition, the students seeking services are exhibiting increasing levels of psychopathology (Brunner et al., 2014; Twenge et al., 2009; Xiao, Castonguay et al., 2017).  The increase in pathology has been documented through a survey of counseling center directors (</a:t>
            </a:r>
            <a:r>
              <a:rPr lang="en-US" sz="1200" b="0" i="0" u="none" strike="noStrike" kern="1200" dirty="0" err="1">
                <a:solidFill>
                  <a:schemeClr val="tx1"/>
                </a:solidFill>
                <a:effectLst/>
                <a:latin typeface="+mn-lt"/>
                <a:ea typeface="+mn-ea"/>
                <a:cs typeface="+mn-cs"/>
              </a:rPr>
              <a:t>Mistler</a:t>
            </a:r>
            <a:r>
              <a:rPr lang="en-US" sz="1200" b="0" i="0" u="none" strike="noStrike" kern="1200" dirty="0">
                <a:solidFill>
                  <a:schemeClr val="tx1"/>
                </a:solidFill>
                <a:effectLst/>
                <a:latin typeface="+mn-lt"/>
                <a:ea typeface="+mn-ea"/>
                <a:cs typeface="+mn-cs"/>
              </a:rPr>
              <a:t> et al., 2012; Xiao, Carney et al., 2017) as well as by studies directly measuring changes in pathology scores among college students (Brunner et al., 2014; Xiao, Castonguay et al., 2017). More specifically, the Brunner et al. 2014 study compared the psychopathology scores of present-day college-age cohorts to those of previous generations and found significantly higher scores among the current generation of young adults. </a:t>
            </a:r>
          </a:p>
          <a:p>
            <a:endParaRPr lang="en-US" sz="1200" b="0" i="0" u="none" strike="noStrike"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Brunner cites two key studies:</a:t>
            </a:r>
            <a:r>
              <a:rPr lang="en-US" dirty="0"/>
              <a:t/>
            </a:r>
            <a:br>
              <a:rPr lang="en-US" dirty="0"/>
            </a:br>
            <a:r>
              <a:rPr lang="en-US" sz="1200" b="0" i="0" kern="1200" dirty="0">
                <a:solidFill>
                  <a:schemeClr val="tx1"/>
                </a:solidFill>
                <a:effectLst/>
                <a:latin typeface="+mn-lt"/>
                <a:ea typeface="+mn-ea"/>
                <a:cs typeface="+mn-cs"/>
              </a:rPr>
              <a:t>Gallagher 2010, 2011: National survey of Counseling Center directors noted a trend toward greater number of students with severe psychological problems. (p. 271)</a:t>
            </a:r>
            <a:r>
              <a:rPr lang="en-US" dirty="0"/>
              <a:t/>
            </a:r>
            <a:br>
              <a:rPr lang="en-US" dirty="0"/>
            </a:br>
            <a:r>
              <a:rPr lang="en-US" sz="1200" b="0" i="0" kern="1200" dirty="0">
                <a:solidFill>
                  <a:schemeClr val="tx1"/>
                </a:solidFill>
                <a:effectLst/>
                <a:latin typeface="+mn-lt"/>
                <a:ea typeface="+mn-ea"/>
                <a:cs typeface="+mn-cs"/>
              </a:rPr>
              <a:t>Twenge et al 2010: N=63706 college students from</a:t>
            </a:r>
            <a:r>
              <a:rPr lang="en-US" dirty="0"/>
              <a:t> 1938-2007 </a:t>
            </a:r>
            <a:r>
              <a:rPr lang="en-US" sz="1200" b="0" i="0" kern="1200" dirty="0">
                <a:solidFill>
                  <a:schemeClr val="tx1"/>
                </a:solidFill>
                <a:effectLst/>
                <a:latin typeface="+mn-lt"/>
                <a:ea typeface="+mn-ea"/>
                <a:cs typeface="+mn-cs"/>
              </a:rPr>
              <a:t>– “Recent college students (compared to early samples in the 1930’s and 1940’s) score more than a standard deviation higher on the F score (unusual responses), Psychopathic Deviation, Paranoia, Schizophrenia and Hypomania, more than three-fourths of a SD higher on Hypochondriasis, Depression and Psychasthenia and .45 SD on Hysteria (p. 273)</a:t>
            </a:r>
            <a:endParaRPr lang="en-US" dirty="0"/>
          </a:p>
        </p:txBody>
      </p:sp>
      <p:sp>
        <p:nvSpPr>
          <p:cNvPr id="4" name="Slide Number Placeholder 3"/>
          <p:cNvSpPr>
            <a:spLocks noGrp="1"/>
          </p:cNvSpPr>
          <p:nvPr>
            <p:ph type="sldNum" sz="quarter" idx="5"/>
          </p:nvPr>
        </p:nvSpPr>
        <p:spPr/>
        <p:txBody>
          <a:bodyPr/>
          <a:lstStyle/>
          <a:p>
            <a:fld id="{9AF76DD8-CC64-4F4A-9719-DF36455EC1B1}" type="slidenum">
              <a:rPr lang="en-US" smtClean="0"/>
              <a:t>5</a:t>
            </a:fld>
            <a:endParaRPr lang="en-US"/>
          </a:p>
        </p:txBody>
      </p:sp>
    </p:spTree>
    <p:extLst>
      <p:ext uri="{BB962C8B-B14F-4D97-AF65-F5344CB8AC3E}">
        <p14:creationId xmlns:p14="http://schemas.microsoft.com/office/powerpoint/2010/main" val="1682360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Xiao et al. 2017 examined a national sample of 476,388 college students who received counseling at their schools and found that over a four-year period (2010-2014) there was a statistically significant increase in depression, general anxiety, social anxiety, family distress, academic distress, suicidal ideation, past suicide attempts and past attempts at self-harm in students who presented for counseling for the first time.  Only measures of substance abuse significantly decreased. </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9AF76DD8-CC64-4F4A-9719-DF36455EC1B1}" type="slidenum">
              <a:rPr lang="en-US" smtClean="0"/>
              <a:t>6</a:t>
            </a:fld>
            <a:endParaRPr lang="en-US"/>
          </a:p>
        </p:txBody>
      </p:sp>
    </p:spTree>
    <p:extLst>
      <p:ext uri="{BB962C8B-B14F-4D97-AF65-F5344CB8AC3E}">
        <p14:creationId xmlns:p14="http://schemas.microsoft.com/office/powerpoint/2010/main" val="2330346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 For REI students’ unique stressors, psychological symptoms, barriers to treatment, and clinician bias further complicate both their mental health and the psychological treatment they receive in college. These unique stressors include the complexity of ethnic identification (</a:t>
            </a:r>
            <a:r>
              <a:rPr lang="en-US" sz="1200" b="0" i="0" u="none" strike="noStrike" kern="1200" dirty="0" err="1">
                <a:solidFill>
                  <a:schemeClr val="tx1"/>
                </a:solidFill>
                <a:effectLst/>
                <a:latin typeface="+mn-lt"/>
                <a:ea typeface="+mn-ea"/>
                <a:cs typeface="+mn-cs"/>
              </a:rPr>
              <a:t>Thibeault</a:t>
            </a:r>
            <a:r>
              <a:rPr lang="en-US" sz="1200" b="0" i="0" u="none" strike="noStrike" kern="1200" dirty="0">
                <a:solidFill>
                  <a:schemeClr val="tx1"/>
                </a:solidFill>
                <a:effectLst/>
                <a:latin typeface="+mn-lt"/>
                <a:ea typeface="+mn-ea"/>
                <a:cs typeface="+mn-cs"/>
              </a:rPr>
              <a:t> et al., 2018), the subtle racism of microaggressions (Sue et al., 2007), perceived racism (Pieterse et al., 2012), </a:t>
            </a:r>
            <a:endParaRPr lang="en-US" dirty="0"/>
          </a:p>
        </p:txBody>
      </p:sp>
      <p:sp>
        <p:nvSpPr>
          <p:cNvPr id="4" name="Slide Number Placeholder 3"/>
          <p:cNvSpPr>
            <a:spLocks noGrp="1"/>
          </p:cNvSpPr>
          <p:nvPr>
            <p:ph type="sldNum" sz="quarter" idx="5"/>
          </p:nvPr>
        </p:nvSpPr>
        <p:spPr/>
        <p:txBody>
          <a:bodyPr/>
          <a:lstStyle/>
          <a:p>
            <a:fld id="{9AF76DD8-CC64-4F4A-9719-DF36455EC1B1}" type="slidenum">
              <a:rPr lang="en-US" smtClean="0"/>
              <a:t>7</a:t>
            </a:fld>
            <a:endParaRPr lang="en-US"/>
          </a:p>
        </p:txBody>
      </p:sp>
    </p:spTree>
    <p:extLst>
      <p:ext uri="{BB962C8B-B14F-4D97-AF65-F5344CB8AC3E}">
        <p14:creationId xmlns:p14="http://schemas.microsoft.com/office/powerpoint/2010/main" val="854550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perceived racial discrimination (Hwang &amp; </a:t>
            </a:r>
            <a:r>
              <a:rPr lang="en-US" sz="1200" b="0" i="0" u="none" strike="noStrike" kern="1200" dirty="0" err="1">
                <a:solidFill>
                  <a:schemeClr val="tx1"/>
                </a:solidFill>
                <a:effectLst/>
                <a:latin typeface="+mn-lt"/>
                <a:ea typeface="+mn-ea"/>
                <a:cs typeface="+mn-cs"/>
              </a:rPr>
              <a:t>Goto</a:t>
            </a:r>
            <a:r>
              <a:rPr lang="en-US" sz="1200" b="0" i="0" u="none" strike="noStrike" kern="1200" dirty="0">
                <a:solidFill>
                  <a:schemeClr val="tx1"/>
                </a:solidFill>
                <a:effectLst/>
                <a:latin typeface="+mn-lt"/>
                <a:ea typeface="+mn-ea"/>
                <a:cs typeface="+mn-cs"/>
              </a:rPr>
              <a:t>, 2008; Walker et al., 2008), concerns about outsider stereotypes of being unintelligent or criminal, and concerns about own-group conformity pressure (Ojeda et al., 2012). </a:t>
            </a:r>
            <a:endParaRPr lang="en-US" dirty="0"/>
          </a:p>
        </p:txBody>
      </p:sp>
      <p:sp>
        <p:nvSpPr>
          <p:cNvPr id="4" name="Slide Number Placeholder 3"/>
          <p:cNvSpPr>
            <a:spLocks noGrp="1"/>
          </p:cNvSpPr>
          <p:nvPr>
            <p:ph type="sldNum" sz="quarter" idx="5"/>
          </p:nvPr>
        </p:nvSpPr>
        <p:spPr/>
        <p:txBody>
          <a:bodyPr/>
          <a:lstStyle/>
          <a:p>
            <a:fld id="{9AF76DD8-CC64-4F4A-9719-DF36455EC1B1}" type="slidenum">
              <a:rPr lang="en-US" smtClean="0"/>
              <a:t>8</a:t>
            </a:fld>
            <a:endParaRPr lang="en-US"/>
          </a:p>
        </p:txBody>
      </p:sp>
    </p:spTree>
    <p:extLst>
      <p:ext uri="{BB962C8B-B14F-4D97-AF65-F5344CB8AC3E}">
        <p14:creationId xmlns:p14="http://schemas.microsoft.com/office/powerpoint/2010/main" val="249914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288" dirty="0">
                <a:solidFill>
                  <a:srgbClr val="111B1E"/>
                </a:solidFill>
                <a:latin typeface="Assistant Regular"/>
              </a:rPr>
              <a:t>In contrast with explicit bias, implicit bias seems to be common among counselors. The evidence for implicit bias among counselors is not extensive but does offer an independently replicated result using two different implicit measures… (p. 246)</a:t>
            </a:r>
          </a:p>
          <a:p>
            <a:endParaRPr lang="en-US" dirty="0"/>
          </a:p>
        </p:txBody>
      </p:sp>
      <p:sp>
        <p:nvSpPr>
          <p:cNvPr id="4" name="Slide Number Placeholder 3"/>
          <p:cNvSpPr>
            <a:spLocks noGrp="1"/>
          </p:cNvSpPr>
          <p:nvPr>
            <p:ph type="sldNum" sz="quarter" idx="5"/>
          </p:nvPr>
        </p:nvSpPr>
        <p:spPr/>
        <p:txBody>
          <a:bodyPr/>
          <a:lstStyle/>
          <a:p>
            <a:fld id="{9AF76DD8-CC64-4F4A-9719-DF36455EC1B1}" type="slidenum">
              <a:rPr lang="en-US" smtClean="0"/>
              <a:t>9</a:t>
            </a:fld>
            <a:endParaRPr lang="en-US"/>
          </a:p>
        </p:txBody>
      </p:sp>
    </p:spTree>
    <p:extLst>
      <p:ext uri="{BB962C8B-B14F-4D97-AF65-F5344CB8AC3E}">
        <p14:creationId xmlns:p14="http://schemas.microsoft.com/office/powerpoint/2010/main" val="576105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9.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3.png"/><Relationship Id="rId4" Type="http://schemas.openxmlformats.org/officeDocument/2006/relationships/image" Target="../media/image17.sv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microsoft.com/office/2007/relationships/hdphoto" Target="../media/hdphoto9.wdp"/></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microsoft.com/office/2007/relationships/hdphoto" Target="../media/hdphoto10.wdp"/></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7.wdp"/><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tiff"/><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24.png"/><Relationship Id="rId4" Type="http://schemas.openxmlformats.org/officeDocument/2006/relationships/image" Target="../media/image31.svg"/></Relationships>
</file>

<file path=ppt/slides/_rels/slide31.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27.png"/><Relationship Id="rId4" Type="http://schemas.openxmlformats.org/officeDocument/2006/relationships/image" Target="../media/image37.svg"/></Relationships>
</file>

<file path=ppt/slides/_rels/slide32.xml.rels><?xml version="1.0" encoding="UTF-8" standalone="yes"?>
<Relationships xmlns="http://schemas.openxmlformats.org/package/2006/relationships"><Relationship Id="rId8" Type="http://schemas.openxmlformats.org/officeDocument/2006/relationships/hyperlink" Target="https://10.1177/1363461517731702" TargetMode="External"/><Relationship Id="rId13" Type="http://schemas.openxmlformats.org/officeDocument/2006/relationships/hyperlink" Target="https://10.1037/1099-9809.14.4.32" TargetMode="External"/><Relationship Id="rId3" Type="http://schemas.openxmlformats.org/officeDocument/2006/relationships/hyperlink" Target="https://10.1007/s10447-016-9271-x" TargetMode="External"/><Relationship Id="rId7" Type="http://schemas.openxmlformats.org/officeDocument/2006/relationships/hyperlink" Target="https://10.1002/jcad.12178" TargetMode="External"/><Relationship Id="rId12" Type="http://schemas.openxmlformats.org/officeDocument/2006/relationships/hyperlink" Target="https://10.1080/21501378.2017.1302786" TargetMode="External"/><Relationship Id="rId17" Type="http://schemas.openxmlformats.org/officeDocument/2006/relationships/hyperlink" Target="https://10.1002/jocc.12092" TargetMode="External"/><Relationship Id="rId2" Type="http://schemas.openxmlformats.org/officeDocument/2006/relationships/notesSlide" Target="../notesSlides/notesSlide32.xml"/><Relationship Id="rId16" Type="http://schemas.openxmlformats.org/officeDocument/2006/relationships/hyperlink" Target="https://10.1037/1099-9809.11.3.272" TargetMode="External"/><Relationship Id="rId1" Type="http://schemas.openxmlformats.org/officeDocument/2006/relationships/slideLayout" Target="../slideLayouts/slideLayout7.xml"/><Relationship Id="rId6" Type="http://schemas.openxmlformats.org/officeDocument/2006/relationships/hyperlink" Target="https://10.5539/hes.v7n2p17" TargetMode="External"/><Relationship Id="rId11" Type="http://schemas.openxmlformats.org/officeDocument/2006/relationships/hyperlink" Target="https://10.1080/87568225.2017.1367630" TargetMode="External"/><Relationship Id="rId5" Type="http://schemas.openxmlformats.org/officeDocument/2006/relationships/hyperlink" Target="https://10.1080/87568225.2014.948770" TargetMode="External"/><Relationship Id="rId15" Type="http://schemas.openxmlformats.org/officeDocument/2006/relationships/hyperlink" Target="https://10.1177/0022022118803181" TargetMode="External"/><Relationship Id="rId10" Type="http://schemas.openxmlformats.org/officeDocument/2006/relationships/hyperlink" Target="https://10.1037/aap0000178" TargetMode="External"/><Relationship Id="rId4" Type="http://schemas.openxmlformats.org/officeDocument/2006/relationships/hyperlink" Target="https://10.1002/j.2161-1912.2009.tb00106.x" TargetMode="External"/><Relationship Id="rId9" Type="http://schemas.openxmlformats.org/officeDocument/2006/relationships/hyperlink" Target="https://10.1037/a0025807" TargetMode="External"/><Relationship Id="rId14" Type="http://schemas.openxmlformats.org/officeDocument/2006/relationships/hyperlink" Target="https://10.1016/j.eurpsy.2016.01.1445"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10.1177/1538192711435553" TargetMode="External"/><Relationship Id="rId13" Type="http://schemas.openxmlformats.org/officeDocument/2006/relationships/hyperlink" Target="https://10.1177/0011000019888763" TargetMode="External"/><Relationship Id="rId3" Type="http://schemas.openxmlformats.org/officeDocument/2006/relationships/hyperlink" Target="https://doi.org/10.3109/10673229.2012.712837" TargetMode="External"/><Relationship Id="rId7" Type="http://schemas.openxmlformats.org/officeDocument/2006/relationships/hyperlink" Target="https://10.1080/07448481.2015.1015024" TargetMode="External"/><Relationship Id="rId12" Type="http://schemas.openxmlformats.org/officeDocument/2006/relationships/hyperlink" Target="https://10.1037/1099-9809.13.1.72" TargetMode="External"/><Relationship Id="rId17" Type="http://schemas.openxmlformats.org/officeDocument/2006/relationships/hyperlink" Target="https://10.1037/cou0000208" TargetMode="External"/><Relationship Id="rId2" Type="http://schemas.openxmlformats.org/officeDocument/2006/relationships/notesSlide" Target="../notesSlides/notesSlide33.xml"/><Relationship Id="rId16" Type="http://schemas.openxmlformats.org/officeDocument/2006/relationships/hyperlink" Target="https://10.1037/ser0000130" TargetMode="External"/><Relationship Id="rId1" Type="http://schemas.openxmlformats.org/officeDocument/2006/relationships/slideLayout" Target="../slideLayouts/slideLayout7.xml"/><Relationship Id="rId6" Type="http://schemas.openxmlformats.org/officeDocument/2006/relationships/hyperlink" Target="https://10.32674/jis.v4i2.474" TargetMode="External"/><Relationship Id="rId11" Type="http://schemas.openxmlformats.org/officeDocument/2006/relationships/hyperlink" Target="https://10.1080/87568225.2017.1401790" TargetMode="External"/><Relationship Id="rId5" Type="http://schemas.openxmlformats.org/officeDocument/2006/relationships/hyperlink" Target="https://link-gale-com.ez-proxy.brooklyn.cuny.edu/apps/doc/A511281327/AONE?u=cuny_broo39667&amp;sid=AONE&amp;xid=d8b2324b" TargetMode="External"/><Relationship Id="rId15" Type="http://schemas.openxmlformats.org/officeDocument/2006/relationships/hyperlink" Target="https://10.1037/1099-9809.14.1.75" TargetMode="External"/><Relationship Id="rId10" Type="http://schemas.openxmlformats.org/officeDocument/2006/relationships/hyperlink" Target="https://10.1016/j.childyouth.2010.08.029" TargetMode="External"/><Relationship Id="rId4" Type="http://schemas.openxmlformats.org/officeDocument/2006/relationships/hyperlink" Target="https://10.1300/J233v06n02_06" TargetMode="External"/><Relationship Id="rId9" Type="http://schemas.openxmlformats.org/officeDocument/2006/relationships/hyperlink" Target="https://10.1037/a0026208" TargetMode="External"/><Relationship Id="rId14" Type="http://schemas.openxmlformats.org/officeDocument/2006/relationships/hyperlink" Target="https://10.1037/cdp000017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5.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770408"/>
            <a:ext cx="8115300" cy="1400704"/>
          </a:xfrm>
          <a:prstGeom prst="rect">
            <a:avLst/>
          </a:prstGeom>
        </p:spPr>
        <p:txBody>
          <a:bodyPr wrap="square" lIns="0" tIns="0" rIns="0" bIns="0" rtlCol="0" anchor="t">
            <a:spAutoFit/>
          </a:bodyPr>
          <a:lstStyle/>
          <a:p>
            <a:pPr>
              <a:lnSpc>
                <a:spcPct val="150000"/>
              </a:lnSpc>
            </a:pPr>
            <a:r>
              <a:rPr lang="en-US" sz="3200" spc="336" dirty="0">
                <a:solidFill>
                  <a:srgbClr val="111B1E"/>
                </a:solidFill>
                <a:latin typeface="Assistant Regular Bold"/>
              </a:rPr>
              <a:t>39th Annual Counseling Centers of New York (CCNY) Conference</a:t>
            </a:r>
          </a:p>
        </p:txBody>
      </p:sp>
      <p:sp>
        <p:nvSpPr>
          <p:cNvPr id="3" name="TextBox 3"/>
          <p:cNvSpPr txBox="1"/>
          <p:nvPr/>
        </p:nvSpPr>
        <p:spPr>
          <a:xfrm>
            <a:off x="1013460" y="2631982"/>
            <a:ext cx="8173097" cy="6066597"/>
          </a:xfrm>
          <a:prstGeom prst="rect">
            <a:avLst/>
          </a:prstGeom>
        </p:spPr>
        <p:txBody>
          <a:bodyPr lIns="0" tIns="0" rIns="0" bIns="0" rtlCol="0" anchor="t">
            <a:spAutoFit/>
          </a:bodyPr>
          <a:lstStyle/>
          <a:p>
            <a:pPr>
              <a:lnSpc>
                <a:spcPts val="9599"/>
              </a:lnSpc>
            </a:pPr>
            <a:r>
              <a:rPr lang="en-US" sz="8000" spc="-191" dirty="0">
                <a:solidFill>
                  <a:srgbClr val="111B1E"/>
                </a:solidFill>
                <a:latin typeface="Cormorant Garamond Bold"/>
              </a:rPr>
              <a:t>College Counseling in the New Millennium: </a:t>
            </a:r>
          </a:p>
          <a:p>
            <a:pPr>
              <a:lnSpc>
                <a:spcPts val="9599"/>
              </a:lnSpc>
            </a:pPr>
            <a:r>
              <a:rPr lang="en-US" sz="6000" spc="-191" dirty="0">
                <a:solidFill>
                  <a:srgbClr val="111B1E"/>
                </a:solidFill>
                <a:latin typeface="Cormorant Garamond Bold"/>
              </a:rPr>
              <a:t>The Role of Data-Driven Cultural Competence</a:t>
            </a:r>
            <a:endParaRPr lang="en-US" sz="11500" spc="-191" dirty="0">
              <a:solidFill>
                <a:srgbClr val="111B1E"/>
              </a:solidFill>
              <a:latin typeface="Cormorant Garamond Bold"/>
            </a:endParaRPr>
          </a:p>
        </p:txBody>
      </p:sp>
      <p:sp>
        <p:nvSpPr>
          <p:cNvPr id="8" name="AutoShape 8"/>
          <p:cNvSpPr/>
          <p:nvPr/>
        </p:nvSpPr>
        <p:spPr>
          <a:xfrm>
            <a:off x="9825482" y="-140794"/>
            <a:ext cx="25347" cy="11612150"/>
          </a:xfrm>
          <a:prstGeom prst="rect">
            <a:avLst/>
          </a:prstGeom>
          <a:solidFill>
            <a:srgbClr val="111B1E">
              <a:alpha val="29804"/>
            </a:srgbClr>
          </a:solidFill>
        </p:spPr>
      </p:sp>
      <p:sp>
        <p:nvSpPr>
          <p:cNvPr id="9" name="AutoShape 9"/>
          <p:cNvSpPr/>
          <p:nvPr/>
        </p:nvSpPr>
        <p:spPr>
          <a:xfrm>
            <a:off x="16302482" y="-331294"/>
            <a:ext cx="25347" cy="11612150"/>
          </a:xfrm>
          <a:prstGeom prst="rect">
            <a:avLst/>
          </a:prstGeom>
          <a:solidFill>
            <a:srgbClr val="111B1E">
              <a:alpha val="29804"/>
            </a:srgbClr>
          </a:solidFill>
        </p:spPr>
      </p:sp>
      <p:sp>
        <p:nvSpPr>
          <p:cNvPr id="10" name="TextBox 10"/>
          <p:cNvSpPr txBox="1"/>
          <p:nvPr/>
        </p:nvSpPr>
        <p:spPr>
          <a:xfrm rot="5400000">
            <a:off x="13844083" y="4262262"/>
            <a:ext cx="6878058" cy="410933"/>
          </a:xfrm>
          <a:prstGeom prst="rect">
            <a:avLst/>
          </a:prstGeom>
        </p:spPr>
        <p:txBody>
          <a:bodyPr lIns="0" tIns="0" rIns="0" bIns="0" rtlCol="0" anchor="t">
            <a:spAutoFit/>
          </a:bodyPr>
          <a:lstStyle/>
          <a:p>
            <a:pPr>
              <a:lnSpc>
                <a:spcPts val="3359"/>
              </a:lnSpc>
            </a:pPr>
            <a:r>
              <a:rPr lang="en-US" sz="2399" spc="143" dirty="0">
                <a:solidFill>
                  <a:srgbClr val="111B1E"/>
                </a:solidFill>
                <a:latin typeface="Cormorant Garamond Bold"/>
              </a:rPr>
              <a:t>CCNY • June 8, 2021</a:t>
            </a:r>
          </a:p>
        </p:txBody>
      </p:sp>
      <p:sp>
        <p:nvSpPr>
          <p:cNvPr id="11" name="Rectangle 10">
            <a:extLst>
              <a:ext uri="{FF2B5EF4-FFF2-40B4-BE49-F238E27FC236}">
                <a16:creationId xmlns:a16="http://schemas.microsoft.com/office/drawing/2014/main" id="{6E2DC7FB-0D1E-C141-9979-C1656E27CD5C}"/>
              </a:ext>
            </a:extLst>
          </p:cNvPr>
          <p:cNvSpPr/>
          <p:nvPr/>
        </p:nvSpPr>
        <p:spPr>
          <a:xfrm>
            <a:off x="10287000" y="-419100"/>
            <a:ext cx="5562600" cy="11421650"/>
          </a:xfrm>
          <a:prstGeom prst="rect">
            <a:avLst/>
          </a:prstGeom>
          <a:solidFill>
            <a:srgbClr val="111B1E"/>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dirty="0">
              <a:solidFill>
                <a:schemeClr val="bg1"/>
              </a:solidFill>
            </a:endParaRPr>
          </a:p>
        </p:txBody>
      </p:sp>
      <p:sp>
        <p:nvSpPr>
          <p:cNvPr id="12" name="TextBox 11">
            <a:extLst>
              <a:ext uri="{FF2B5EF4-FFF2-40B4-BE49-F238E27FC236}">
                <a16:creationId xmlns:a16="http://schemas.microsoft.com/office/drawing/2014/main" id="{A3CA75E8-B873-7644-AF9A-27E79CB3CFD7}"/>
              </a:ext>
            </a:extLst>
          </p:cNvPr>
          <p:cNvSpPr txBox="1"/>
          <p:nvPr/>
        </p:nvSpPr>
        <p:spPr>
          <a:xfrm>
            <a:off x="10577785" y="770408"/>
            <a:ext cx="4808466" cy="9079409"/>
          </a:xfrm>
          <a:prstGeom prst="rect">
            <a:avLst/>
          </a:prstGeom>
          <a:noFill/>
        </p:spPr>
        <p:txBody>
          <a:bodyPr wrap="square" rtlCol="0">
            <a:spAutoFit/>
          </a:bodyPr>
          <a:lstStyle/>
          <a:p>
            <a:pPr algn="ctr"/>
            <a:r>
              <a:rPr lang="en-US" sz="3600" b="1" dirty="0">
                <a:solidFill>
                  <a:schemeClr val="bg1"/>
                </a:solidFill>
              </a:rPr>
              <a:t>Sally Robles</a:t>
            </a:r>
          </a:p>
          <a:p>
            <a:pPr algn="ctr"/>
            <a:endParaRPr lang="en-US" sz="3200" dirty="0">
              <a:solidFill>
                <a:schemeClr val="bg1"/>
              </a:solidFill>
            </a:endParaRPr>
          </a:p>
          <a:p>
            <a:pPr algn="ctr"/>
            <a:r>
              <a:rPr lang="en-US" sz="3200" dirty="0">
                <a:solidFill>
                  <a:schemeClr val="bg1"/>
                </a:solidFill>
              </a:rPr>
              <a:t>Brooklyn College Personal Counseling Program and Psychology Department</a:t>
            </a:r>
          </a:p>
          <a:p>
            <a:pPr algn="ctr"/>
            <a:endParaRPr lang="en-US" sz="3200" dirty="0">
              <a:solidFill>
                <a:schemeClr val="bg1"/>
              </a:solidFill>
            </a:endParaRPr>
          </a:p>
          <a:p>
            <a:pPr algn="ctr"/>
            <a:r>
              <a:rPr lang="en-US" sz="3600" b="1" dirty="0">
                <a:solidFill>
                  <a:schemeClr val="bg1"/>
                </a:solidFill>
              </a:rPr>
              <a:t>Yehudis Keller</a:t>
            </a:r>
          </a:p>
          <a:p>
            <a:pPr algn="ctr"/>
            <a:endParaRPr lang="en-US" sz="3200" dirty="0">
              <a:solidFill>
                <a:schemeClr val="bg1"/>
              </a:solidFill>
            </a:endParaRPr>
          </a:p>
          <a:p>
            <a:pPr algn="ctr"/>
            <a:r>
              <a:rPr lang="en-US" sz="3200" dirty="0">
                <a:solidFill>
                  <a:schemeClr val="bg1"/>
                </a:solidFill>
              </a:rPr>
              <a:t>Brooklyn College Experimental Psychology M.A. Candidate</a:t>
            </a:r>
          </a:p>
          <a:p>
            <a:pPr algn="ctr"/>
            <a:endParaRPr lang="en-US" sz="3200" dirty="0">
              <a:solidFill>
                <a:schemeClr val="bg1"/>
              </a:solidFill>
            </a:endParaRPr>
          </a:p>
          <a:p>
            <a:pPr algn="ctr"/>
            <a:r>
              <a:rPr lang="en-US" sz="3600" b="1" dirty="0">
                <a:solidFill>
                  <a:schemeClr val="bg1"/>
                </a:solidFill>
              </a:rPr>
              <a:t>Jonathan </a:t>
            </a:r>
            <a:r>
              <a:rPr lang="en-US" sz="3600" b="1" dirty="0" err="1">
                <a:solidFill>
                  <a:schemeClr val="bg1"/>
                </a:solidFill>
              </a:rPr>
              <a:t>Metevier</a:t>
            </a:r>
            <a:endParaRPr lang="en-US" sz="3600" b="1" dirty="0">
              <a:solidFill>
                <a:schemeClr val="bg1"/>
              </a:solidFill>
            </a:endParaRPr>
          </a:p>
          <a:p>
            <a:pPr algn="ctr"/>
            <a:endParaRPr lang="en-US" sz="3200" dirty="0">
              <a:solidFill>
                <a:schemeClr val="bg1"/>
              </a:solidFill>
            </a:endParaRPr>
          </a:p>
          <a:p>
            <a:pPr algn="ctr"/>
            <a:r>
              <a:rPr lang="en-US" sz="3200" dirty="0">
                <a:solidFill>
                  <a:schemeClr val="bg1"/>
                </a:solidFill>
              </a:rPr>
              <a:t>Limited Permit Holder, Mental Health Counselor</a:t>
            </a:r>
          </a:p>
          <a:p>
            <a:pPr algn="ctr"/>
            <a:r>
              <a:rPr lang="en-US" sz="3200" dirty="0">
                <a:solidFill>
                  <a:schemeClr val="bg1"/>
                </a:solidFill>
              </a:rPr>
              <a:t>Brooklyn, NY</a:t>
            </a:r>
          </a:p>
          <a:p>
            <a:endParaRPr lang="en-US" sz="3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4516" y="3947874"/>
            <a:ext cx="4067480" cy="5651943"/>
            <a:chOff x="0" y="66675"/>
            <a:chExt cx="5423306" cy="7535924"/>
          </a:xfrm>
        </p:grpSpPr>
        <p:sp>
          <p:nvSpPr>
            <p:cNvPr id="3" name="TextBox 3"/>
            <p:cNvSpPr txBox="1"/>
            <p:nvPr/>
          </p:nvSpPr>
          <p:spPr>
            <a:xfrm>
              <a:off x="0" y="66675"/>
              <a:ext cx="5423306" cy="2954655"/>
            </a:xfrm>
            <a:prstGeom prst="rect">
              <a:avLst/>
            </a:prstGeom>
          </p:spPr>
          <p:txBody>
            <a:bodyPr lIns="0" tIns="0" rIns="0" bIns="0" rtlCol="0" anchor="t">
              <a:spAutoFit/>
            </a:bodyPr>
            <a:lstStyle/>
            <a:p>
              <a:r>
                <a:rPr lang="en-US" sz="4800" dirty="0">
                  <a:solidFill>
                    <a:srgbClr val="111B1E"/>
                  </a:solidFill>
                  <a:latin typeface="Cormorant Garamond Bold"/>
                </a:rPr>
                <a:t>Stigma of seeking mental health treatment</a:t>
              </a:r>
            </a:p>
          </p:txBody>
        </p:sp>
        <p:sp>
          <p:nvSpPr>
            <p:cNvPr id="4" name="TextBox 4"/>
            <p:cNvSpPr txBox="1"/>
            <p:nvPr/>
          </p:nvSpPr>
          <p:spPr>
            <a:xfrm>
              <a:off x="0" y="3372808"/>
              <a:ext cx="5423306" cy="4229791"/>
            </a:xfrm>
            <a:prstGeom prst="rect">
              <a:avLst/>
            </a:prstGeom>
          </p:spPr>
          <p:txBody>
            <a:bodyPr lIns="0" tIns="0" rIns="0" bIns="0" rtlCol="0" anchor="t">
              <a:spAutoFit/>
            </a:bodyPr>
            <a:lstStyle/>
            <a:p>
              <a:r>
                <a:rPr lang="en-US" sz="2400" spc="288" dirty="0">
                  <a:solidFill>
                    <a:srgbClr val="111B1E"/>
                  </a:solidFill>
                  <a:latin typeface="Assistant Regular"/>
                </a:rPr>
                <a:t>Owen et al. 2013; Cheng et al. 2017; Ballesteros &amp; Hilliard 2016; Rose et al. 2012</a:t>
              </a:r>
            </a:p>
            <a:p>
              <a:pPr>
                <a:lnSpc>
                  <a:spcPts val="4480"/>
                </a:lnSpc>
              </a:pPr>
              <a:endParaRPr lang="en-US" sz="3200" spc="288" dirty="0">
                <a:solidFill>
                  <a:srgbClr val="111B1E"/>
                </a:solidFill>
                <a:latin typeface="Assistant Regular"/>
              </a:endParaRPr>
            </a:p>
            <a:p>
              <a:pPr>
                <a:lnSpc>
                  <a:spcPts val="4480"/>
                </a:lnSpc>
              </a:pPr>
              <a:endParaRPr lang="en-US" sz="3200" spc="288" dirty="0">
                <a:solidFill>
                  <a:srgbClr val="111B1E"/>
                </a:solidFill>
                <a:latin typeface="Assistant Regular"/>
              </a:endParaRPr>
            </a:p>
            <a:p>
              <a:pPr>
                <a:lnSpc>
                  <a:spcPts val="4480"/>
                </a:lnSpc>
              </a:pPr>
              <a:endParaRPr lang="en-US" sz="3200" spc="288" dirty="0" err="1">
                <a:solidFill>
                  <a:srgbClr val="111B1E"/>
                </a:solidFill>
                <a:latin typeface="Assistant Regular"/>
              </a:endParaRPr>
            </a:p>
          </p:txBody>
        </p:sp>
      </p:grpSp>
      <p:sp>
        <p:nvSpPr>
          <p:cNvPr id="5" name="AutoShape 5"/>
          <p:cNvSpPr/>
          <p:nvPr/>
        </p:nvSpPr>
        <p:spPr>
          <a:xfrm>
            <a:off x="6158714" y="-662575"/>
            <a:ext cx="25347" cy="11612150"/>
          </a:xfrm>
          <a:prstGeom prst="rect">
            <a:avLst/>
          </a:prstGeom>
          <a:solidFill>
            <a:srgbClr val="111B1E">
              <a:alpha val="29804"/>
            </a:srgbClr>
          </a:solidFill>
        </p:spPr>
      </p:sp>
      <p:sp>
        <p:nvSpPr>
          <p:cNvPr id="9" name="AutoShape 9"/>
          <p:cNvSpPr/>
          <p:nvPr/>
        </p:nvSpPr>
        <p:spPr>
          <a:xfrm>
            <a:off x="12103941" y="-544133"/>
            <a:ext cx="25347" cy="11612150"/>
          </a:xfrm>
          <a:prstGeom prst="rect">
            <a:avLst/>
          </a:prstGeom>
          <a:solidFill>
            <a:srgbClr val="111B1E">
              <a:alpha val="29804"/>
            </a:srgbClr>
          </a:solidFill>
        </p:spPr>
      </p:sp>
      <p:grpSp>
        <p:nvGrpSpPr>
          <p:cNvPr id="11" name="Group 11"/>
          <p:cNvGrpSpPr/>
          <p:nvPr/>
        </p:nvGrpSpPr>
        <p:grpSpPr>
          <a:xfrm>
            <a:off x="-3544" y="-216383"/>
            <a:ext cx="19006267" cy="2301420"/>
            <a:chOff x="0" y="0"/>
            <a:chExt cx="17497649" cy="3068560"/>
          </a:xfrm>
        </p:grpSpPr>
        <p:sp>
          <p:nvSpPr>
            <p:cNvPr id="12" name="AutoShape 12"/>
            <p:cNvSpPr/>
            <p:nvPr/>
          </p:nvSpPr>
          <p:spPr>
            <a:xfrm>
              <a:off x="0" y="0"/>
              <a:ext cx="17497649" cy="3068560"/>
            </a:xfrm>
            <a:prstGeom prst="rect">
              <a:avLst/>
            </a:prstGeom>
            <a:solidFill>
              <a:srgbClr val="111B1E"/>
            </a:solidFill>
          </p:spPr>
        </p:sp>
        <p:sp>
          <p:nvSpPr>
            <p:cNvPr id="13" name="TextBox 13"/>
            <p:cNvSpPr txBox="1"/>
            <p:nvPr/>
          </p:nvSpPr>
          <p:spPr>
            <a:xfrm>
              <a:off x="1339258" y="1360649"/>
              <a:ext cx="14453943" cy="698653"/>
            </a:xfrm>
            <a:prstGeom prst="rect">
              <a:avLst/>
            </a:prstGeom>
          </p:spPr>
          <p:txBody>
            <a:bodyPr lIns="0" tIns="0" rIns="0" bIns="0" rtlCol="0" anchor="t">
              <a:spAutoFit/>
            </a:bodyPr>
            <a:lstStyle/>
            <a:p>
              <a:pPr>
                <a:lnSpc>
                  <a:spcPts val="3359"/>
                </a:lnSpc>
              </a:pPr>
              <a:r>
                <a:rPr lang="en-US" sz="5400" spc="143" dirty="0">
                  <a:solidFill>
                    <a:srgbClr val="FFFFFF"/>
                  </a:solidFill>
                  <a:latin typeface="Cormorant Garamond Bold"/>
                </a:rPr>
                <a:t>Barriers to Treatment for Diverse REI Students</a:t>
              </a:r>
            </a:p>
          </p:txBody>
        </p:sp>
      </p:grpSp>
      <p:sp>
        <p:nvSpPr>
          <p:cNvPr id="15" name="TextBox 3">
            <a:extLst>
              <a:ext uri="{FF2B5EF4-FFF2-40B4-BE49-F238E27FC236}">
                <a16:creationId xmlns:a16="http://schemas.microsoft.com/office/drawing/2014/main" id="{2A14C14F-26EB-6943-AC32-0744B324E02B}"/>
              </a:ext>
            </a:extLst>
          </p:cNvPr>
          <p:cNvSpPr txBox="1"/>
          <p:nvPr/>
        </p:nvSpPr>
        <p:spPr>
          <a:xfrm>
            <a:off x="7110261" y="3947874"/>
            <a:ext cx="4067480" cy="4431983"/>
          </a:xfrm>
          <a:prstGeom prst="rect">
            <a:avLst/>
          </a:prstGeom>
        </p:spPr>
        <p:txBody>
          <a:bodyPr lIns="0" tIns="0" rIns="0" bIns="0" rtlCol="0" anchor="t">
            <a:spAutoFit/>
          </a:bodyPr>
          <a:lstStyle/>
          <a:p>
            <a:r>
              <a:rPr lang="en-US" sz="4800" dirty="0">
                <a:solidFill>
                  <a:srgbClr val="111B1E"/>
                </a:solidFill>
                <a:latin typeface="Cormorant Garamond Bold"/>
              </a:rPr>
              <a:t>Lack of cultural sensitivity &amp; awareness in college counseling centers</a:t>
            </a:r>
          </a:p>
        </p:txBody>
      </p:sp>
      <p:sp>
        <p:nvSpPr>
          <p:cNvPr id="16" name="TextBox 4">
            <a:extLst>
              <a:ext uri="{FF2B5EF4-FFF2-40B4-BE49-F238E27FC236}">
                <a16:creationId xmlns:a16="http://schemas.microsoft.com/office/drawing/2014/main" id="{3A29FEA0-ADA7-9349-AC97-BAE8C1ABC687}"/>
              </a:ext>
            </a:extLst>
          </p:cNvPr>
          <p:cNvSpPr txBox="1"/>
          <p:nvPr/>
        </p:nvSpPr>
        <p:spPr>
          <a:xfrm>
            <a:off x="7110260" y="8408833"/>
            <a:ext cx="4067480" cy="513859"/>
          </a:xfrm>
          <a:prstGeom prst="rect">
            <a:avLst/>
          </a:prstGeom>
        </p:spPr>
        <p:txBody>
          <a:bodyPr lIns="0" tIns="0" rIns="0" bIns="0" rtlCol="0" anchor="t">
            <a:spAutoFit/>
          </a:bodyPr>
          <a:lstStyle/>
          <a:p>
            <a:pPr>
              <a:lnSpc>
                <a:spcPts val="4480"/>
              </a:lnSpc>
            </a:pPr>
            <a:r>
              <a:rPr lang="en-US" sz="2400" spc="288" dirty="0">
                <a:solidFill>
                  <a:srgbClr val="111B1E"/>
                </a:solidFill>
                <a:latin typeface="Assistant Regular"/>
              </a:rPr>
              <a:t>Kearney et al. 2003</a:t>
            </a:r>
          </a:p>
        </p:txBody>
      </p:sp>
      <p:grpSp>
        <p:nvGrpSpPr>
          <p:cNvPr id="17" name="Group 2">
            <a:extLst>
              <a:ext uri="{FF2B5EF4-FFF2-40B4-BE49-F238E27FC236}">
                <a16:creationId xmlns:a16="http://schemas.microsoft.com/office/drawing/2014/main" id="{ED5BC078-9ED8-0740-831A-4B403A81630A}"/>
              </a:ext>
            </a:extLst>
          </p:cNvPr>
          <p:cNvGrpSpPr/>
          <p:nvPr/>
        </p:nvGrpSpPr>
        <p:grpSpPr>
          <a:xfrm>
            <a:off x="13055488" y="3961608"/>
            <a:ext cx="4095833" cy="2729850"/>
            <a:chOff x="0" y="66675"/>
            <a:chExt cx="5461110" cy="3639799"/>
          </a:xfrm>
        </p:grpSpPr>
        <p:sp>
          <p:nvSpPr>
            <p:cNvPr id="18" name="TextBox 3">
              <a:extLst>
                <a:ext uri="{FF2B5EF4-FFF2-40B4-BE49-F238E27FC236}">
                  <a16:creationId xmlns:a16="http://schemas.microsoft.com/office/drawing/2014/main" id="{342B0692-E3AB-E145-9ED0-928A1BDB50D3}"/>
                </a:ext>
              </a:extLst>
            </p:cNvPr>
            <p:cNvSpPr txBox="1"/>
            <p:nvPr/>
          </p:nvSpPr>
          <p:spPr>
            <a:xfrm>
              <a:off x="0" y="66675"/>
              <a:ext cx="5423306" cy="2954654"/>
            </a:xfrm>
            <a:prstGeom prst="rect">
              <a:avLst/>
            </a:prstGeom>
          </p:spPr>
          <p:txBody>
            <a:bodyPr lIns="0" tIns="0" rIns="0" bIns="0" rtlCol="0" anchor="t">
              <a:spAutoFit/>
            </a:bodyPr>
            <a:lstStyle/>
            <a:p>
              <a:r>
                <a:rPr lang="en-US" sz="4800" dirty="0">
                  <a:solidFill>
                    <a:srgbClr val="111B1E"/>
                  </a:solidFill>
                  <a:latin typeface="Cormorant Garamond Bold"/>
                </a:rPr>
                <a:t>Implicit bias among college counselors</a:t>
              </a:r>
            </a:p>
          </p:txBody>
        </p:sp>
        <p:sp>
          <p:nvSpPr>
            <p:cNvPr id="19" name="TextBox 4">
              <a:extLst>
                <a:ext uri="{FF2B5EF4-FFF2-40B4-BE49-F238E27FC236}">
                  <a16:creationId xmlns:a16="http://schemas.microsoft.com/office/drawing/2014/main" id="{FB56459B-6562-5F48-8794-8490D8C57650}"/>
                </a:ext>
              </a:extLst>
            </p:cNvPr>
            <p:cNvSpPr txBox="1"/>
            <p:nvPr/>
          </p:nvSpPr>
          <p:spPr>
            <a:xfrm>
              <a:off x="37804" y="3021329"/>
              <a:ext cx="5423306" cy="685145"/>
            </a:xfrm>
            <a:prstGeom prst="rect">
              <a:avLst/>
            </a:prstGeom>
          </p:spPr>
          <p:txBody>
            <a:bodyPr lIns="0" tIns="0" rIns="0" bIns="0" rtlCol="0" anchor="t">
              <a:spAutoFit/>
            </a:bodyPr>
            <a:lstStyle/>
            <a:p>
              <a:pPr>
                <a:lnSpc>
                  <a:spcPts val="4480"/>
                </a:lnSpc>
              </a:pPr>
              <a:r>
                <a:rPr lang="en-US" sz="2400" spc="288" dirty="0">
                  <a:solidFill>
                    <a:srgbClr val="111B1E"/>
                  </a:solidFill>
                  <a:latin typeface="Assistant Regular"/>
                </a:rPr>
                <a:t>Boysen 2009</a:t>
              </a:r>
            </a:p>
          </p:txBody>
        </p:sp>
      </p:grpSp>
      <p:sp>
        <p:nvSpPr>
          <p:cNvPr id="20" name="TextBox 13">
            <a:extLst>
              <a:ext uri="{FF2B5EF4-FFF2-40B4-BE49-F238E27FC236}">
                <a16:creationId xmlns:a16="http://schemas.microsoft.com/office/drawing/2014/main" id="{44BA624C-1B33-1E45-9B2B-8F75F8E935FA}"/>
              </a:ext>
            </a:extLst>
          </p:cNvPr>
          <p:cNvSpPr txBox="1"/>
          <p:nvPr/>
        </p:nvSpPr>
        <p:spPr>
          <a:xfrm rot="5400000">
            <a:off x="15392307" y="7128430"/>
            <a:ext cx="4841598" cy="414537"/>
          </a:xfrm>
          <a:prstGeom prst="rect">
            <a:avLst/>
          </a:prstGeom>
        </p:spPr>
        <p:txBody>
          <a:bodyPr wrap="square" lIns="0" tIns="0" rIns="0" bIns="0" rtlCol="0" anchor="t">
            <a:spAutoFit/>
          </a:bodyPr>
          <a:lstStyle/>
          <a:p>
            <a:pPr algn="r">
              <a:lnSpc>
                <a:spcPts val="3359"/>
              </a:lnSpc>
            </a:pPr>
            <a:r>
              <a:rPr lang="en-US" sz="2399" spc="143" dirty="0">
                <a:solidFill>
                  <a:srgbClr val="111B1E"/>
                </a:solidFill>
                <a:latin typeface="Cormorant Garamond Bold"/>
              </a:rPr>
              <a:t>CCNY • June 8, 2021</a:t>
            </a:r>
          </a:p>
        </p:txBody>
      </p:sp>
    </p:spTree>
    <p:extLst>
      <p:ext uri="{BB962C8B-B14F-4D97-AF65-F5344CB8AC3E}">
        <p14:creationId xmlns:p14="http://schemas.microsoft.com/office/powerpoint/2010/main" val="2836844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232953" y="0"/>
            <a:ext cx="25347" cy="11612150"/>
          </a:xfrm>
          <a:prstGeom prst="rect">
            <a:avLst/>
          </a:prstGeom>
          <a:solidFill>
            <a:srgbClr val="111B1E">
              <a:alpha val="29804"/>
            </a:srgbClr>
          </a:solidFill>
        </p:spPr>
      </p:sp>
      <p:sp>
        <p:nvSpPr>
          <p:cNvPr id="3" name="AutoShape 3"/>
          <p:cNvSpPr/>
          <p:nvPr/>
        </p:nvSpPr>
        <p:spPr>
          <a:xfrm>
            <a:off x="546153" y="0"/>
            <a:ext cx="25347" cy="11612150"/>
          </a:xfrm>
          <a:prstGeom prst="rect">
            <a:avLst/>
          </a:prstGeom>
          <a:solidFill>
            <a:srgbClr val="111B1E">
              <a:alpha val="29804"/>
            </a:srgbClr>
          </a:solidFill>
        </p:spPr>
      </p:sp>
      <p:pic>
        <p:nvPicPr>
          <p:cNvPr id="4" name="Picture 4"/>
          <p:cNvPicPr>
            <a:picLocks noChangeAspect="1"/>
          </p:cNvPicPr>
          <p:nvPr/>
        </p:nvPicPr>
        <p:blipFill>
          <a:blip r:embed="rId3" cstate="email">
            <a:duotone>
              <a:prstClr val="black"/>
              <a:schemeClr val="tx2">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20105" r="20105"/>
          <a:stretch/>
        </p:blipFill>
        <p:spPr>
          <a:xfrm>
            <a:off x="962333" y="-38100"/>
            <a:ext cx="7810500" cy="8712938"/>
          </a:xfrm>
          <a:prstGeom prst="rect">
            <a:avLst/>
          </a:prstGeom>
        </p:spPr>
      </p:pic>
      <p:grpSp>
        <p:nvGrpSpPr>
          <p:cNvPr id="5" name="Group 5"/>
          <p:cNvGrpSpPr/>
          <p:nvPr/>
        </p:nvGrpSpPr>
        <p:grpSpPr>
          <a:xfrm>
            <a:off x="-680011" y="8526104"/>
            <a:ext cx="19752636" cy="2301420"/>
            <a:chOff x="0" y="0"/>
            <a:chExt cx="26336849" cy="3068560"/>
          </a:xfrm>
        </p:grpSpPr>
        <p:sp>
          <p:nvSpPr>
            <p:cNvPr id="6" name="AutoShape 6"/>
            <p:cNvSpPr/>
            <p:nvPr/>
          </p:nvSpPr>
          <p:spPr>
            <a:xfrm>
              <a:off x="0" y="0"/>
              <a:ext cx="26336849" cy="3068560"/>
            </a:xfrm>
            <a:prstGeom prst="rect">
              <a:avLst/>
            </a:prstGeom>
            <a:solidFill>
              <a:srgbClr val="111B1E"/>
            </a:solidFill>
          </p:spPr>
        </p:sp>
        <p:sp>
          <p:nvSpPr>
            <p:cNvPr id="7" name="TextBox 7"/>
            <p:cNvSpPr txBox="1"/>
            <p:nvPr/>
          </p:nvSpPr>
          <p:spPr>
            <a:xfrm>
              <a:off x="2189792" y="468261"/>
              <a:ext cx="20904819" cy="1469719"/>
            </a:xfrm>
            <a:prstGeom prst="rect">
              <a:avLst/>
            </a:prstGeom>
          </p:spPr>
          <p:txBody>
            <a:bodyPr lIns="0" tIns="0" rIns="0" bIns="0" rtlCol="0" anchor="t">
              <a:spAutoFit/>
            </a:bodyPr>
            <a:lstStyle/>
            <a:p>
              <a:pPr>
                <a:lnSpc>
                  <a:spcPts val="4420"/>
                </a:lnSpc>
              </a:pPr>
              <a:r>
                <a:rPr lang="en-US" sz="3400" spc="204" dirty="0">
                  <a:solidFill>
                    <a:srgbClr val="FFFFFF"/>
                  </a:solidFill>
                  <a:latin typeface="Assistant Regular Bold"/>
                </a:rPr>
                <a:t>Objective: examine help-seeking, symptomatology, &amp; counseling use rates.</a:t>
              </a:r>
            </a:p>
            <a:p>
              <a:pPr>
                <a:lnSpc>
                  <a:spcPts val="4420"/>
                </a:lnSpc>
              </a:pPr>
              <a:r>
                <a:rPr lang="en-US" sz="2400" spc="204" dirty="0">
                  <a:solidFill>
                    <a:srgbClr val="FFFFFF"/>
                  </a:solidFill>
                  <a:latin typeface="Assistant Regular Bold"/>
                </a:rPr>
                <a:t>Who: REI groups in a majority-minority college in an urban university system.</a:t>
              </a:r>
              <a:endParaRPr lang="en-US" sz="2000" spc="204" dirty="0">
                <a:solidFill>
                  <a:srgbClr val="FFFFFF"/>
                </a:solidFill>
                <a:latin typeface="Assistant Regular Bold"/>
              </a:endParaRPr>
            </a:p>
          </p:txBody>
        </p:sp>
      </p:grpSp>
      <p:sp>
        <p:nvSpPr>
          <p:cNvPr id="9" name="TextBox 9"/>
          <p:cNvSpPr txBox="1"/>
          <p:nvPr/>
        </p:nvSpPr>
        <p:spPr>
          <a:xfrm>
            <a:off x="10181492" y="1872652"/>
            <a:ext cx="6878058" cy="1065228"/>
          </a:xfrm>
          <a:prstGeom prst="rect">
            <a:avLst/>
          </a:prstGeom>
        </p:spPr>
        <p:txBody>
          <a:bodyPr lIns="0" tIns="0" rIns="0" bIns="0" rtlCol="0" anchor="t">
            <a:spAutoFit/>
          </a:bodyPr>
          <a:lstStyle/>
          <a:p>
            <a:pPr>
              <a:lnSpc>
                <a:spcPts val="8800"/>
              </a:lnSpc>
            </a:pPr>
            <a:r>
              <a:rPr lang="en-US" sz="6000" dirty="0">
                <a:solidFill>
                  <a:srgbClr val="111B1E"/>
                </a:solidFill>
                <a:latin typeface="Cormorant Garamond Bold"/>
              </a:rPr>
              <a:t>A Nuanced Approach</a:t>
            </a:r>
          </a:p>
        </p:txBody>
      </p:sp>
      <p:sp>
        <p:nvSpPr>
          <p:cNvPr id="10" name="TextBox 10"/>
          <p:cNvSpPr txBox="1"/>
          <p:nvPr/>
        </p:nvSpPr>
        <p:spPr>
          <a:xfrm>
            <a:off x="10099028" y="3418524"/>
            <a:ext cx="6878058" cy="3736920"/>
          </a:xfrm>
          <a:prstGeom prst="rect">
            <a:avLst/>
          </a:prstGeom>
        </p:spPr>
        <p:txBody>
          <a:bodyPr lIns="0" tIns="0" rIns="0" bIns="0" rtlCol="0" anchor="t">
            <a:spAutoFit/>
          </a:bodyPr>
          <a:lstStyle/>
          <a:p>
            <a:pPr>
              <a:lnSpc>
                <a:spcPts val="4200"/>
              </a:lnSpc>
            </a:pPr>
            <a:r>
              <a:rPr lang="en-US" sz="3000" spc="30" dirty="0">
                <a:solidFill>
                  <a:srgbClr val="111B1E"/>
                </a:solidFill>
                <a:latin typeface="Assistant Regular"/>
              </a:rPr>
              <a:t>Xiao et al. 2017, </a:t>
            </a:r>
            <a:r>
              <a:rPr lang="en-US" sz="3000" i="1" spc="30" dirty="0">
                <a:solidFill>
                  <a:srgbClr val="111B1E"/>
                </a:solidFill>
                <a:latin typeface="Assistant Regular"/>
              </a:rPr>
              <a:t>N</a:t>
            </a:r>
            <a:r>
              <a:rPr lang="en-US" sz="3000" spc="30" dirty="0">
                <a:solidFill>
                  <a:srgbClr val="111B1E"/>
                </a:solidFill>
                <a:latin typeface="Assistant Regular"/>
              </a:rPr>
              <a:t>  = 476,388</a:t>
            </a:r>
          </a:p>
          <a:p>
            <a:pPr marL="457200" indent="-457200">
              <a:lnSpc>
                <a:spcPts val="4200"/>
              </a:lnSpc>
              <a:buFont typeface="Arial" panose="020B0604020202020204" pitchFamily="34" charset="0"/>
              <a:buChar char="•"/>
            </a:pPr>
            <a:r>
              <a:rPr lang="en-US" sz="3000" spc="30" dirty="0">
                <a:solidFill>
                  <a:srgbClr val="111B1E"/>
                </a:solidFill>
                <a:latin typeface="Assistant Regular"/>
              </a:rPr>
              <a:t>Nuanced, local approach</a:t>
            </a:r>
          </a:p>
          <a:p>
            <a:pPr marL="457200" indent="-457200">
              <a:lnSpc>
                <a:spcPts val="4200"/>
              </a:lnSpc>
              <a:buFont typeface="Arial" panose="020B0604020202020204" pitchFamily="34" charset="0"/>
              <a:buChar char="•"/>
            </a:pPr>
            <a:r>
              <a:rPr lang="en-US" sz="3000" spc="30" dirty="0">
                <a:solidFill>
                  <a:srgbClr val="111B1E"/>
                </a:solidFill>
                <a:latin typeface="Assistant Regular"/>
              </a:rPr>
              <a:t>Account for variability in mental health &amp; help-seeking behaviors</a:t>
            </a:r>
          </a:p>
          <a:p>
            <a:pPr marL="457200" indent="-457200">
              <a:lnSpc>
                <a:spcPts val="4200"/>
              </a:lnSpc>
              <a:buFont typeface="Arial" panose="020B0604020202020204" pitchFamily="34" charset="0"/>
              <a:buChar char="•"/>
            </a:pPr>
            <a:r>
              <a:rPr lang="en-US" sz="3000" spc="30" dirty="0">
                <a:solidFill>
                  <a:srgbClr val="111B1E"/>
                </a:solidFill>
                <a:latin typeface="Assistant Regular"/>
              </a:rPr>
              <a:t>Understand disparities &amp; patterns</a:t>
            </a:r>
          </a:p>
          <a:p>
            <a:pPr marL="914400" lvl="1" indent="-457200">
              <a:lnSpc>
                <a:spcPts val="4200"/>
              </a:lnSpc>
              <a:buFont typeface="Arial" panose="020B0604020202020204" pitchFamily="34" charset="0"/>
              <a:buChar char="•"/>
            </a:pPr>
            <a:r>
              <a:rPr lang="en-US" sz="3000" spc="30" dirty="0">
                <a:solidFill>
                  <a:srgbClr val="111B1E"/>
                </a:solidFill>
                <a:latin typeface="Assistant Regular"/>
              </a:rPr>
              <a:t>Symptomatology</a:t>
            </a:r>
          </a:p>
          <a:p>
            <a:pPr marL="914400" lvl="1" indent="-457200">
              <a:lnSpc>
                <a:spcPts val="4200"/>
              </a:lnSpc>
              <a:buFont typeface="Arial" panose="020B0604020202020204" pitchFamily="34" charset="0"/>
              <a:buChar char="•"/>
            </a:pPr>
            <a:r>
              <a:rPr lang="en-US" sz="3000" spc="30" dirty="0">
                <a:solidFill>
                  <a:srgbClr val="111B1E"/>
                </a:solidFill>
                <a:latin typeface="Assistant Regular"/>
              </a:rPr>
              <a:t>Utilization of CCC services</a:t>
            </a:r>
          </a:p>
        </p:txBody>
      </p:sp>
      <p:sp>
        <p:nvSpPr>
          <p:cNvPr id="11" name="TextBox 11"/>
          <p:cNvSpPr txBox="1"/>
          <p:nvPr/>
        </p:nvSpPr>
        <p:spPr>
          <a:xfrm>
            <a:off x="10115644" y="981075"/>
            <a:ext cx="7143656" cy="410933"/>
          </a:xfrm>
          <a:prstGeom prst="rect">
            <a:avLst/>
          </a:prstGeom>
        </p:spPr>
        <p:txBody>
          <a:bodyPr lIns="0" tIns="0" rIns="0" bIns="0" rtlCol="0" anchor="t">
            <a:spAutoFit/>
          </a:bodyPr>
          <a:lstStyle/>
          <a:p>
            <a:pPr algn="r">
              <a:lnSpc>
                <a:spcPts val="3359"/>
              </a:lnSpc>
            </a:pPr>
            <a:r>
              <a:rPr lang="en-US" sz="2399" spc="143" dirty="0">
                <a:solidFill>
                  <a:srgbClr val="111B1E"/>
                </a:solidFill>
                <a:latin typeface="Cormorant Garamond Bold"/>
              </a:rPr>
              <a:t>CCNY • June 8, 2021</a:t>
            </a:r>
          </a:p>
        </p:txBody>
      </p:sp>
      <p:sp>
        <p:nvSpPr>
          <p:cNvPr id="12" name="AutoShape 12"/>
          <p:cNvSpPr/>
          <p:nvPr/>
        </p:nvSpPr>
        <p:spPr>
          <a:xfrm>
            <a:off x="17868900" y="0"/>
            <a:ext cx="419100" cy="419100"/>
          </a:xfrm>
          <a:prstGeom prst="rect">
            <a:avLst/>
          </a:prstGeom>
          <a:solidFill>
            <a:srgbClr val="111B1E"/>
          </a:solid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699" y="2030651"/>
            <a:ext cx="5762933" cy="4062651"/>
          </a:xfrm>
          <a:prstGeom prst="rect">
            <a:avLst/>
          </a:prstGeom>
        </p:spPr>
        <p:txBody>
          <a:bodyPr lIns="0" tIns="0" rIns="0" bIns="0" rtlCol="0" anchor="t">
            <a:spAutoFit/>
          </a:bodyPr>
          <a:lstStyle/>
          <a:p>
            <a:r>
              <a:rPr lang="en-US" sz="8800" spc="59" dirty="0">
                <a:solidFill>
                  <a:srgbClr val="111B1E"/>
                </a:solidFill>
                <a:latin typeface="Assistant Bold"/>
              </a:rPr>
              <a:t>The Current Study</a:t>
            </a:r>
          </a:p>
        </p:txBody>
      </p:sp>
      <p:grpSp>
        <p:nvGrpSpPr>
          <p:cNvPr id="3" name="Group 3"/>
          <p:cNvGrpSpPr/>
          <p:nvPr/>
        </p:nvGrpSpPr>
        <p:grpSpPr>
          <a:xfrm>
            <a:off x="10808415" y="1792527"/>
            <a:ext cx="6450886" cy="1668223"/>
            <a:chOff x="0" y="-57151"/>
            <a:chExt cx="6617108" cy="2224297"/>
          </a:xfrm>
        </p:grpSpPr>
        <p:sp>
          <p:nvSpPr>
            <p:cNvPr id="4" name="TextBox 4"/>
            <p:cNvSpPr txBox="1"/>
            <p:nvPr/>
          </p:nvSpPr>
          <p:spPr>
            <a:xfrm>
              <a:off x="0" y="874142"/>
              <a:ext cx="6617108" cy="1293004"/>
            </a:xfrm>
            <a:prstGeom prst="rect">
              <a:avLst/>
            </a:prstGeom>
          </p:spPr>
          <p:txBody>
            <a:bodyPr lIns="0" tIns="0" rIns="0" bIns="0" rtlCol="0" anchor="t">
              <a:spAutoFit/>
            </a:bodyPr>
            <a:lstStyle/>
            <a:p>
              <a:pPr marL="514350" indent="-514350">
                <a:lnSpc>
                  <a:spcPts val="3919"/>
                </a:lnSpc>
                <a:buFont typeface="Arial" panose="020B0604020202020204" pitchFamily="34" charset="0"/>
                <a:buChar char="•"/>
              </a:pPr>
              <a:r>
                <a:rPr lang="en-US" sz="2800" dirty="0">
                  <a:solidFill>
                    <a:srgbClr val="111B1E"/>
                  </a:solidFill>
                  <a:latin typeface="Assistant Regular"/>
                </a:rPr>
                <a:t>Mean number of sessions attended</a:t>
              </a:r>
            </a:p>
            <a:p>
              <a:pPr marL="971550" lvl="1" indent="-514350">
                <a:lnSpc>
                  <a:spcPts val="3919"/>
                </a:lnSpc>
                <a:buFont typeface="Arial" panose="020B0604020202020204" pitchFamily="34" charset="0"/>
                <a:buChar char="•"/>
              </a:pPr>
              <a:r>
                <a:rPr lang="en-US" sz="2800" dirty="0">
                  <a:solidFill>
                    <a:srgbClr val="111B1E"/>
                  </a:solidFill>
                  <a:latin typeface="Assistant Regular"/>
                </a:rPr>
                <a:t>Does this vary by REI?</a:t>
              </a:r>
            </a:p>
          </p:txBody>
        </p:sp>
        <p:sp>
          <p:nvSpPr>
            <p:cNvPr id="5" name="TextBox 5"/>
            <p:cNvSpPr txBox="1"/>
            <p:nvPr/>
          </p:nvSpPr>
          <p:spPr>
            <a:xfrm>
              <a:off x="0" y="-57151"/>
              <a:ext cx="6617108" cy="1490580"/>
            </a:xfrm>
            <a:prstGeom prst="rect">
              <a:avLst/>
            </a:prstGeom>
          </p:spPr>
          <p:txBody>
            <a:bodyPr lIns="0" tIns="0" rIns="0" bIns="0" rtlCol="0" anchor="t">
              <a:spAutoFit/>
            </a:bodyPr>
            <a:lstStyle/>
            <a:p>
              <a:pPr>
                <a:lnSpc>
                  <a:spcPts val="4480"/>
                </a:lnSpc>
              </a:pPr>
              <a:r>
                <a:rPr lang="en-US" sz="3200" spc="288" dirty="0">
                  <a:solidFill>
                    <a:srgbClr val="111B1E"/>
                  </a:solidFill>
                  <a:latin typeface="Assistant Regular"/>
                </a:rPr>
                <a:t>COUNSELING ATTENDANCE</a:t>
              </a:r>
            </a:p>
          </p:txBody>
        </p:sp>
      </p:grpSp>
      <p:grpSp>
        <p:nvGrpSpPr>
          <p:cNvPr id="6" name="Group 6"/>
          <p:cNvGrpSpPr/>
          <p:nvPr/>
        </p:nvGrpSpPr>
        <p:grpSpPr>
          <a:xfrm>
            <a:off x="10808415" y="4229560"/>
            <a:ext cx="6450886" cy="1668223"/>
            <a:chOff x="0" y="-57151"/>
            <a:chExt cx="6617108" cy="2224297"/>
          </a:xfrm>
        </p:grpSpPr>
        <p:sp>
          <p:nvSpPr>
            <p:cNvPr id="7" name="TextBox 7"/>
            <p:cNvSpPr txBox="1"/>
            <p:nvPr/>
          </p:nvSpPr>
          <p:spPr>
            <a:xfrm>
              <a:off x="0" y="874142"/>
              <a:ext cx="6617108" cy="1293004"/>
            </a:xfrm>
            <a:prstGeom prst="rect">
              <a:avLst/>
            </a:prstGeom>
          </p:spPr>
          <p:txBody>
            <a:bodyPr lIns="0" tIns="0" rIns="0" bIns="0" rtlCol="0" anchor="t">
              <a:spAutoFit/>
            </a:bodyPr>
            <a:lstStyle/>
            <a:p>
              <a:pPr marL="457200" indent="-457200">
                <a:lnSpc>
                  <a:spcPts val="3919"/>
                </a:lnSpc>
                <a:buFont typeface="Arial" panose="020B0604020202020204" pitchFamily="34" charset="0"/>
                <a:buChar char="•"/>
              </a:pPr>
              <a:r>
                <a:rPr lang="en-US" sz="2800" dirty="0">
                  <a:solidFill>
                    <a:srgbClr val="111B1E"/>
                  </a:solidFill>
                  <a:latin typeface="Assistant Regular"/>
                </a:rPr>
                <a:t>Is there a difference between REI college enrollment and counseling attendance?</a:t>
              </a:r>
            </a:p>
          </p:txBody>
        </p:sp>
        <p:sp>
          <p:nvSpPr>
            <p:cNvPr id="8" name="TextBox 8"/>
            <p:cNvSpPr txBox="1"/>
            <p:nvPr/>
          </p:nvSpPr>
          <p:spPr>
            <a:xfrm>
              <a:off x="0" y="-57151"/>
              <a:ext cx="6617108" cy="721138"/>
            </a:xfrm>
            <a:prstGeom prst="rect">
              <a:avLst/>
            </a:prstGeom>
          </p:spPr>
          <p:txBody>
            <a:bodyPr lIns="0" tIns="0" rIns="0" bIns="0" rtlCol="0" anchor="t">
              <a:spAutoFit/>
            </a:bodyPr>
            <a:lstStyle/>
            <a:p>
              <a:pPr>
                <a:lnSpc>
                  <a:spcPts val="4480"/>
                </a:lnSpc>
              </a:pPr>
              <a:r>
                <a:rPr lang="en-US" sz="3200" spc="288" dirty="0">
                  <a:solidFill>
                    <a:srgbClr val="111B1E"/>
                  </a:solidFill>
                  <a:latin typeface="Assistant Regular"/>
                </a:rPr>
                <a:t>POPULATION : SAMPLE</a:t>
              </a:r>
            </a:p>
          </p:txBody>
        </p:sp>
      </p:grpSp>
      <p:grpSp>
        <p:nvGrpSpPr>
          <p:cNvPr id="9" name="Group 9"/>
          <p:cNvGrpSpPr/>
          <p:nvPr/>
        </p:nvGrpSpPr>
        <p:grpSpPr>
          <a:xfrm>
            <a:off x="10808415" y="6921500"/>
            <a:ext cx="6450886" cy="2168360"/>
            <a:chOff x="0" y="-57151"/>
            <a:chExt cx="6617108" cy="2891146"/>
          </a:xfrm>
        </p:grpSpPr>
        <p:sp>
          <p:nvSpPr>
            <p:cNvPr id="10" name="TextBox 10"/>
            <p:cNvSpPr txBox="1"/>
            <p:nvPr/>
          </p:nvSpPr>
          <p:spPr>
            <a:xfrm>
              <a:off x="0" y="874142"/>
              <a:ext cx="6617108" cy="1959853"/>
            </a:xfrm>
            <a:prstGeom prst="rect">
              <a:avLst/>
            </a:prstGeom>
          </p:spPr>
          <p:txBody>
            <a:bodyPr lIns="0" tIns="0" rIns="0" bIns="0" rtlCol="0" anchor="t">
              <a:spAutoFit/>
            </a:bodyPr>
            <a:lstStyle/>
            <a:p>
              <a:pPr marL="457200" indent="-457200">
                <a:lnSpc>
                  <a:spcPts val="3919"/>
                </a:lnSpc>
                <a:buFont typeface="Arial" panose="020B0604020202020204" pitchFamily="34" charset="0"/>
                <a:buChar char="•"/>
              </a:pPr>
              <a:r>
                <a:rPr lang="en-US" sz="2800" dirty="0">
                  <a:solidFill>
                    <a:srgbClr val="111B1E"/>
                  </a:solidFill>
                  <a:latin typeface="Assistant Regular"/>
                </a:rPr>
                <a:t>Disparities between symptomatology scores among REIs</a:t>
              </a:r>
            </a:p>
            <a:p>
              <a:pPr marL="914400" lvl="1" indent="-457200">
                <a:lnSpc>
                  <a:spcPts val="3919"/>
                </a:lnSpc>
                <a:buFont typeface="Arial" panose="020B0604020202020204" pitchFamily="34" charset="0"/>
                <a:buChar char="•"/>
              </a:pPr>
              <a:r>
                <a:rPr lang="en-US" sz="2800" dirty="0">
                  <a:solidFill>
                    <a:srgbClr val="111B1E"/>
                  </a:solidFill>
                  <a:latin typeface="Assistant Regular"/>
                </a:rPr>
                <a:t>Total scores and by subscale</a:t>
              </a:r>
            </a:p>
          </p:txBody>
        </p:sp>
        <p:sp>
          <p:nvSpPr>
            <p:cNvPr id="11" name="TextBox 11"/>
            <p:cNvSpPr txBox="1"/>
            <p:nvPr/>
          </p:nvSpPr>
          <p:spPr>
            <a:xfrm>
              <a:off x="0" y="-57151"/>
              <a:ext cx="6617108" cy="721138"/>
            </a:xfrm>
            <a:prstGeom prst="rect">
              <a:avLst/>
            </a:prstGeom>
          </p:spPr>
          <p:txBody>
            <a:bodyPr lIns="0" tIns="0" rIns="0" bIns="0" rtlCol="0" anchor="t">
              <a:spAutoFit/>
            </a:bodyPr>
            <a:lstStyle/>
            <a:p>
              <a:pPr>
                <a:lnSpc>
                  <a:spcPts val="4480"/>
                </a:lnSpc>
              </a:pPr>
              <a:r>
                <a:rPr lang="en-US" sz="3200" spc="288" dirty="0">
                  <a:solidFill>
                    <a:srgbClr val="111B1E"/>
                  </a:solidFill>
                  <a:latin typeface="Assistant Regular"/>
                </a:rPr>
                <a:t>SYMPTOMATOLOGY SCORES</a:t>
              </a:r>
            </a:p>
          </p:txBody>
        </p:sp>
      </p:grpSp>
      <p:sp>
        <p:nvSpPr>
          <p:cNvPr id="12" name="AutoShape 12"/>
          <p:cNvSpPr/>
          <p:nvPr/>
        </p:nvSpPr>
        <p:spPr>
          <a:xfrm>
            <a:off x="9956853" y="-610588"/>
            <a:ext cx="25347" cy="11612150"/>
          </a:xfrm>
          <a:prstGeom prst="rect">
            <a:avLst/>
          </a:prstGeom>
          <a:solidFill>
            <a:srgbClr val="111B1E">
              <a:alpha val="29804"/>
            </a:srgbClr>
          </a:solidFill>
        </p:spPr>
      </p:sp>
      <p:sp>
        <p:nvSpPr>
          <p:cNvPr id="13" name="AutoShape 13"/>
          <p:cNvSpPr/>
          <p:nvPr/>
        </p:nvSpPr>
        <p:spPr>
          <a:xfrm>
            <a:off x="6041464" y="-401354"/>
            <a:ext cx="25347" cy="11612150"/>
          </a:xfrm>
          <a:prstGeom prst="rect">
            <a:avLst/>
          </a:prstGeom>
          <a:solidFill>
            <a:srgbClr val="111B1E">
              <a:alpha val="29804"/>
            </a:srgbClr>
          </a:solidFill>
        </p:spPr>
      </p:sp>
      <p:grpSp>
        <p:nvGrpSpPr>
          <p:cNvPr id="14" name="Group 14"/>
          <p:cNvGrpSpPr/>
          <p:nvPr/>
        </p:nvGrpSpPr>
        <p:grpSpPr>
          <a:xfrm>
            <a:off x="6341436" y="0"/>
            <a:ext cx="3374064" cy="10287000"/>
            <a:chOff x="0" y="0"/>
            <a:chExt cx="4498752" cy="13716000"/>
          </a:xfrm>
        </p:grpSpPr>
        <p:pic>
          <p:nvPicPr>
            <p:cNvPr id="15" name="Picture 15"/>
            <p:cNvPicPr>
              <a:picLocks noChangeAspect="1"/>
            </p:cNvPicPr>
            <p:nvPr/>
          </p:nvPicPr>
          <p:blipFill rotWithShape="1">
            <a:blip r:embed="rId3" cstate="email">
              <a:duotone>
                <a:prstClr val="black"/>
                <a:srgbClr val="111B1E">
                  <a:tint val="45000"/>
                  <a:satMod val="400000"/>
                </a:srgbClr>
              </a:duotone>
              <a:extLst>
                <a:ext uri="{BEBA8EAE-BF5A-486C-A8C5-ECC9F3942E4B}">
                  <a14:imgProps xmlns:a14="http://schemas.microsoft.com/office/drawing/2010/main">
                    <a14:imgLayer r:embed="rId4">
                      <a14:imgEffect>
                        <a14:saturation sat="66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79152" y="0"/>
              <a:ext cx="4419600" cy="4487333"/>
            </a:xfrm>
            <a:prstGeom prst="rect">
              <a:avLst/>
            </a:prstGeom>
          </p:spPr>
        </p:pic>
        <p:pic>
          <p:nvPicPr>
            <p:cNvPr id="16" name="Picture 16"/>
            <p:cNvPicPr>
              <a:picLocks noChangeAspect="1"/>
            </p:cNvPicPr>
            <p:nvPr/>
          </p:nvPicPr>
          <p:blipFill>
            <a:blip r:embed="rId5" cstate="email">
              <a:duotone>
                <a:prstClr val="black"/>
                <a:srgbClr val="111B1E">
                  <a:tint val="45000"/>
                  <a:satMod val="400000"/>
                </a:srgbClr>
              </a:duotone>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l="15134" r="15134"/>
            <a:stretch/>
          </p:blipFill>
          <p:spPr>
            <a:xfrm>
              <a:off x="0" y="4614333"/>
              <a:ext cx="4419600" cy="4487333"/>
            </a:xfrm>
            <a:prstGeom prst="rect">
              <a:avLst/>
            </a:prstGeom>
          </p:spPr>
        </p:pic>
        <p:pic>
          <p:nvPicPr>
            <p:cNvPr id="17" name="Picture 17"/>
            <p:cNvPicPr>
              <a:picLocks noChangeAspect="1"/>
            </p:cNvPicPr>
            <p:nvPr/>
          </p:nvPicPr>
          <p:blipFill rotWithShape="1">
            <a:blip r:embed="rId7" cstate="email">
              <a:duotone>
                <a:prstClr val="black"/>
                <a:srgbClr val="111B1E">
                  <a:tint val="45000"/>
                  <a:satMod val="400000"/>
                </a:srgbClr>
              </a:duotone>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a:stretch/>
          </p:blipFill>
          <p:spPr>
            <a:xfrm>
              <a:off x="0" y="9228667"/>
              <a:ext cx="4419600" cy="4487333"/>
            </a:xfrm>
            <a:prstGeom prst="rect">
              <a:avLst/>
            </a:prstGeom>
          </p:spPr>
        </p:pic>
      </p:grpSp>
      <p:grpSp>
        <p:nvGrpSpPr>
          <p:cNvPr id="18" name="Group 18"/>
          <p:cNvGrpSpPr/>
          <p:nvPr/>
        </p:nvGrpSpPr>
        <p:grpSpPr>
          <a:xfrm>
            <a:off x="-680011" y="8526104"/>
            <a:ext cx="6670781" cy="2301420"/>
            <a:chOff x="0" y="0"/>
            <a:chExt cx="11147649" cy="3068560"/>
          </a:xfrm>
        </p:grpSpPr>
        <p:sp>
          <p:nvSpPr>
            <p:cNvPr id="19" name="AutoShape 19"/>
            <p:cNvSpPr/>
            <p:nvPr/>
          </p:nvSpPr>
          <p:spPr>
            <a:xfrm>
              <a:off x="0" y="0"/>
              <a:ext cx="11147649" cy="3068560"/>
            </a:xfrm>
            <a:prstGeom prst="rect">
              <a:avLst/>
            </a:prstGeom>
            <a:solidFill>
              <a:srgbClr val="111B1E"/>
            </a:solidFill>
          </p:spPr>
        </p:sp>
        <p:sp>
          <p:nvSpPr>
            <p:cNvPr id="20" name="TextBox 20"/>
            <p:cNvSpPr txBox="1"/>
            <p:nvPr/>
          </p:nvSpPr>
          <p:spPr>
            <a:xfrm>
              <a:off x="2278282" y="928636"/>
              <a:ext cx="7088925" cy="552716"/>
            </a:xfrm>
            <a:prstGeom prst="rect">
              <a:avLst/>
            </a:prstGeom>
          </p:spPr>
          <p:txBody>
            <a:bodyPr lIns="0" tIns="0" rIns="0" bIns="0" rtlCol="0" anchor="t">
              <a:spAutoFit/>
            </a:bodyPr>
            <a:lstStyle/>
            <a:p>
              <a:pPr>
                <a:lnSpc>
                  <a:spcPts val="3359"/>
                </a:lnSpc>
              </a:pPr>
              <a:r>
                <a:rPr lang="en-US" sz="2399" spc="143" dirty="0">
                  <a:solidFill>
                    <a:srgbClr val="FFFFFF"/>
                  </a:solidFill>
                  <a:latin typeface="Cormorant Garamond Bold"/>
                </a:rPr>
                <a:t>CCNY • June 8, 2021</a:t>
              </a:r>
            </a:p>
          </p:txBody>
        </p:sp>
      </p:grpSp>
      <p:sp>
        <p:nvSpPr>
          <p:cNvPr id="21" name="AutoShape 21"/>
          <p:cNvSpPr/>
          <p:nvPr/>
        </p:nvSpPr>
        <p:spPr>
          <a:xfrm>
            <a:off x="0" y="0"/>
            <a:ext cx="419100" cy="419100"/>
          </a:xfrm>
          <a:prstGeom prst="rect">
            <a:avLst/>
          </a:prstGeom>
          <a:solidFill>
            <a:srgbClr val="111B1E"/>
          </a:solid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268043"/>
            <a:ext cx="13154333" cy="962636"/>
          </a:xfrm>
          <a:prstGeom prst="rect">
            <a:avLst/>
          </a:prstGeom>
        </p:spPr>
        <p:txBody>
          <a:bodyPr lIns="0" tIns="0" rIns="0" bIns="0" rtlCol="0" anchor="t">
            <a:spAutoFit/>
          </a:bodyPr>
          <a:lstStyle/>
          <a:p>
            <a:pPr>
              <a:lnSpc>
                <a:spcPts val="7199"/>
              </a:lnSpc>
            </a:pPr>
            <a:r>
              <a:rPr lang="en-US" sz="8000" spc="59" dirty="0">
                <a:solidFill>
                  <a:srgbClr val="111B1E"/>
                </a:solidFill>
                <a:latin typeface="Assistant Bold"/>
              </a:rPr>
              <a:t>Participants</a:t>
            </a:r>
          </a:p>
        </p:txBody>
      </p:sp>
      <p:grpSp>
        <p:nvGrpSpPr>
          <p:cNvPr id="3" name="Group 3"/>
          <p:cNvGrpSpPr/>
          <p:nvPr/>
        </p:nvGrpSpPr>
        <p:grpSpPr>
          <a:xfrm>
            <a:off x="1028700" y="3595527"/>
            <a:ext cx="5000931" cy="4976973"/>
            <a:chOff x="0" y="-57151"/>
            <a:chExt cx="6667908" cy="6635962"/>
          </a:xfrm>
        </p:grpSpPr>
        <p:sp>
          <p:nvSpPr>
            <p:cNvPr id="4" name="TextBox 4"/>
            <p:cNvSpPr txBox="1"/>
            <p:nvPr/>
          </p:nvSpPr>
          <p:spPr>
            <a:xfrm>
              <a:off x="0" y="-57151"/>
              <a:ext cx="6667908" cy="721138"/>
            </a:xfrm>
            <a:prstGeom prst="rect">
              <a:avLst/>
            </a:prstGeom>
          </p:spPr>
          <p:txBody>
            <a:bodyPr lIns="0" tIns="0" rIns="0" bIns="0" rtlCol="0" anchor="t">
              <a:spAutoFit/>
            </a:bodyPr>
            <a:lstStyle/>
            <a:p>
              <a:pPr>
                <a:lnSpc>
                  <a:spcPts val="4480"/>
                </a:lnSpc>
              </a:pPr>
              <a:r>
                <a:rPr lang="en-US" sz="3200" spc="288" dirty="0">
                  <a:solidFill>
                    <a:srgbClr val="111B1E"/>
                  </a:solidFill>
                  <a:latin typeface="Assistant Regular"/>
                </a:rPr>
                <a:t>COLLECTION</a:t>
              </a:r>
            </a:p>
          </p:txBody>
        </p:sp>
        <p:sp>
          <p:nvSpPr>
            <p:cNvPr id="5" name="TextBox 5"/>
            <p:cNvSpPr txBox="1"/>
            <p:nvPr/>
          </p:nvSpPr>
          <p:spPr>
            <a:xfrm>
              <a:off x="0" y="1284714"/>
              <a:ext cx="6667908" cy="5294097"/>
            </a:xfrm>
            <a:prstGeom prst="rect">
              <a:avLst/>
            </a:prstGeom>
          </p:spPr>
          <p:txBody>
            <a:bodyPr lIns="0" tIns="0" rIns="0" bIns="0" rtlCol="0" anchor="t">
              <a:spAutoFit/>
            </a:bodyPr>
            <a:lstStyle/>
            <a:p>
              <a:pPr marL="457200" indent="-457200">
                <a:lnSpc>
                  <a:spcPts val="3919"/>
                </a:lnSpc>
                <a:buFont typeface="Arial" panose="020B0604020202020204" pitchFamily="34" charset="0"/>
                <a:buChar char="•"/>
              </a:pPr>
              <a:r>
                <a:rPr lang="en-US" sz="2800" dirty="0">
                  <a:solidFill>
                    <a:srgbClr val="111B1E"/>
                  </a:solidFill>
                  <a:latin typeface="Assistant Regular"/>
                </a:rPr>
                <a:t>De-identified, archival data used</a:t>
              </a:r>
            </a:p>
            <a:p>
              <a:pPr marL="457200" indent="-457200">
                <a:lnSpc>
                  <a:spcPts val="3919"/>
                </a:lnSpc>
                <a:buFont typeface="Arial" panose="020B0604020202020204" pitchFamily="34" charset="0"/>
                <a:buChar char="•"/>
              </a:pPr>
              <a:r>
                <a:rPr lang="en-US" sz="2800" dirty="0">
                  <a:solidFill>
                    <a:srgbClr val="111B1E"/>
                  </a:solidFill>
                  <a:latin typeface="Assistant Regular"/>
                </a:rPr>
                <a:t>IRB approval obtained</a:t>
              </a:r>
            </a:p>
            <a:p>
              <a:pPr marL="457200" indent="-457200">
                <a:lnSpc>
                  <a:spcPts val="3919"/>
                </a:lnSpc>
                <a:buFont typeface="Arial" panose="020B0604020202020204" pitchFamily="34" charset="0"/>
                <a:buChar char="•"/>
              </a:pPr>
              <a:r>
                <a:rPr lang="en-US" sz="2800" dirty="0">
                  <a:solidFill>
                    <a:srgbClr val="111B1E"/>
                  </a:solidFill>
                  <a:latin typeface="Assistant Regular"/>
                </a:rPr>
                <a:t>Fall 2016 – Spring 2018</a:t>
              </a:r>
            </a:p>
            <a:p>
              <a:pPr marL="457200" indent="-457200">
                <a:lnSpc>
                  <a:spcPts val="3919"/>
                </a:lnSpc>
                <a:buFont typeface="Arial" panose="020B0604020202020204" pitchFamily="34" charset="0"/>
                <a:buChar char="•"/>
              </a:pPr>
              <a:r>
                <a:rPr lang="en-US" sz="2800" dirty="0">
                  <a:solidFill>
                    <a:srgbClr val="111B1E"/>
                  </a:solidFill>
                  <a:latin typeface="Assistant Regular"/>
                </a:rPr>
                <a:t>Records of 1,206 student-clients</a:t>
              </a:r>
            </a:p>
            <a:p>
              <a:pPr marL="457200" indent="-457200">
                <a:lnSpc>
                  <a:spcPts val="3919"/>
                </a:lnSpc>
                <a:buFont typeface="Arial" panose="020B0604020202020204" pitchFamily="34" charset="0"/>
                <a:buChar char="•"/>
              </a:pPr>
              <a:r>
                <a:rPr lang="en-US" sz="2800" dirty="0">
                  <a:solidFill>
                    <a:srgbClr val="111B1E"/>
                  </a:solidFill>
                  <a:latin typeface="Assistant Regular"/>
                </a:rPr>
                <a:t>Source college annual enrollment: 18,000</a:t>
              </a:r>
            </a:p>
          </p:txBody>
        </p:sp>
      </p:grpSp>
      <p:sp>
        <p:nvSpPr>
          <p:cNvPr id="6" name="AutoShape 6"/>
          <p:cNvSpPr/>
          <p:nvPr/>
        </p:nvSpPr>
        <p:spPr>
          <a:xfrm>
            <a:off x="16110511" y="-662575"/>
            <a:ext cx="25347" cy="11612150"/>
          </a:xfrm>
          <a:prstGeom prst="rect">
            <a:avLst/>
          </a:prstGeom>
          <a:solidFill>
            <a:srgbClr val="111B1E">
              <a:alpha val="29804"/>
            </a:srgbClr>
          </a:solidFill>
        </p:spPr>
      </p:sp>
      <p:sp>
        <p:nvSpPr>
          <p:cNvPr id="7" name="TextBox 7"/>
          <p:cNvSpPr txBox="1"/>
          <p:nvPr/>
        </p:nvSpPr>
        <p:spPr>
          <a:xfrm rot="5400000">
            <a:off x="13844083" y="4262262"/>
            <a:ext cx="6878058" cy="410933"/>
          </a:xfrm>
          <a:prstGeom prst="rect">
            <a:avLst/>
          </a:prstGeom>
        </p:spPr>
        <p:txBody>
          <a:bodyPr lIns="0" tIns="0" rIns="0" bIns="0" rtlCol="0" anchor="t">
            <a:spAutoFit/>
          </a:bodyPr>
          <a:lstStyle/>
          <a:p>
            <a:pPr>
              <a:lnSpc>
                <a:spcPts val="3359"/>
              </a:lnSpc>
            </a:pPr>
            <a:r>
              <a:rPr lang="en-US" sz="2399" spc="143" dirty="0">
                <a:solidFill>
                  <a:srgbClr val="111B1E"/>
                </a:solidFill>
                <a:latin typeface="Cormorant Garamond Bold"/>
              </a:rPr>
              <a:t>CCNY • June 8, 2021</a:t>
            </a:r>
          </a:p>
        </p:txBody>
      </p:sp>
      <p:sp>
        <p:nvSpPr>
          <p:cNvPr id="8" name="AutoShape 8"/>
          <p:cNvSpPr/>
          <p:nvPr/>
        </p:nvSpPr>
        <p:spPr>
          <a:xfrm>
            <a:off x="16110511" y="8526104"/>
            <a:ext cx="2912436" cy="2301420"/>
          </a:xfrm>
          <a:prstGeom prst="rect">
            <a:avLst/>
          </a:prstGeom>
          <a:solidFill>
            <a:srgbClr val="111B1E"/>
          </a:solidFill>
        </p:spPr>
      </p:sp>
      <p:sp>
        <p:nvSpPr>
          <p:cNvPr id="9" name="AutoShape 9"/>
          <p:cNvSpPr/>
          <p:nvPr/>
        </p:nvSpPr>
        <p:spPr>
          <a:xfrm>
            <a:off x="6522950" y="5555308"/>
            <a:ext cx="1310939" cy="1196492"/>
          </a:xfrm>
          <a:prstGeom prst="rect">
            <a:avLst/>
          </a:prstGeom>
          <a:solidFill>
            <a:srgbClr val="111B1E"/>
          </a:solidFill>
        </p:spPr>
      </p:sp>
      <p:pic>
        <p:nvPicPr>
          <p:cNvPr id="10" name="Picture 10"/>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p:blipFill>
        <p:spPr>
          <a:xfrm>
            <a:off x="6749795" y="5724929"/>
            <a:ext cx="857250" cy="857250"/>
          </a:xfrm>
          <a:prstGeom prst="rect">
            <a:avLst/>
          </a:prstGeom>
        </p:spPr>
      </p:pic>
      <p:grpSp>
        <p:nvGrpSpPr>
          <p:cNvPr id="11" name="Group 11"/>
          <p:cNvGrpSpPr/>
          <p:nvPr/>
        </p:nvGrpSpPr>
        <p:grpSpPr>
          <a:xfrm>
            <a:off x="9144000" y="3595527"/>
            <a:ext cx="5000931" cy="4976973"/>
            <a:chOff x="0" y="-57151"/>
            <a:chExt cx="6667908" cy="6635962"/>
          </a:xfrm>
        </p:grpSpPr>
        <p:sp>
          <p:nvSpPr>
            <p:cNvPr id="12" name="TextBox 12"/>
            <p:cNvSpPr txBox="1"/>
            <p:nvPr/>
          </p:nvSpPr>
          <p:spPr>
            <a:xfrm>
              <a:off x="0" y="-57151"/>
              <a:ext cx="6667908" cy="721138"/>
            </a:xfrm>
            <a:prstGeom prst="rect">
              <a:avLst/>
            </a:prstGeom>
          </p:spPr>
          <p:txBody>
            <a:bodyPr lIns="0" tIns="0" rIns="0" bIns="0" rtlCol="0" anchor="t">
              <a:spAutoFit/>
            </a:bodyPr>
            <a:lstStyle/>
            <a:p>
              <a:pPr>
                <a:lnSpc>
                  <a:spcPts val="4480"/>
                </a:lnSpc>
              </a:pPr>
              <a:r>
                <a:rPr lang="en-US" sz="3200" spc="288" dirty="0">
                  <a:solidFill>
                    <a:srgbClr val="111B1E"/>
                  </a:solidFill>
                  <a:latin typeface="Assistant Regular"/>
                </a:rPr>
                <a:t>EXEMPTION</a:t>
              </a:r>
            </a:p>
          </p:txBody>
        </p:sp>
        <p:sp>
          <p:nvSpPr>
            <p:cNvPr id="13" name="TextBox 13"/>
            <p:cNvSpPr txBox="1"/>
            <p:nvPr/>
          </p:nvSpPr>
          <p:spPr>
            <a:xfrm>
              <a:off x="0" y="1284714"/>
              <a:ext cx="6667908" cy="5294097"/>
            </a:xfrm>
            <a:prstGeom prst="rect">
              <a:avLst/>
            </a:prstGeom>
          </p:spPr>
          <p:txBody>
            <a:bodyPr lIns="0" tIns="0" rIns="0" bIns="0" rtlCol="0" anchor="t">
              <a:spAutoFit/>
            </a:bodyPr>
            <a:lstStyle/>
            <a:p>
              <a:pPr marL="457200" indent="-457200">
                <a:lnSpc>
                  <a:spcPts val="3919"/>
                </a:lnSpc>
                <a:buFont typeface="Arial" panose="020B0604020202020204" pitchFamily="34" charset="0"/>
                <a:buChar char="•"/>
              </a:pPr>
              <a:r>
                <a:rPr lang="en-US" sz="2800" dirty="0">
                  <a:solidFill>
                    <a:srgbClr val="111B1E"/>
                  </a:solidFill>
                  <a:latin typeface="Assistant Regular"/>
                </a:rPr>
                <a:t>381 clients did not provide REI</a:t>
              </a:r>
            </a:p>
            <a:p>
              <a:pPr marL="457200" indent="-457200">
                <a:lnSpc>
                  <a:spcPts val="3919"/>
                </a:lnSpc>
                <a:buFont typeface="Arial" panose="020B0604020202020204" pitchFamily="34" charset="0"/>
                <a:buChar char="•"/>
              </a:pPr>
              <a:r>
                <a:rPr lang="en-US" sz="2800" dirty="0">
                  <a:solidFill>
                    <a:srgbClr val="111B1E"/>
                  </a:solidFill>
                  <a:latin typeface="Assistant Regular"/>
                </a:rPr>
                <a:t>1 Native American client</a:t>
              </a:r>
            </a:p>
            <a:p>
              <a:pPr marL="457200" indent="-457200">
                <a:lnSpc>
                  <a:spcPts val="3919"/>
                </a:lnSpc>
                <a:buFont typeface="Arial" panose="020B0604020202020204" pitchFamily="34" charset="0"/>
                <a:buChar char="•"/>
              </a:pPr>
              <a:r>
                <a:rPr lang="en-US" sz="2800" dirty="0">
                  <a:solidFill>
                    <a:srgbClr val="111B1E"/>
                  </a:solidFill>
                  <a:latin typeface="Assistant Regular"/>
                </a:rPr>
                <a:t>16 clients did not answer CCAPS</a:t>
              </a:r>
            </a:p>
            <a:p>
              <a:pPr marL="457200" indent="-457200">
                <a:lnSpc>
                  <a:spcPts val="3919"/>
                </a:lnSpc>
                <a:buFont typeface="Arial" panose="020B0604020202020204" pitchFamily="34" charset="0"/>
                <a:buChar char="•"/>
              </a:pPr>
              <a:r>
                <a:rPr lang="en-US" sz="2800" dirty="0">
                  <a:solidFill>
                    <a:srgbClr val="111B1E"/>
                  </a:solidFill>
                  <a:latin typeface="Assistant Regular"/>
                </a:rPr>
                <a:t>1 client from before IRB approval date range</a:t>
              </a:r>
            </a:p>
            <a:p>
              <a:pPr marL="457200" indent="-457200">
                <a:lnSpc>
                  <a:spcPts val="3919"/>
                </a:lnSpc>
                <a:buFont typeface="Arial" panose="020B0604020202020204" pitchFamily="34" charset="0"/>
                <a:buChar char="•"/>
              </a:pPr>
              <a:r>
                <a:rPr lang="en-US" sz="2800" dirty="0">
                  <a:solidFill>
                    <a:srgbClr val="111B1E"/>
                  </a:solidFill>
                  <a:latin typeface="Assistant Regular"/>
                </a:rPr>
                <a:t>Remaining </a:t>
              </a:r>
              <a:r>
                <a:rPr lang="en-US" sz="2800" i="1" dirty="0">
                  <a:solidFill>
                    <a:srgbClr val="111B1E"/>
                  </a:solidFill>
                  <a:latin typeface="Assistant Regular"/>
                </a:rPr>
                <a:t>N </a:t>
              </a:r>
              <a:r>
                <a:rPr lang="en-US" sz="2800" dirty="0">
                  <a:solidFill>
                    <a:srgbClr val="111B1E"/>
                  </a:solidFill>
                  <a:latin typeface="Assistant Regular"/>
                </a:rPr>
                <a:t>= 807 included in study</a:t>
              </a:r>
            </a:p>
          </p:txBody>
        </p:sp>
      </p:grpSp>
      <p:sp>
        <p:nvSpPr>
          <p:cNvPr id="14" name="AutoShape 14"/>
          <p:cNvSpPr/>
          <p:nvPr/>
        </p:nvSpPr>
        <p:spPr>
          <a:xfrm>
            <a:off x="0" y="0"/>
            <a:ext cx="419100" cy="419100"/>
          </a:xfrm>
          <a:prstGeom prst="rect">
            <a:avLst/>
          </a:prstGeom>
          <a:solidFill>
            <a:srgbClr val="111B1E"/>
          </a:solid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9438967" y="5203901"/>
            <a:ext cx="5953433" cy="1846659"/>
          </a:xfrm>
          <a:prstGeom prst="rect">
            <a:avLst/>
          </a:prstGeom>
        </p:spPr>
        <p:txBody>
          <a:bodyPr lIns="0" tIns="0" rIns="0" bIns="0" rtlCol="0" anchor="t">
            <a:spAutoFit/>
          </a:bodyPr>
          <a:lstStyle/>
          <a:p>
            <a:r>
              <a:rPr lang="en-US" sz="4000" spc="204" dirty="0">
                <a:solidFill>
                  <a:srgbClr val="111B1E"/>
                </a:solidFill>
                <a:latin typeface="Assistant Regular Bold"/>
              </a:rPr>
              <a:t>Demographic stratification of 807 clients included in study</a:t>
            </a:r>
          </a:p>
        </p:txBody>
      </p:sp>
      <p:sp>
        <p:nvSpPr>
          <p:cNvPr id="4" name="TextBox 4"/>
          <p:cNvSpPr txBox="1"/>
          <p:nvPr/>
        </p:nvSpPr>
        <p:spPr>
          <a:xfrm>
            <a:off x="9438967" y="3553507"/>
            <a:ext cx="5953433" cy="962636"/>
          </a:xfrm>
          <a:prstGeom prst="rect">
            <a:avLst/>
          </a:prstGeom>
        </p:spPr>
        <p:txBody>
          <a:bodyPr lIns="0" tIns="0" rIns="0" bIns="0" rtlCol="0" anchor="t">
            <a:spAutoFit/>
          </a:bodyPr>
          <a:lstStyle/>
          <a:p>
            <a:pPr>
              <a:lnSpc>
                <a:spcPts val="7199"/>
              </a:lnSpc>
            </a:pPr>
            <a:r>
              <a:rPr lang="en-US" sz="8000" spc="59" dirty="0">
                <a:solidFill>
                  <a:srgbClr val="111B1E"/>
                </a:solidFill>
                <a:latin typeface="Assistant Bold"/>
              </a:rPr>
              <a:t>Participants</a:t>
            </a:r>
          </a:p>
        </p:txBody>
      </p:sp>
      <p:sp>
        <p:nvSpPr>
          <p:cNvPr id="5" name="AutoShape 5"/>
          <p:cNvSpPr/>
          <p:nvPr/>
        </p:nvSpPr>
        <p:spPr>
          <a:xfrm>
            <a:off x="16110511" y="-662575"/>
            <a:ext cx="25347" cy="11612150"/>
          </a:xfrm>
          <a:prstGeom prst="rect">
            <a:avLst/>
          </a:prstGeom>
          <a:solidFill>
            <a:srgbClr val="111B1E">
              <a:alpha val="29804"/>
            </a:srgbClr>
          </a:solidFill>
        </p:spPr>
      </p:sp>
      <p:sp>
        <p:nvSpPr>
          <p:cNvPr id="6" name="TextBox 6"/>
          <p:cNvSpPr txBox="1"/>
          <p:nvPr/>
        </p:nvSpPr>
        <p:spPr>
          <a:xfrm rot="5400000">
            <a:off x="13291633" y="4814712"/>
            <a:ext cx="7982958" cy="410933"/>
          </a:xfrm>
          <a:prstGeom prst="rect">
            <a:avLst/>
          </a:prstGeom>
        </p:spPr>
        <p:txBody>
          <a:bodyPr lIns="0" tIns="0" rIns="0" bIns="0" rtlCol="0" anchor="t">
            <a:spAutoFit/>
          </a:bodyPr>
          <a:lstStyle/>
          <a:p>
            <a:pPr>
              <a:lnSpc>
                <a:spcPts val="3359"/>
              </a:lnSpc>
            </a:pPr>
            <a:r>
              <a:rPr lang="en-US" sz="2399" spc="143" dirty="0">
                <a:solidFill>
                  <a:srgbClr val="111B1E"/>
                </a:solidFill>
                <a:latin typeface="Cormorant Garamond Bold"/>
              </a:rPr>
              <a:t>CCNY • June 8, 2021</a:t>
            </a:r>
          </a:p>
        </p:txBody>
      </p:sp>
      <p:sp>
        <p:nvSpPr>
          <p:cNvPr id="7" name="AutoShape 7"/>
          <p:cNvSpPr/>
          <p:nvPr/>
        </p:nvSpPr>
        <p:spPr>
          <a:xfrm>
            <a:off x="8813853" y="-602174"/>
            <a:ext cx="25347" cy="11612150"/>
          </a:xfrm>
          <a:prstGeom prst="rect">
            <a:avLst/>
          </a:prstGeom>
          <a:solidFill>
            <a:srgbClr val="111B1E">
              <a:alpha val="29804"/>
            </a:srgbClr>
          </a:solidFill>
        </p:spPr>
      </p:sp>
      <p:sp>
        <p:nvSpPr>
          <p:cNvPr id="8" name="TextBox 8"/>
          <p:cNvSpPr txBox="1"/>
          <p:nvPr/>
        </p:nvSpPr>
        <p:spPr>
          <a:xfrm>
            <a:off x="4011515" y="1033582"/>
            <a:ext cx="4496413" cy="2154436"/>
          </a:xfrm>
          <a:prstGeom prst="rect">
            <a:avLst/>
          </a:prstGeom>
        </p:spPr>
        <p:txBody>
          <a:bodyPr wrap="square" lIns="0" tIns="0" rIns="0" bIns="0" rtlCol="0" anchor="t">
            <a:spAutoFit/>
          </a:bodyPr>
          <a:lstStyle/>
          <a:p>
            <a:r>
              <a:rPr lang="en-US" sz="2800" b="1" spc="29" dirty="0">
                <a:solidFill>
                  <a:srgbClr val="111B1E"/>
                </a:solidFill>
                <a:latin typeface="Assistant Regular"/>
              </a:rPr>
              <a:t>SEX</a:t>
            </a:r>
          </a:p>
          <a:p>
            <a:pPr marL="457200" indent="-457200">
              <a:buFont typeface="Arial" panose="020B0604020202020204" pitchFamily="34" charset="0"/>
              <a:buChar char="•"/>
            </a:pPr>
            <a:r>
              <a:rPr lang="en-US" sz="2800" spc="29" dirty="0">
                <a:solidFill>
                  <a:srgbClr val="111B1E"/>
                </a:solidFill>
                <a:latin typeface="Assistant Regular"/>
              </a:rPr>
              <a:t>64.9% F</a:t>
            </a:r>
          </a:p>
          <a:p>
            <a:pPr marL="457200" indent="-457200">
              <a:buFont typeface="Arial" panose="020B0604020202020204" pitchFamily="34" charset="0"/>
              <a:buChar char="•"/>
            </a:pPr>
            <a:r>
              <a:rPr lang="en-US" sz="2800" spc="29" dirty="0">
                <a:solidFill>
                  <a:srgbClr val="111B1E"/>
                </a:solidFill>
                <a:latin typeface="Assistant Regular"/>
              </a:rPr>
              <a:t>33.2% M</a:t>
            </a:r>
          </a:p>
          <a:p>
            <a:pPr marL="457200" indent="-457200">
              <a:buFont typeface="Arial" panose="020B0604020202020204" pitchFamily="34" charset="0"/>
              <a:buChar char="•"/>
            </a:pPr>
            <a:r>
              <a:rPr lang="en-US" sz="2800" spc="29" dirty="0">
                <a:solidFill>
                  <a:srgbClr val="111B1E"/>
                </a:solidFill>
                <a:latin typeface="Assistant Regular"/>
              </a:rPr>
              <a:t>0.7% Other</a:t>
            </a:r>
          </a:p>
          <a:p>
            <a:pPr marL="457200" indent="-457200">
              <a:buFont typeface="Arial" panose="020B0604020202020204" pitchFamily="34" charset="0"/>
              <a:buChar char="•"/>
            </a:pPr>
            <a:r>
              <a:rPr lang="en-US" sz="2800" spc="29" dirty="0">
                <a:solidFill>
                  <a:srgbClr val="111B1E"/>
                </a:solidFill>
                <a:latin typeface="Assistant Regular"/>
              </a:rPr>
              <a:t>1.1% ?</a:t>
            </a:r>
          </a:p>
        </p:txBody>
      </p:sp>
      <p:sp>
        <p:nvSpPr>
          <p:cNvPr id="9" name="AutoShape 9"/>
          <p:cNvSpPr/>
          <p:nvPr/>
        </p:nvSpPr>
        <p:spPr>
          <a:xfrm>
            <a:off x="1028700" y="1028700"/>
            <a:ext cx="2142013" cy="2097388"/>
          </a:xfrm>
          <a:prstGeom prst="rect">
            <a:avLst/>
          </a:prstGeom>
          <a:solidFill>
            <a:srgbClr val="111B1E"/>
          </a:solidFill>
        </p:spPr>
      </p:sp>
      <p:sp>
        <p:nvSpPr>
          <p:cNvPr id="11" name="AutoShape 11"/>
          <p:cNvSpPr/>
          <p:nvPr/>
        </p:nvSpPr>
        <p:spPr>
          <a:xfrm>
            <a:off x="1028700" y="4094806"/>
            <a:ext cx="2142013" cy="2097388"/>
          </a:xfrm>
          <a:prstGeom prst="rect">
            <a:avLst/>
          </a:prstGeom>
          <a:solidFill>
            <a:srgbClr val="111B1E"/>
          </a:solidFill>
        </p:spPr>
      </p:sp>
      <p:sp>
        <p:nvSpPr>
          <p:cNvPr id="12" name="AutoShape 12"/>
          <p:cNvSpPr/>
          <p:nvPr/>
        </p:nvSpPr>
        <p:spPr>
          <a:xfrm>
            <a:off x="18135600" y="0"/>
            <a:ext cx="1181100" cy="11277600"/>
          </a:xfrm>
          <a:prstGeom prst="rect">
            <a:avLst/>
          </a:prstGeom>
          <a:solidFill>
            <a:srgbClr val="111B1E"/>
          </a:solidFill>
        </p:spPr>
      </p:sp>
      <p:sp>
        <p:nvSpPr>
          <p:cNvPr id="14" name="AutoShape 14"/>
          <p:cNvSpPr/>
          <p:nvPr/>
        </p:nvSpPr>
        <p:spPr>
          <a:xfrm>
            <a:off x="1028700" y="7160912"/>
            <a:ext cx="2142013" cy="2097388"/>
          </a:xfrm>
          <a:prstGeom prst="rect">
            <a:avLst/>
          </a:prstGeom>
          <a:solidFill>
            <a:srgbClr val="111B1E"/>
          </a:solidFill>
        </p:spPr>
      </p:sp>
      <p:sp>
        <p:nvSpPr>
          <p:cNvPr id="18" name="TextBox 8">
            <a:extLst>
              <a:ext uri="{FF2B5EF4-FFF2-40B4-BE49-F238E27FC236}">
                <a16:creationId xmlns:a16="http://schemas.microsoft.com/office/drawing/2014/main" id="{2AA3012A-4238-A848-AB21-80F33BBC215A}"/>
              </a:ext>
            </a:extLst>
          </p:cNvPr>
          <p:cNvSpPr txBox="1"/>
          <p:nvPr/>
        </p:nvSpPr>
        <p:spPr>
          <a:xfrm>
            <a:off x="3975420" y="3663919"/>
            <a:ext cx="4496413" cy="2585323"/>
          </a:xfrm>
          <a:prstGeom prst="rect">
            <a:avLst/>
          </a:prstGeom>
        </p:spPr>
        <p:txBody>
          <a:bodyPr wrap="square" lIns="0" tIns="0" rIns="0" bIns="0" rtlCol="0" anchor="t">
            <a:spAutoFit/>
          </a:bodyPr>
          <a:lstStyle/>
          <a:p>
            <a:r>
              <a:rPr lang="en-US" sz="2800" b="1" spc="29" dirty="0">
                <a:solidFill>
                  <a:srgbClr val="111B1E"/>
                </a:solidFill>
                <a:latin typeface="Assistant Regular"/>
              </a:rPr>
              <a:t>ACADEMICS</a:t>
            </a:r>
          </a:p>
          <a:p>
            <a:pPr marL="457200" indent="-457200">
              <a:buFont typeface="Arial" panose="020B0604020202020204" pitchFamily="34" charset="0"/>
              <a:buChar char="•"/>
            </a:pPr>
            <a:r>
              <a:rPr lang="en-US" sz="2800" spc="29" dirty="0">
                <a:solidFill>
                  <a:srgbClr val="111B1E"/>
                </a:solidFill>
                <a:latin typeface="Assistant Regular"/>
              </a:rPr>
              <a:t>0-185 credits completed (M = 56.63, SD = 39.94)</a:t>
            </a:r>
          </a:p>
          <a:p>
            <a:pPr marL="457200" indent="-457200">
              <a:buFont typeface="Arial" panose="020B0604020202020204" pitchFamily="34" charset="0"/>
              <a:buChar char="•"/>
            </a:pPr>
            <a:r>
              <a:rPr lang="en-US" sz="2800" spc="29" dirty="0">
                <a:solidFill>
                  <a:srgbClr val="111B1E"/>
                </a:solidFill>
                <a:latin typeface="Assistant Regular"/>
              </a:rPr>
              <a:t>83.1% UG</a:t>
            </a:r>
          </a:p>
          <a:p>
            <a:pPr marL="457200" indent="-457200">
              <a:buFont typeface="Arial" panose="020B0604020202020204" pitchFamily="34" charset="0"/>
              <a:buChar char="•"/>
            </a:pPr>
            <a:r>
              <a:rPr lang="en-US" sz="2800" spc="29" dirty="0">
                <a:solidFill>
                  <a:srgbClr val="111B1E"/>
                </a:solidFill>
                <a:latin typeface="Assistant Regular"/>
              </a:rPr>
              <a:t>9.9% G</a:t>
            </a:r>
          </a:p>
          <a:p>
            <a:pPr marL="457200" indent="-457200">
              <a:buFont typeface="Arial" panose="020B0604020202020204" pitchFamily="34" charset="0"/>
              <a:buChar char="•"/>
            </a:pPr>
            <a:r>
              <a:rPr lang="en-US" sz="2800" spc="29" dirty="0">
                <a:solidFill>
                  <a:srgbClr val="111B1E"/>
                </a:solidFill>
                <a:latin typeface="Assistant Regular"/>
              </a:rPr>
              <a:t>7% Other</a:t>
            </a:r>
          </a:p>
        </p:txBody>
      </p:sp>
      <p:sp>
        <p:nvSpPr>
          <p:cNvPr id="19" name="TextBox 8">
            <a:extLst>
              <a:ext uri="{FF2B5EF4-FFF2-40B4-BE49-F238E27FC236}">
                <a16:creationId xmlns:a16="http://schemas.microsoft.com/office/drawing/2014/main" id="{025B04EE-1792-034E-B3AC-BD26F9DA38A2}"/>
              </a:ext>
            </a:extLst>
          </p:cNvPr>
          <p:cNvSpPr txBox="1"/>
          <p:nvPr/>
        </p:nvSpPr>
        <p:spPr>
          <a:xfrm>
            <a:off x="4011515" y="6783499"/>
            <a:ext cx="4496413" cy="2585323"/>
          </a:xfrm>
          <a:prstGeom prst="rect">
            <a:avLst/>
          </a:prstGeom>
        </p:spPr>
        <p:txBody>
          <a:bodyPr wrap="square" lIns="0" tIns="0" rIns="0" bIns="0" rtlCol="0" anchor="t">
            <a:spAutoFit/>
          </a:bodyPr>
          <a:lstStyle/>
          <a:p>
            <a:r>
              <a:rPr lang="en-US" sz="2800" b="1" spc="29" dirty="0">
                <a:solidFill>
                  <a:srgbClr val="111B1E"/>
                </a:solidFill>
                <a:latin typeface="Assistant Regular"/>
              </a:rPr>
              <a:t>REI</a:t>
            </a:r>
          </a:p>
          <a:p>
            <a:pPr marL="457200" indent="-457200">
              <a:buFont typeface="Arial" panose="020B0604020202020204" pitchFamily="34" charset="0"/>
              <a:buChar char="•"/>
            </a:pPr>
            <a:r>
              <a:rPr lang="en-US" sz="2800" spc="29" dirty="0">
                <a:solidFill>
                  <a:srgbClr val="111B1E"/>
                </a:solidFill>
                <a:latin typeface="Assistant Regular"/>
              </a:rPr>
              <a:t>240 Black</a:t>
            </a:r>
          </a:p>
          <a:p>
            <a:pPr marL="457200" indent="-457200">
              <a:buFont typeface="Arial" panose="020B0604020202020204" pitchFamily="34" charset="0"/>
              <a:buChar char="•"/>
            </a:pPr>
            <a:r>
              <a:rPr lang="en-US" sz="2800" spc="29" dirty="0">
                <a:solidFill>
                  <a:srgbClr val="111B1E"/>
                </a:solidFill>
                <a:latin typeface="Assistant Regular"/>
              </a:rPr>
              <a:t>248 White</a:t>
            </a:r>
          </a:p>
          <a:p>
            <a:pPr marL="457200" indent="-457200">
              <a:buFont typeface="Arial" panose="020B0604020202020204" pitchFamily="34" charset="0"/>
              <a:buChar char="•"/>
            </a:pPr>
            <a:r>
              <a:rPr lang="en-US" sz="2800" spc="29" dirty="0">
                <a:solidFill>
                  <a:srgbClr val="111B1E"/>
                </a:solidFill>
                <a:latin typeface="Assistant Regular"/>
              </a:rPr>
              <a:t>104 Asian American</a:t>
            </a:r>
          </a:p>
          <a:p>
            <a:pPr marL="457200" indent="-457200">
              <a:buFont typeface="Arial" panose="020B0604020202020204" pitchFamily="34" charset="0"/>
              <a:buChar char="•"/>
            </a:pPr>
            <a:r>
              <a:rPr lang="en-US" sz="2800" spc="29" dirty="0">
                <a:solidFill>
                  <a:srgbClr val="111B1E"/>
                </a:solidFill>
                <a:latin typeface="Assistant Regular"/>
              </a:rPr>
              <a:t>162 Latinx</a:t>
            </a:r>
          </a:p>
          <a:p>
            <a:pPr marL="457200" indent="-457200">
              <a:buFont typeface="Arial" panose="020B0604020202020204" pitchFamily="34" charset="0"/>
              <a:buChar char="•"/>
            </a:pPr>
            <a:r>
              <a:rPr lang="en-US" sz="2800" spc="29" dirty="0">
                <a:solidFill>
                  <a:srgbClr val="111B1E"/>
                </a:solidFill>
                <a:latin typeface="Assistant Regular"/>
              </a:rPr>
              <a:t>53 Multiracial</a:t>
            </a:r>
          </a:p>
        </p:txBody>
      </p:sp>
      <p:pic>
        <p:nvPicPr>
          <p:cNvPr id="23" name="Graphic 22" descr="Gender with solid fill">
            <a:extLst>
              <a:ext uri="{FF2B5EF4-FFF2-40B4-BE49-F238E27FC236}">
                <a16:creationId xmlns:a16="http://schemas.microsoft.com/office/drawing/2014/main" id="{97A4A3A7-C6C8-5543-BDBF-B804BDFC537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551813" y="1449688"/>
            <a:ext cx="1200658" cy="1200658"/>
          </a:xfrm>
          <a:prstGeom prst="rect">
            <a:avLst/>
          </a:prstGeom>
        </p:spPr>
      </p:pic>
      <p:pic>
        <p:nvPicPr>
          <p:cNvPr id="27" name="Graphic 26" descr="Books with solid fill">
            <a:extLst>
              <a:ext uri="{FF2B5EF4-FFF2-40B4-BE49-F238E27FC236}">
                <a16:creationId xmlns:a16="http://schemas.microsoft.com/office/drawing/2014/main" id="{21DFF06D-9B20-E545-883E-0D5A1C300DD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551813" y="4515794"/>
            <a:ext cx="1200658" cy="1200658"/>
          </a:xfrm>
          <a:prstGeom prst="rect">
            <a:avLst/>
          </a:prstGeom>
        </p:spPr>
      </p:pic>
      <p:pic>
        <p:nvPicPr>
          <p:cNvPr id="29" name="Graphic 28" descr="Users with solid fill">
            <a:extLst>
              <a:ext uri="{FF2B5EF4-FFF2-40B4-BE49-F238E27FC236}">
                <a16:creationId xmlns:a16="http://schemas.microsoft.com/office/drawing/2014/main" id="{5EC8B14B-E540-674E-B451-DF7C564F05D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1551813" y="7581900"/>
            <a:ext cx="1200658" cy="120065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567348" y="7137272"/>
            <a:ext cx="6548322" cy="2121030"/>
          </a:xfrm>
          <a:prstGeom prst="rect">
            <a:avLst/>
          </a:prstGeom>
        </p:spPr>
        <p:txBody>
          <a:bodyPr wrap="square" lIns="0" tIns="0" rIns="0" bIns="0" rtlCol="0" anchor="t">
            <a:spAutoFit/>
          </a:bodyPr>
          <a:lstStyle/>
          <a:p>
            <a:pPr>
              <a:lnSpc>
                <a:spcPts val="4199"/>
              </a:lnSpc>
            </a:pPr>
            <a:r>
              <a:rPr lang="en-US" sz="3200" b="1" spc="29" dirty="0">
                <a:solidFill>
                  <a:srgbClr val="111B1E"/>
                </a:solidFill>
                <a:latin typeface="Assistant Regular"/>
              </a:rPr>
              <a:t>Standardized Data Set </a:t>
            </a:r>
          </a:p>
          <a:p>
            <a:pPr>
              <a:lnSpc>
                <a:spcPts val="4199"/>
              </a:lnSpc>
            </a:pPr>
            <a:r>
              <a:rPr lang="en-US" sz="2800" spc="29" dirty="0">
                <a:solidFill>
                  <a:srgbClr val="111B1E"/>
                </a:solidFill>
                <a:latin typeface="Assistant Regular"/>
              </a:rPr>
              <a:t>(Hayes et al., 2011)</a:t>
            </a:r>
          </a:p>
          <a:p>
            <a:pPr marL="457200" indent="-457200">
              <a:lnSpc>
                <a:spcPts val="4199"/>
              </a:lnSpc>
              <a:buFont typeface="Wingdings" pitchFamily="2" charset="2"/>
              <a:buChar char="§"/>
            </a:pPr>
            <a:r>
              <a:rPr lang="en-US" sz="3200" spc="29" dirty="0">
                <a:solidFill>
                  <a:srgbClr val="111B1E"/>
                </a:solidFill>
                <a:latin typeface="Assistant Regular"/>
              </a:rPr>
              <a:t>47 items: demographics, mental health history, etc.</a:t>
            </a:r>
          </a:p>
        </p:txBody>
      </p:sp>
      <p:sp>
        <p:nvSpPr>
          <p:cNvPr id="4" name="AutoShape 4"/>
          <p:cNvSpPr/>
          <p:nvPr/>
        </p:nvSpPr>
        <p:spPr>
          <a:xfrm>
            <a:off x="894459" y="-118349"/>
            <a:ext cx="25347" cy="11612150"/>
          </a:xfrm>
          <a:prstGeom prst="rect">
            <a:avLst/>
          </a:prstGeom>
          <a:solidFill>
            <a:srgbClr val="111B1E">
              <a:alpha val="29804"/>
            </a:srgbClr>
          </a:solidFill>
        </p:spPr>
      </p:sp>
      <p:pic>
        <p:nvPicPr>
          <p:cNvPr id="5"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0887" y="15240"/>
            <a:ext cx="7094417" cy="6671146"/>
          </a:xfrm>
          <a:prstGeom prst="rect">
            <a:avLst/>
          </a:prstGeom>
        </p:spPr>
      </p:pic>
      <p:sp>
        <p:nvSpPr>
          <p:cNvPr id="6" name="TextBox 6"/>
          <p:cNvSpPr txBox="1"/>
          <p:nvPr/>
        </p:nvSpPr>
        <p:spPr>
          <a:xfrm>
            <a:off x="11295327" y="411638"/>
            <a:ext cx="6383232" cy="5601533"/>
          </a:xfrm>
          <a:prstGeom prst="rect">
            <a:avLst/>
          </a:prstGeom>
        </p:spPr>
        <p:txBody>
          <a:bodyPr wrap="square" lIns="0" tIns="0" rIns="0" bIns="0" rtlCol="0" anchor="t">
            <a:spAutoFit/>
          </a:bodyPr>
          <a:lstStyle/>
          <a:p>
            <a:pPr>
              <a:lnSpc>
                <a:spcPts val="4199"/>
              </a:lnSpc>
            </a:pPr>
            <a:r>
              <a:rPr lang="en-US" sz="3200" b="1" spc="29" dirty="0">
                <a:solidFill>
                  <a:srgbClr val="111B1E"/>
                </a:solidFill>
                <a:latin typeface="Assistant Regular"/>
              </a:rPr>
              <a:t>Counseling Center Assessment of Psychological Symptoms</a:t>
            </a:r>
            <a:r>
              <a:rPr lang="en-US" sz="2800" b="1" spc="29" dirty="0">
                <a:solidFill>
                  <a:srgbClr val="111B1E"/>
                </a:solidFill>
                <a:latin typeface="Assistant Regular"/>
              </a:rPr>
              <a:t> </a:t>
            </a:r>
          </a:p>
          <a:p>
            <a:pPr>
              <a:lnSpc>
                <a:spcPts val="4199"/>
              </a:lnSpc>
            </a:pPr>
            <a:r>
              <a:rPr lang="en-US" sz="2800" spc="29" dirty="0">
                <a:solidFill>
                  <a:srgbClr val="111B1E"/>
                </a:solidFill>
                <a:latin typeface="Assistant Regular"/>
              </a:rPr>
              <a:t>(Locke et al., 2012)</a:t>
            </a:r>
          </a:p>
          <a:p>
            <a:pPr marL="457200" indent="-457200">
              <a:lnSpc>
                <a:spcPts val="4199"/>
              </a:lnSpc>
              <a:buFont typeface="Wingdings" pitchFamily="2" charset="2"/>
              <a:buChar char="§"/>
            </a:pPr>
            <a:r>
              <a:rPr lang="en-US" sz="3200" spc="29" dirty="0">
                <a:solidFill>
                  <a:srgbClr val="111B1E"/>
                </a:solidFill>
                <a:latin typeface="Assistant Regular"/>
              </a:rPr>
              <a:t>62 items, 8 subscales</a:t>
            </a:r>
          </a:p>
          <a:p>
            <a:pPr marL="914400" lvl="1" indent="-457200">
              <a:buFont typeface="Wingdings" pitchFamily="2" charset="2"/>
              <a:buChar char="§"/>
            </a:pPr>
            <a:r>
              <a:rPr lang="en-US" sz="2800" spc="29" dirty="0">
                <a:solidFill>
                  <a:srgbClr val="111B1E"/>
                </a:solidFill>
                <a:latin typeface="Assistant Regular"/>
              </a:rPr>
              <a:t>Depression</a:t>
            </a:r>
          </a:p>
          <a:p>
            <a:pPr marL="914400" lvl="1" indent="-457200">
              <a:buFont typeface="Wingdings" pitchFamily="2" charset="2"/>
              <a:buChar char="§"/>
            </a:pPr>
            <a:r>
              <a:rPr lang="en-US" sz="2800" spc="29" dirty="0">
                <a:solidFill>
                  <a:srgbClr val="111B1E"/>
                </a:solidFill>
                <a:latin typeface="Assistant Regular"/>
              </a:rPr>
              <a:t>Generalized Anxiety</a:t>
            </a:r>
          </a:p>
          <a:p>
            <a:pPr marL="914400" lvl="1" indent="-457200">
              <a:buFont typeface="Wingdings" pitchFamily="2" charset="2"/>
              <a:buChar char="§"/>
            </a:pPr>
            <a:r>
              <a:rPr lang="en-US" sz="2800" spc="29" dirty="0">
                <a:solidFill>
                  <a:srgbClr val="111B1E"/>
                </a:solidFill>
                <a:latin typeface="Assistant Regular"/>
              </a:rPr>
              <a:t>Social Anxiety</a:t>
            </a:r>
          </a:p>
          <a:p>
            <a:pPr marL="914400" lvl="1" indent="-457200">
              <a:buFont typeface="Wingdings" pitchFamily="2" charset="2"/>
              <a:buChar char="§"/>
            </a:pPr>
            <a:r>
              <a:rPr lang="en-US" sz="2800" spc="29" dirty="0">
                <a:solidFill>
                  <a:srgbClr val="111B1E"/>
                </a:solidFill>
                <a:latin typeface="Assistant Regular"/>
              </a:rPr>
              <a:t>Academic Distress</a:t>
            </a:r>
          </a:p>
          <a:p>
            <a:pPr marL="914400" lvl="1" indent="-457200">
              <a:buFont typeface="Wingdings" pitchFamily="2" charset="2"/>
              <a:buChar char="§"/>
            </a:pPr>
            <a:r>
              <a:rPr lang="en-US" sz="2800" spc="29" dirty="0">
                <a:solidFill>
                  <a:srgbClr val="111B1E"/>
                </a:solidFill>
                <a:latin typeface="Assistant Regular"/>
              </a:rPr>
              <a:t>Eating Concerns</a:t>
            </a:r>
          </a:p>
          <a:p>
            <a:pPr marL="914400" lvl="1" indent="-457200">
              <a:buFont typeface="Wingdings" pitchFamily="2" charset="2"/>
              <a:buChar char="§"/>
            </a:pPr>
            <a:r>
              <a:rPr lang="en-US" sz="2800" spc="29" dirty="0">
                <a:solidFill>
                  <a:srgbClr val="111B1E"/>
                </a:solidFill>
                <a:latin typeface="Assistant Regular"/>
              </a:rPr>
              <a:t>Hostility</a:t>
            </a:r>
          </a:p>
          <a:p>
            <a:pPr marL="914400" lvl="1" indent="-457200">
              <a:buFont typeface="Wingdings" pitchFamily="2" charset="2"/>
              <a:buChar char="§"/>
            </a:pPr>
            <a:r>
              <a:rPr lang="en-US" sz="2800" spc="29" dirty="0">
                <a:solidFill>
                  <a:srgbClr val="111B1E"/>
                </a:solidFill>
                <a:latin typeface="Assistant Regular"/>
              </a:rPr>
              <a:t>Alcohol Use</a:t>
            </a:r>
          </a:p>
          <a:p>
            <a:pPr marL="914400" lvl="1" indent="-457200">
              <a:buFont typeface="Wingdings" pitchFamily="2" charset="2"/>
              <a:buChar char="§"/>
            </a:pPr>
            <a:r>
              <a:rPr lang="en-US" sz="2800" spc="29" dirty="0">
                <a:solidFill>
                  <a:srgbClr val="111B1E"/>
                </a:solidFill>
                <a:latin typeface="Assistant Regular"/>
              </a:rPr>
              <a:t>Family Distress</a:t>
            </a:r>
          </a:p>
        </p:txBody>
      </p:sp>
      <p:sp>
        <p:nvSpPr>
          <p:cNvPr id="7" name="AutoShape 7"/>
          <p:cNvSpPr/>
          <p:nvPr/>
        </p:nvSpPr>
        <p:spPr>
          <a:xfrm>
            <a:off x="10363200" y="-133589"/>
            <a:ext cx="25347" cy="11612150"/>
          </a:xfrm>
          <a:prstGeom prst="rect">
            <a:avLst/>
          </a:prstGeom>
          <a:solidFill>
            <a:srgbClr val="111B1E">
              <a:alpha val="29804"/>
            </a:srgbClr>
          </a:solidFill>
        </p:spPr>
      </p:sp>
      <p:pic>
        <p:nvPicPr>
          <p:cNvPr id="8" name="Picture 8"/>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l="3976" r="3976"/>
          <a:stretch/>
        </p:blipFill>
        <p:spPr>
          <a:xfrm>
            <a:off x="11109317" y="6286500"/>
            <a:ext cx="6569242" cy="4000500"/>
          </a:xfrm>
          <a:prstGeom prst="rect">
            <a:avLst/>
          </a:prstGeom>
        </p:spPr>
      </p:pic>
      <p:sp>
        <p:nvSpPr>
          <p:cNvPr id="9" name="TextBox 9"/>
          <p:cNvSpPr txBox="1"/>
          <p:nvPr/>
        </p:nvSpPr>
        <p:spPr>
          <a:xfrm>
            <a:off x="12954000" y="9314470"/>
            <a:ext cx="3086467" cy="538032"/>
          </a:xfrm>
          <a:prstGeom prst="rect">
            <a:avLst/>
          </a:prstGeom>
          <a:solidFill>
            <a:schemeClr val="bg1"/>
          </a:solidFill>
        </p:spPr>
        <p:txBody>
          <a:bodyPr wrap="square" lIns="0" tIns="0" rIns="0" bIns="0" rtlCol="0" anchor="t">
            <a:spAutoFit/>
          </a:bodyPr>
          <a:lstStyle/>
          <a:p>
            <a:pPr algn="ctr">
              <a:lnSpc>
                <a:spcPts val="4420"/>
              </a:lnSpc>
            </a:pPr>
            <a:r>
              <a:rPr lang="en-US" sz="3400" spc="204" dirty="0">
                <a:solidFill>
                  <a:srgbClr val="111B1E"/>
                </a:solidFill>
                <a:latin typeface="Assistant Regular Bold"/>
              </a:rPr>
              <a:t>CCAPS-62</a:t>
            </a:r>
          </a:p>
        </p:txBody>
      </p:sp>
      <p:sp>
        <p:nvSpPr>
          <p:cNvPr id="10" name="AutoShape 10"/>
          <p:cNvSpPr/>
          <p:nvPr/>
        </p:nvSpPr>
        <p:spPr>
          <a:xfrm>
            <a:off x="9423453" y="-133589"/>
            <a:ext cx="25347" cy="11612150"/>
          </a:xfrm>
          <a:prstGeom prst="rect">
            <a:avLst/>
          </a:prstGeom>
          <a:solidFill>
            <a:srgbClr val="111B1E">
              <a:alpha val="29804"/>
            </a:srgbClr>
          </a:solidFill>
        </p:spPr>
      </p:sp>
      <p:sp>
        <p:nvSpPr>
          <p:cNvPr id="2" name="TextBox 2"/>
          <p:cNvSpPr txBox="1"/>
          <p:nvPr/>
        </p:nvSpPr>
        <p:spPr>
          <a:xfrm>
            <a:off x="2895600" y="449738"/>
            <a:ext cx="4419600" cy="756426"/>
          </a:xfrm>
          <a:prstGeom prst="rect">
            <a:avLst/>
          </a:prstGeom>
          <a:solidFill>
            <a:schemeClr val="bg1"/>
          </a:solidFill>
        </p:spPr>
        <p:txBody>
          <a:bodyPr wrap="square" lIns="274320" tIns="91440" rIns="274320" bIns="91440" rtlCol="0" anchor="t">
            <a:spAutoFit/>
          </a:bodyPr>
          <a:lstStyle/>
          <a:p>
            <a:pPr algn="ctr">
              <a:lnSpc>
                <a:spcPts val="4420"/>
              </a:lnSpc>
            </a:pPr>
            <a:r>
              <a:rPr lang="en-US" sz="4400" spc="204" dirty="0">
                <a:solidFill>
                  <a:srgbClr val="111B1E"/>
                </a:solidFill>
                <a:latin typeface="Assistant Regular Bold"/>
              </a:rPr>
              <a:t>INSTRUMENTS</a:t>
            </a:r>
          </a:p>
        </p:txBody>
      </p:sp>
      <p:sp>
        <p:nvSpPr>
          <p:cNvPr id="13" name="TextBox 9">
            <a:extLst>
              <a:ext uri="{FF2B5EF4-FFF2-40B4-BE49-F238E27FC236}">
                <a16:creationId xmlns:a16="http://schemas.microsoft.com/office/drawing/2014/main" id="{9ED1188D-34F1-654E-84E2-702A5599E8D1}"/>
              </a:ext>
            </a:extLst>
          </p:cNvPr>
          <p:cNvSpPr txBox="1"/>
          <p:nvPr/>
        </p:nvSpPr>
        <p:spPr>
          <a:xfrm>
            <a:off x="4267200" y="1651928"/>
            <a:ext cx="1676400" cy="538032"/>
          </a:xfrm>
          <a:prstGeom prst="rect">
            <a:avLst/>
          </a:prstGeom>
          <a:solidFill>
            <a:schemeClr val="bg1"/>
          </a:solidFill>
        </p:spPr>
        <p:txBody>
          <a:bodyPr wrap="square" lIns="0" tIns="0" rIns="0" bIns="0" rtlCol="0" anchor="t">
            <a:spAutoFit/>
          </a:bodyPr>
          <a:lstStyle/>
          <a:p>
            <a:pPr algn="ctr">
              <a:lnSpc>
                <a:spcPts val="4420"/>
              </a:lnSpc>
            </a:pPr>
            <a:r>
              <a:rPr lang="en-US" sz="3400" spc="204" dirty="0">
                <a:solidFill>
                  <a:srgbClr val="111B1E"/>
                </a:solidFill>
                <a:latin typeface="Assistant Regular Bold"/>
              </a:rPr>
              <a:t>SDS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05721" y="806826"/>
            <a:ext cx="11869256" cy="960685"/>
          </a:xfrm>
          <a:prstGeom prst="rect">
            <a:avLst/>
          </a:prstGeom>
        </p:spPr>
        <p:txBody>
          <a:bodyPr lIns="0" tIns="0" rIns="0" bIns="0" rtlCol="0" anchor="t">
            <a:spAutoFit/>
          </a:bodyPr>
          <a:lstStyle/>
          <a:p>
            <a:pPr>
              <a:lnSpc>
                <a:spcPts val="7740"/>
              </a:lnSpc>
            </a:pPr>
            <a:r>
              <a:rPr lang="en-US" sz="6000" spc="60" dirty="0">
                <a:solidFill>
                  <a:srgbClr val="111B1E"/>
                </a:solidFill>
                <a:latin typeface="Assistant Bold"/>
              </a:rPr>
              <a:t>RESULTS</a:t>
            </a:r>
          </a:p>
        </p:txBody>
      </p:sp>
      <p:sp>
        <p:nvSpPr>
          <p:cNvPr id="10" name="AutoShape 10"/>
          <p:cNvSpPr/>
          <p:nvPr/>
        </p:nvSpPr>
        <p:spPr>
          <a:xfrm>
            <a:off x="16110511" y="-662575"/>
            <a:ext cx="25347" cy="11612150"/>
          </a:xfrm>
          <a:prstGeom prst="rect">
            <a:avLst/>
          </a:prstGeom>
          <a:solidFill>
            <a:srgbClr val="111B1E">
              <a:alpha val="29804"/>
            </a:srgbClr>
          </a:solidFill>
        </p:spPr>
      </p:sp>
      <p:sp>
        <p:nvSpPr>
          <p:cNvPr id="11" name="TextBox 11"/>
          <p:cNvSpPr txBox="1"/>
          <p:nvPr/>
        </p:nvSpPr>
        <p:spPr>
          <a:xfrm rot="5400000">
            <a:off x="13844083" y="4262262"/>
            <a:ext cx="6878058" cy="410933"/>
          </a:xfrm>
          <a:prstGeom prst="rect">
            <a:avLst/>
          </a:prstGeom>
        </p:spPr>
        <p:txBody>
          <a:bodyPr lIns="0" tIns="0" rIns="0" bIns="0" rtlCol="0" anchor="t">
            <a:spAutoFit/>
          </a:bodyPr>
          <a:lstStyle/>
          <a:p>
            <a:pPr>
              <a:lnSpc>
                <a:spcPts val="3359"/>
              </a:lnSpc>
            </a:pPr>
            <a:r>
              <a:rPr lang="en-US" sz="2399" spc="143" dirty="0">
                <a:solidFill>
                  <a:srgbClr val="111B1E"/>
                </a:solidFill>
                <a:latin typeface="Cormorant Garamond Bold"/>
              </a:rPr>
              <a:t>CCNY • June 8, 2021</a:t>
            </a:r>
          </a:p>
        </p:txBody>
      </p:sp>
      <p:sp>
        <p:nvSpPr>
          <p:cNvPr id="12" name="AutoShape 12"/>
          <p:cNvSpPr/>
          <p:nvPr/>
        </p:nvSpPr>
        <p:spPr>
          <a:xfrm>
            <a:off x="16110511" y="8526104"/>
            <a:ext cx="2912436" cy="2301420"/>
          </a:xfrm>
          <a:prstGeom prst="rect">
            <a:avLst/>
          </a:prstGeom>
          <a:solidFill>
            <a:srgbClr val="111B1E"/>
          </a:solidFill>
        </p:spPr>
      </p:sp>
      <p:sp>
        <p:nvSpPr>
          <p:cNvPr id="13" name="AutoShape 13"/>
          <p:cNvSpPr/>
          <p:nvPr/>
        </p:nvSpPr>
        <p:spPr>
          <a:xfrm>
            <a:off x="393753" y="-662575"/>
            <a:ext cx="25347" cy="11612150"/>
          </a:xfrm>
          <a:prstGeom prst="rect">
            <a:avLst/>
          </a:prstGeom>
          <a:solidFill>
            <a:srgbClr val="111B1E">
              <a:alpha val="29804"/>
            </a:srgbClr>
          </a:solidFill>
        </p:spPr>
      </p:sp>
      <p:sp>
        <p:nvSpPr>
          <p:cNvPr id="14" name="AutoShape 14"/>
          <p:cNvSpPr/>
          <p:nvPr/>
        </p:nvSpPr>
        <p:spPr>
          <a:xfrm>
            <a:off x="0" y="0"/>
            <a:ext cx="419100" cy="419100"/>
          </a:xfrm>
          <a:prstGeom prst="rect">
            <a:avLst/>
          </a:prstGeom>
          <a:solidFill>
            <a:srgbClr val="111B1E"/>
          </a:solidFill>
        </p:spPr>
      </p:sp>
      <p:sp>
        <p:nvSpPr>
          <p:cNvPr id="19" name="Rectangle 18">
            <a:extLst>
              <a:ext uri="{FF2B5EF4-FFF2-40B4-BE49-F238E27FC236}">
                <a16:creationId xmlns:a16="http://schemas.microsoft.com/office/drawing/2014/main" id="{B251CA7B-C322-2047-A6F0-C4C061DF4E50}"/>
              </a:ext>
            </a:extLst>
          </p:cNvPr>
          <p:cNvSpPr/>
          <p:nvPr/>
        </p:nvSpPr>
        <p:spPr>
          <a:xfrm>
            <a:off x="1905721" y="2015417"/>
            <a:ext cx="9507346" cy="1163011"/>
          </a:xfrm>
          <a:prstGeom prst="rect">
            <a:avLst/>
          </a:prstGeom>
        </p:spPr>
        <p:txBody>
          <a:bodyPr wrap="none">
            <a:spAutoFit/>
          </a:bodyPr>
          <a:lstStyle/>
          <a:p>
            <a:pPr>
              <a:lnSpc>
                <a:spcPts val="4480"/>
              </a:lnSpc>
            </a:pPr>
            <a:r>
              <a:rPr lang="en-US" sz="3200" i="1" spc="288" dirty="0">
                <a:solidFill>
                  <a:srgbClr val="111B1E"/>
                </a:solidFill>
                <a:latin typeface="Assistant Regular"/>
              </a:rPr>
              <a:t>Session Count Attendance Distribution by REI</a:t>
            </a:r>
          </a:p>
          <a:p>
            <a:pPr>
              <a:lnSpc>
                <a:spcPts val="4480"/>
              </a:lnSpc>
            </a:pPr>
            <a:endParaRPr lang="en-US" spc="288" dirty="0">
              <a:solidFill>
                <a:srgbClr val="111B1E"/>
              </a:solidFill>
              <a:latin typeface="Assistant Regular"/>
            </a:endParaRPr>
          </a:p>
        </p:txBody>
      </p:sp>
      <p:graphicFrame>
        <p:nvGraphicFramePr>
          <p:cNvPr id="15" name="Chart 14">
            <a:extLst>
              <a:ext uri="{FF2B5EF4-FFF2-40B4-BE49-F238E27FC236}">
                <a16:creationId xmlns:a16="http://schemas.microsoft.com/office/drawing/2014/main" id="{6E1C7F86-757D-DF47-B2F6-6AFE05EB5CDF}"/>
              </a:ext>
            </a:extLst>
          </p:cNvPr>
          <p:cNvGraphicFramePr>
            <a:graphicFrameLocks/>
          </p:cNvGraphicFramePr>
          <p:nvPr>
            <p:extLst>
              <p:ext uri="{D42A27DB-BD31-4B8C-83A1-F6EECF244321}">
                <p14:modId xmlns:p14="http://schemas.microsoft.com/office/powerpoint/2010/main" val="2332530397"/>
              </p:ext>
            </p:extLst>
          </p:nvPr>
        </p:nvGraphicFramePr>
        <p:xfrm>
          <a:off x="3149652" y="3178428"/>
          <a:ext cx="10210853" cy="612651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05721" y="806826"/>
            <a:ext cx="11869256" cy="960685"/>
          </a:xfrm>
          <a:prstGeom prst="rect">
            <a:avLst/>
          </a:prstGeom>
        </p:spPr>
        <p:txBody>
          <a:bodyPr lIns="0" tIns="0" rIns="0" bIns="0" rtlCol="0" anchor="t">
            <a:spAutoFit/>
          </a:bodyPr>
          <a:lstStyle/>
          <a:p>
            <a:pPr>
              <a:lnSpc>
                <a:spcPts val="7740"/>
              </a:lnSpc>
            </a:pPr>
            <a:r>
              <a:rPr lang="en-US" sz="6000" spc="60" dirty="0">
                <a:solidFill>
                  <a:srgbClr val="111B1E"/>
                </a:solidFill>
                <a:latin typeface="Assistant Bold"/>
              </a:rPr>
              <a:t>RESULTS</a:t>
            </a:r>
          </a:p>
        </p:txBody>
      </p:sp>
      <p:sp>
        <p:nvSpPr>
          <p:cNvPr id="10" name="AutoShape 10"/>
          <p:cNvSpPr/>
          <p:nvPr/>
        </p:nvSpPr>
        <p:spPr>
          <a:xfrm>
            <a:off x="16110511" y="-662575"/>
            <a:ext cx="25347" cy="11612150"/>
          </a:xfrm>
          <a:prstGeom prst="rect">
            <a:avLst/>
          </a:prstGeom>
          <a:solidFill>
            <a:srgbClr val="111B1E">
              <a:alpha val="29804"/>
            </a:srgbClr>
          </a:solidFill>
        </p:spPr>
      </p:sp>
      <p:sp>
        <p:nvSpPr>
          <p:cNvPr id="11" name="TextBox 11"/>
          <p:cNvSpPr txBox="1"/>
          <p:nvPr/>
        </p:nvSpPr>
        <p:spPr>
          <a:xfrm rot="5400000">
            <a:off x="13844083" y="4262262"/>
            <a:ext cx="6878058" cy="410933"/>
          </a:xfrm>
          <a:prstGeom prst="rect">
            <a:avLst/>
          </a:prstGeom>
        </p:spPr>
        <p:txBody>
          <a:bodyPr lIns="0" tIns="0" rIns="0" bIns="0" rtlCol="0" anchor="t">
            <a:spAutoFit/>
          </a:bodyPr>
          <a:lstStyle/>
          <a:p>
            <a:pPr>
              <a:lnSpc>
                <a:spcPts val="3359"/>
              </a:lnSpc>
            </a:pPr>
            <a:r>
              <a:rPr lang="en-US" sz="2399" spc="143" dirty="0">
                <a:solidFill>
                  <a:srgbClr val="111B1E"/>
                </a:solidFill>
                <a:latin typeface="Cormorant Garamond Bold"/>
              </a:rPr>
              <a:t>CCNY • June 8, 2021</a:t>
            </a:r>
          </a:p>
        </p:txBody>
      </p:sp>
      <p:sp>
        <p:nvSpPr>
          <p:cNvPr id="12" name="AutoShape 12"/>
          <p:cNvSpPr/>
          <p:nvPr/>
        </p:nvSpPr>
        <p:spPr>
          <a:xfrm>
            <a:off x="16110511" y="8526104"/>
            <a:ext cx="2912436" cy="2301420"/>
          </a:xfrm>
          <a:prstGeom prst="rect">
            <a:avLst/>
          </a:prstGeom>
          <a:solidFill>
            <a:srgbClr val="111B1E"/>
          </a:solidFill>
        </p:spPr>
      </p:sp>
      <p:sp>
        <p:nvSpPr>
          <p:cNvPr id="13" name="AutoShape 13"/>
          <p:cNvSpPr/>
          <p:nvPr/>
        </p:nvSpPr>
        <p:spPr>
          <a:xfrm>
            <a:off x="393753" y="-662575"/>
            <a:ext cx="25347" cy="11612150"/>
          </a:xfrm>
          <a:prstGeom prst="rect">
            <a:avLst/>
          </a:prstGeom>
          <a:solidFill>
            <a:srgbClr val="111B1E">
              <a:alpha val="29804"/>
            </a:srgbClr>
          </a:solidFill>
        </p:spPr>
      </p:sp>
      <p:sp>
        <p:nvSpPr>
          <p:cNvPr id="14" name="AutoShape 14"/>
          <p:cNvSpPr/>
          <p:nvPr/>
        </p:nvSpPr>
        <p:spPr>
          <a:xfrm>
            <a:off x="0" y="0"/>
            <a:ext cx="419100" cy="419100"/>
          </a:xfrm>
          <a:prstGeom prst="rect">
            <a:avLst/>
          </a:prstGeom>
          <a:solidFill>
            <a:srgbClr val="111B1E"/>
          </a:solidFill>
        </p:spPr>
      </p:sp>
      <p:sp>
        <p:nvSpPr>
          <p:cNvPr id="19" name="Rectangle 18">
            <a:extLst>
              <a:ext uri="{FF2B5EF4-FFF2-40B4-BE49-F238E27FC236}">
                <a16:creationId xmlns:a16="http://schemas.microsoft.com/office/drawing/2014/main" id="{B251CA7B-C322-2047-A6F0-C4C061DF4E50}"/>
              </a:ext>
            </a:extLst>
          </p:cNvPr>
          <p:cNvSpPr/>
          <p:nvPr/>
        </p:nvSpPr>
        <p:spPr>
          <a:xfrm>
            <a:off x="1905721" y="2015417"/>
            <a:ext cx="6218562" cy="1163011"/>
          </a:xfrm>
          <a:prstGeom prst="rect">
            <a:avLst/>
          </a:prstGeom>
        </p:spPr>
        <p:txBody>
          <a:bodyPr wrap="none">
            <a:spAutoFit/>
          </a:bodyPr>
          <a:lstStyle/>
          <a:p>
            <a:pPr>
              <a:lnSpc>
                <a:spcPts val="4480"/>
              </a:lnSpc>
            </a:pPr>
            <a:r>
              <a:rPr lang="en-US" sz="3200" i="1" spc="288" dirty="0">
                <a:solidFill>
                  <a:srgbClr val="111B1E"/>
                </a:solidFill>
                <a:latin typeface="Assistant Regular"/>
              </a:rPr>
              <a:t>ANOVA: Session Count by REI</a:t>
            </a:r>
          </a:p>
          <a:p>
            <a:pPr>
              <a:lnSpc>
                <a:spcPts val="4480"/>
              </a:lnSpc>
            </a:pPr>
            <a:endParaRPr lang="en-US" spc="288" dirty="0">
              <a:solidFill>
                <a:srgbClr val="111B1E"/>
              </a:solidFill>
              <a:latin typeface="Assistant Regular"/>
            </a:endParaRPr>
          </a:p>
        </p:txBody>
      </p:sp>
      <p:graphicFrame>
        <p:nvGraphicFramePr>
          <p:cNvPr id="15" name="Table 14">
            <a:extLst>
              <a:ext uri="{FF2B5EF4-FFF2-40B4-BE49-F238E27FC236}">
                <a16:creationId xmlns:a16="http://schemas.microsoft.com/office/drawing/2014/main" id="{90F94006-E0EA-9749-9ADB-78ECBD8F51EF}"/>
              </a:ext>
            </a:extLst>
          </p:cNvPr>
          <p:cNvGraphicFramePr>
            <a:graphicFrameLocks noGrp="1"/>
          </p:cNvGraphicFramePr>
          <p:nvPr>
            <p:extLst>
              <p:ext uri="{D42A27DB-BD31-4B8C-83A1-F6EECF244321}">
                <p14:modId xmlns:p14="http://schemas.microsoft.com/office/powerpoint/2010/main" val="1020429597"/>
              </p:ext>
            </p:extLst>
          </p:nvPr>
        </p:nvGraphicFramePr>
        <p:xfrm>
          <a:off x="1982204" y="3049254"/>
          <a:ext cx="8381597" cy="2836947"/>
        </p:xfrm>
        <a:graphic>
          <a:graphicData uri="http://schemas.openxmlformats.org/drawingml/2006/table">
            <a:tbl>
              <a:tblPr>
                <a:tableStyleId>{073A0DAA-6AF3-43AB-8588-CEC1D06C72B9}</a:tableStyleId>
              </a:tblPr>
              <a:tblGrid>
                <a:gridCol w="896977">
                  <a:extLst>
                    <a:ext uri="{9D8B030D-6E8A-4147-A177-3AD203B41FA5}">
                      <a16:colId xmlns:a16="http://schemas.microsoft.com/office/drawing/2014/main" val="2918353239"/>
                    </a:ext>
                  </a:extLst>
                </a:gridCol>
                <a:gridCol w="1496924">
                  <a:extLst>
                    <a:ext uri="{9D8B030D-6E8A-4147-A177-3AD203B41FA5}">
                      <a16:colId xmlns:a16="http://schemas.microsoft.com/office/drawing/2014/main" val="3818686385"/>
                    </a:ext>
                  </a:extLst>
                </a:gridCol>
                <a:gridCol w="1496924">
                  <a:extLst>
                    <a:ext uri="{9D8B030D-6E8A-4147-A177-3AD203B41FA5}">
                      <a16:colId xmlns:a16="http://schemas.microsoft.com/office/drawing/2014/main" val="253484609"/>
                    </a:ext>
                  </a:extLst>
                </a:gridCol>
                <a:gridCol w="1496924">
                  <a:extLst>
                    <a:ext uri="{9D8B030D-6E8A-4147-A177-3AD203B41FA5}">
                      <a16:colId xmlns:a16="http://schemas.microsoft.com/office/drawing/2014/main" val="104906492"/>
                    </a:ext>
                  </a:extLst>
                </a:gridCol>
                <a:gridCol w="1496924">
                  <a:extLst>
                    <a:ext uri="{9D8B030D-6E8A-4147-A177-3AD203B41FA5}">
                      <a16:colId xmlns:a16="http://schemas.microsoft.com/office/drawing/2014/main" val="1786326384"/>
                    </a:ext>
                  </a:extLst>
                </a:gridCol>
                <a:gridCol w="1496924">
                  <a:extLst>
                    <a:ext uri="{9D8B030D-6E8A-4147-A177-3AD203B41FA5}">
                      <a16:colId xmlns:a16="http://schemas.microsoft.com/office/drawing/2014/main" val="3236274168"/>
                    </a:ext>
                  </a:extLst>
                </a:gridCol>
              </a:tblGrid>
              <a:tr h="424795">
                <a:tc>
                  <a:txBody>
                    <a:bodyPr/>
                    <a:lstStyle/>
                    <a:p>
                      <a:pPr algn="l" fontAlgn="b"/>
                      <a:endParaRPr lang="en-US" sz="2500" b="1" i="0" u="none" strike="noStrike" dirty="0">
                        <a:solidFill>
                          <a:srgbClr val="000000"/>
                        </a:solidFill>
                        <a:effectLst/>
                        <a:latin typeface="Calibri" panose="020F0502020204030204" pitchFamily="34" charset="0"/>
                      </a:endParaRPr>
                    </a:p>
                  </a:txBody>
                  <a:tcPr anchor="b"/>
                </a:tc>
                <a:tc>
                  <a:txBody>
                    <a:bodyPr/>
                    <a:lstStyle/>
                    <a:p>
                      <a:pPr algn="l" fontAlgn="ctr"/>
                      <a:r>
                        <a:rPr lang="en-US" sz="2100" b="1" u="none" strike="noStrike">
                          <a:effectLst/>
                        </a:rPr>
                        <a:t>Black</a:t>
                      </a:r>
                      <a:endParaRPr lang="en-US" sz="2100" b="1" i="0" u="none" strike="noStrike">
                        <a:solidFill>
                          <a:srgbClr val="000000"/>
                        </a:solidFill>
                        <a:effectLst/>
                        <a:latin typeface="Times New Roman" panose="02020603050405020304" pitchFamily="18" charset="0"/>
                      </a:endParaRPr>
                    </a:p>
                  </a:txBody>
                  <a:tcPr anchor="ctr"/>
                </a:tc>
                <a:tc>
                  <a:txBody>
                    <a:bodyPr/>
                    <a:lstStyle/>
                    <a:p>
                      <a:pPr algn="l" fontAlgn="ctr"/>
                      <a:r>
                        <a:rPr lang="en-US" sz="2100" b="1" u="none" strike="noStrike">
                          <a:effectLst/>
                        </a:rPr>
                        <a:t>White</a:t>
                      </a:r>
                      <a:endParaRPr lang="en-US" sz="2100" b="1" i="0" u="none" strike="noStrike">
                        <a:solidFill>
                          <a:srgbClr val="000000"/>
                        </a:solidFill>
                        <a:effectLst/>
                        <a:latin typeface="Times New Roman" panose="02020603050405020304" pitchFamily="18" charset="0"/>
                      </a:endParaRPr>
                    </a:p>
                  </a:txBody>
                  <a:tcPr anchor="ctr"/>
                </a:tc>
                <a:tc>
                  <a:txBody>
                    <a:bodyPr/>
                    <a:lstStyle/>
                    <a:p>
                      <a:pPr algn="l" fontAlgn="ctr"/>
                      <a:r>
                        <a:rPr lang="en-US" sz="2100" b="1" u="none" strike="noStrike">
                          <a:effectLst/>
                        </a:rPr>
                        <a:t>Asian </a:t>
                      </a:r>
                      <a:endParaRPr lang="en-US" sz="2100" b="1" i="0" u="none" strike="noStrike">
                        <a:solidFill>
                          <a:srgbClr val="000000"/>
                        </a:solidFill>
                        <a:effectLst/>
                        <a:latin typeface="Times New Roman" panose="02020603050405020304" pitchFamily="18" charset="0"/>
                      </a:endParaRPr>
                    </a:p>
                  </a:txBody>
                  <a:tcPr anchor="ctr"/>
                </a:tc>
                <a:tc>
                  <a:txBody>
                    <a:bodyPr/>
                    <a:lstStyle/>
                    <a:p>
                      <a:pPr algn="l" fontAlgn="ctr"/>
                      <a:r>
                        <a:rPr lang="en-US" sz="2100" b="1" u="none" strike="noStrike">
                          <a:effectLst/>
                        </a:rPr>
                        <a:t>Latinx</a:t>
                      </a:r>
                      <a:endParaRPr lang="en-US" sz="2100" b="1" i="0" u="none" strike="noStrike">
                        <a:solidFill>
                          <a:srgbClr val="000000"/>
                        </a:solidFill>
                        <a:effectLst/>
                        <a:latin typeface="Times New Roman" panose="02020603050405020304" pitchFamily="18" charset="0"/>
                      </a:endParaRPr>
                    </a:p>
                  </a:txBody>
                  <a:tcPr anchor="ctr"/>
                </a:tc>
                <a:tc>
                  <a:txBody>
                    <a:bodyPr/>
                    <a:lstStyle/>
                    <a:p>
                      <a:pPr algn="l" fontAlgn="ctr"/>
                      <a:r>
                        <a:rPr lang="en-US" sz="2100" b="1" u="none" strike="noStrike" dirty="0">
                          <a:effectLst/>
                        </a:rPr>
                        <a:t>Multiracial</a:t>
                      </a:r>
                      <a:endParaRPr lang="en-US" sz="2100" b="1" i="0" u="none" strike="noStrike" dirty="0">
                        <a:solidFill>
                          <a:srgbClr val="000000"/>
                        </a:solidFill>
                        <a:effectLst/>
                        <a:latin typeface="Times New Roman" panose="02020603050405020304" pitchFamily="18" charset="0"/>
                      </a:endParaRPr>
                    </a:p>
                  </a:txBody>
                  <a:tcPr anchor="ctr"/>
                </a:tc>
                <a:extLst>
                  <a:ext uri="{0D108BD9-81ED-4DB2-BD59-A6C34878D82A}">
                    <a16:rowId xmlns:a16="http://schemas.microsoft.com/office/drawing/2014/main" val="1753864163"/>
                  </a:ext>
                </a:extLst>
              </a:tr>
              <a:tr h="424795">
                <a:tc>
                  <a:txBody>
                    <a:bodyPr/>
                    <a:lstStyle/>
                    <a:p>
                      <a:pPr algn="l" fontAlgn="ctr"/>
                      <a:r>
                        <a:rPr lang="en-US" sz="2100" b="1" u="none" strike="noStrike">
                          <a:effectLst/>
                        </a:rPr>
                        <a:t>Black</a:t>
                      </a:r>
                      <a:endParaRPr lang="en-US" sz="2100" b="1" i="0" u="none" strike="noStrike">
                        <a:solidFill>
                          <a:srgbClr val="000000"/>
                        </a:solidFill>
                        <a:effectLst/>
                        <a:latin typeface="Times New Roman" panose="02020603050405020304" pitchFamily="18" charset="0"/>
                      </a:endParaRPr>
                    </a:p>
                  </a:txBody>
                  <a:tcPr anchor="ctr"/>
                </a:tc>
                <a:tc>
                  <a:txBody>
                    <a:bodyPr/>
                    <a:lstStyle/>
                    <a:p>
                      <a:pPr algn="l" fontAlgn="b"/>
                      <a:endParaRPr lang="en-US" sz="2500" b="0" i="0" u="none" strike="noStrike">
                        <a:solidFill>
                          <a:srgbClr val="000000"/>
                        </a:solidFill>
                        <a:effectLst/>
                        <a:latin typeface="Calibri" panose="020F0502020204030204" pitchFamily="34" charset="0"/>
                      </a:endParaRPr>
                    </a:p>
                  </a:txBody>
                  <a:tcPr anchor="b"/>
                </a:tc>
                <a:tc>
                  <a:txBody>
                    <a:bodyPr/>
                    <a:lstStyle/>
                    <a:p>
                      <a:pPr algn="r" fontAlgn="ctr"/>
                      <a:r>
                        <a:rPr lang="en-US" sz="2100" u="none" strike="noStrike" dirty="0">
                          <a:effectLst/>
                        </a:rPr>
                        <a:t>-1.79*</a:t>
                      </a:r>
                      <a:endParaRPr lang="en-US" sz="2100" b="0" i="0" u="none" strike="noStrike" dirty="0">
                        <a:solidFill>
                          <a:srgbClr val="010205"/>
                        </a:solidFill>
                        <a:effectLst/>
                        <a:latin typeface="Times" pitchFamily="2" charset="0"/>
                      </a:endParaRPr>
                    </a:p>
                  </a:txBody>
                  <a:tcPr anchor="ctr"/>
                </a:tc>
                <a:tc>
                  <a:txBody>
                    <a:bodyPr/>
                    <a:lstStyle/>
                    <a:p>
                      <a:pPr algn="r" fontAlgn="ctr"/>
                      <a:r>
                        <a:rPr lang="en-US" sz="2100" u="none" strike="noStrike">
                          <a:effectLst/>
                        </a:rPr>
                        <a:t>-0.82</a:t>
                      </a:r>
                      <a:endParaRPr lang="en-US" sz="2100" b="0" i="0" u="none" strike="noStrike">
                        <a:solidFill>
                          <a:srgbClr val="010205"/>
                        </a:solidFill>
                        <a:effectLst/>
                        <a:latin typeface="Times" pitchFamily="2" charset="0"/>
                      </a:endParaRPr>
                    </a:p>
                  </a:txBody>
                  <a:tcPr anchor="ctr"/>
                </a:tc>
                <a:tc>
                  <a:txBody>
                    <a:bodyPr/>
                    <a:lstStyle/>
                    <a:p>
                      <a:pPr algn="r" fontAlgn="ctr"/>
                      <a:r>
                        <a:rPr lang="en-US" sz="2100" u="none" strike="noStrike">
                          <a:effectLst/>
                        </a:rPr>
                        <a:t>-0.09</a:t>
                      </a:r>
                      <a:endParaRPr lang="en-US" sz="2100" b="0" i="0" u="none" strike="noStrike">
                        <a:solidFill>
                          <a:srgbClr val="010205"/>
                        </a:solidFill>
                        <a:effectLst/>
                        <a:latin typeface="Times" pitchFamily="2" charset="0"/>
                      </a:endParaRPr>
                    </a:p>
                  </a:txBody>
                  <a:tcPr anchor="ctr"/>
                </a:tc>
                <a:tc>
                  <a:txBody>
                    <a:bodyPr/>
                    <a:lstStyle/>
                    <a:p>
                      <a:pPr algn="r" fontAlgn="ctr"/>
                      <a:r>
                        <a:rPr lang="en-US" sz="2100" u="none" strike="noStrike">
                          <a:effectLst/>
                        </a:rPr>
                        <a:t>0.39</a:t>
                      </a:r>
                      <a:endParaRPr lang="en-US" sz="2100" b="0" i="0" u="none" strike="noStrike">
                        <a:solidFill>
                          <a:srgbClr val="010205"/>
                        </a:solidFill>
                        <a:effectLst/>
                        <a:latin typeface="Times" pitchFamily="2" charset="0"/>
                      </a:endParaRPr>
                    </a:p>
                  </a:txBody>
                  <a:tcPr anchor="ctr"/>
                </a:tc>
                <a:extLst>
                  <a:ext uri="{0D108BD9-81ED-4DB2-BD59-A6C34878D82A}">
                    <a16:rowId xmlns:a16="http://schemas.microsoft.com/office/drawing/2014/main" val="2628935264"/>
                  </a:ext>
                </a:extLst>
              </a:tr>
              <a:tr h="424795">
                <a:tc>
                  <a:txBody>
                    <a:bodyPr/>
                    <a:lstStyle/>
                    <a:p>
                      <a:pPr algn="l" fontAlgn="ctr"/>
                      <a:r>
                        <a:rPr lang="en-US" sz="2100" b="1" u="none" strike="noStrike">
                          <a:effectLst/>
                        </a:rPr>
                        <a:t>White</a:t>
                      </a:r>
                      <a:endParaRPr lang="en-US" sz="2100" b="1" i="0" u="none" strike="noStrike">
                        <a:solidFill>
                          <a:srgbClr val="000000"/>
                        </a:solidFill>
                        <a:effectLst/>
                        <a:latin typeface="Times New Roman" panose="02020603050405020304" pitchFamily="18" charset="0"/>
                      </a:endParaRPr>
                    </a:p>
                  </a:txBody>
                  <a:tcPr anchor="ctr"/>
                </a:tc>
                <a:tc>
                  <a:txBody>
                    <a:bodyPr/>
                    <a:lstStyle/>
                    <a:p>
                      <a:pPr algn="l" fontAlgn="b"/>
                      <a:endParaRPr lang="en-US" sz="2500" b="0" i="0" u="none" strike="noStrike">
                        <a:solidFill>
                          <a:srgbClr val="000000"/>
                        </a:solidFill>
                        <a:effectLst/>
                        <a:latin typeface="Calibri" panose="020F0502020204030204" pitchFamily="34" charset="0"/>
                      </a:endParaRPr>
                    </a:p>
                  </a:txBody>
                  <a:tcPr anchor="b"/>
                </a:tc>
                <a:tc>
                  <a:txBody>
                    <a:bodyPr/>
                    <a:lstStyle/>
                    <a:p>
                      <a:pPr algn="l" fontAlgn="b"/>
                      <a:endParaRPr lang="en-US" sz="2500" b="0" i="0" u="none" strike="noStrike">
                        <a:solidFill>
                          <a:srgbClr val="000000"/>
                        </a:solidFill>
                        <a:effectLst/>
                        <a:latin typeface="Calibri" panose="020F0502020204030204" pitchFamily="34" charset="0"/>
                      </a:endParaRPr>
                    </a:p>
                  </a:txBody>
                  <a:tcPr anchor="b"/>
                </a:tc>
                <a:tc>
                  <a:txBody>
                    <a:bodyPr/>
                    <a:lstStyle/>
                    <a:p>
                      <a:pPr algn="r" fontAlgn="ctr"/>
                      <a:r>
                        <a:rPr lang="en-US" sz="2100" u="none" strike="noStrike">
                          <a:effectLst/>
                        </a:rPr>
                        <a:t>0.97</a:t>
                      </a:r>
                      <a:endParaRPr lang="en-US" sz="2100" b="0" i="0" u="none" strike="noStrike">
                        <a:solidFill>
                          <a:srgbClr val="010205"/>
                        </a:solidFill>
                        <a:effectLst/>
                        <a:latin typeface="Times" pitchFamily="2" charset="0"/>
                      </a:endParaRPr>
                    </a:p>
                  </a:txBody>
                  <a:tcPr anchor="ctr"/>
                </a:tc>
                <a:tc>
                  <a:txBody>
                    <a:bodyPr/>
                    <a:lstStyle/>
                    <a:p>
                      <a:pPr algn="r" fontAlgn="ctr"/>
                      <a:r>
                        <a:rPr lang="en-US" sz="2100" u="none" strike="noStrike">
                          <a:effectLst/>
                        </a:rPr>
                        <a:t>1.7</a:t>
                      </a:r>
                      <a:endParaRPr lang="en-US" sz="2100" b="0" i="0" u="none" strike="noStrike">
                        <a:solidFill>
                          <a:srgbClr val="000000"/>
                        </a:solidFill>
                        <a:effectLst/>
                        <a:latin typeface="Times New Roman" panose="02020603050405020304" pitchFamily="18" charset="0"/>
                      </a:endParaRPr>
                    </a:p>
                  </a:txBody>
                  <a:tcPr anchor="ctr"/>
                </a:tc>
                <a:tc>
                  <a:txBody>
                    <a:bodyPr/>
                    <a:lstStyle/>
                    <a:p>
                      <a:pPr algn="r" fontAlgn="ctr"/>
                      <a:r>
                        <a:rPr lang="en-US" sz="2100" u="none" strike="noStrike">
                          <a:effectLst/>
                        </a:rPr>
                        <a:t>2.19</a:t>
                      </a:r>
                      <a:endParaRPr lang="en-US" sz="2100" b="0" i="0" u="none" strike="noStrike">
                        <a:solidFill>
                          <a:srgbClr val="010205"/>
                        </a:solidFill>
                        <a:effectLst/>
                        <a:latin typeface="Times" pitchFamily="2" charset="0"/>
                      </a:endParaRPr>
                    </a:p>
                  </a:txBody>
                  <a:tcPr anchor="ctr"/>
                </a:tc>
                <a:extLst>
                  <a:ext uri="{0D108BD9-81ED-4DB2-BD59-A6C34878D82A}">
                    <a16:rowId xmlns:a16="http://schemas.microsoft.com/office/drawing/2014/main" val="3412410973"/>
                  </a:ext>
                </a:extLst>
              </a:tr>
              <a:tr h="424795">
                <a:tc>
                  <a:txBody>
                    <a:bodyPr/>
                    <a:lstStyle/>
                    <a:p>
                      <a:pPr algn="l" fontAlgn="ctr"/>
                      <a:r>
                        <a:rPr lang="en-US" sz="2100" b="1" u="none" strike="noStrike">
                          <a:effectLst/>
                        </a:rPr>
                        <a:t>Asian </a:t>
                      </a:r>
                      <a:endParaRPr lang="en-US" sz="2100" b="1" i="0" u="none" strike="noStrike">
                        <a:solidFill>
                          <a:srgbClr val="000000"/>
                        </a:solidFill>
                        <a:effectLst/>
                        <a:latin typeface="Times New Roman" panose="02020603050405020304" pitchFamily="18" charset="0"/>
                      </a:endParaRPr>
                    </a:p>
                  </a:txBody>
                  <a:tcPr anchor="ctr"/>
                </a:tc>
                <a:tc>
                  <a:txBody>
                    <a:bodyPr/>
                    <a:lstStyle/>
                    <a:p>
                      <a:pPr algn="l" fontAlgn="b"/>
                      <a:endParaRPr lang="en-US" sz="2500" b="0" i="0" u="none" strike="noStrike">
                        <a:solidFill>
                          <a:srgbClr val="000000"/>
                        </a:solidFill>
                        <a:effectLst/>
                        <a:latin typeface="Calibri" panose="020F0502020204030204" pitchFamily="34" charset="0"/>
                      </a:endParaRPr>
                    </a:p>
                  </a:txBody>
                  <a:tcPr anchor="b"/>
                </a:tc>
                <a:tc>
                  <a:txBody>
                    <a:bodyPr/>
                    <a:lstStyle/>
                    <a:p>
                      <a:pPr algn="l" fontAlgn="b"/>
                      <a:endParaRPr lang="en-US" sz="2500" b="0" i="0" u="none" strike="noStrike">
                        <a:solidFill>
                          <a:srgbClr val="000000"/>
                        </a:solidFill>
                        <a:effectLst/>
                        <a:latin typeface="Calibri" panose="020F0502020204030204" pitchFamily="34" charset="0"/>
                      </a:endParaRPr>
                    </a:p>
                  </a:txBody>
                  <a:tcPr anchor="b"/>
                </a:tc>
                <a:tc>
                  <a:txBody>
                    <a:bodyPr/>
                    <a:lstStyle/>
                    <a:p>
                      <a:pPr algn="l" fontAlgn="b"/>
                      <a:endParaRPr lang="en-US" sz="2500" b="0" i="0" u="none" strike="noStrike">
                        <a:solidFill>
                          <a:srgbClr val="000000"/>
                        </a:solidFill>
                        <a:effectLst/>
                        <a:latin typeface="Calibri" panose="020F0502020204030204" pitchFamily="34" charset="0"/>
                      </a:endParaRPr>
                    </a:p>
                  </a:txBody>
                  <a:tcPr anchor="b"/>
                </a:tc>
                <a:tc>
                  <a:txBody>
                    <a:bodyPr/>
                    <a:lstStyle/>
                    <a:p>
                      <a:pPr algn="r" fontAlgn="ctr"/>
                      <a:r>
                        <a:rPr lang="en-US" sz="2100" u="none" strike="noStrike">
                          <a:effectLst/>
                        </a:rPr>
                        <a:t>0.73</a:t>
                      </a:r>
                      <a:endParaRPr lang="en-US" sz="2100" b="0" i="0" u="none" strike="noStrike">
                        <a:solidFill>
                          <a:srgbClr val="010205"/>
                        </a:solidFill>
                        <a:effectLst/>
                        <a:latin typeface="Times" pitchFamily="2" charset="0"/>
                      </a:endParaRPr>
                    </a:p>
                  </a:txBody>
                  <a:tcPr anchor="ctr"/>
                </a:tc>
                <a:tc>
                  <a:txBody>
                    <a:bodyPr/>
                    <a:lstStyle/>
                    <a:p>
                      <a:pPr algn="r" fontAlgn="ctr"/>
                      <a:r>
                        <a:rPr lang="en-US" sz="2100" u="none" strike="noStrike">
                          <a:effectLst/>
                        </a:rPr>
                        <a:t>1.21</a:t>
                      </a:r>
                      <a:endParaRPr lang="en-US" sz="2100" b="0" i="0" u="none" strike="noStrike">
                        <a:solidFill>
                          <a:srgbClr val="010205"/>
                        </a:solidFill>
                        <a:effectLst/>
                        <a:latin typeface="Times New Roman" panose="02020603050405020304" pitchFamily="18" charset="0"/>
                      </a:endParaRPr>
                    </a:p>
                  </a:txBody>
                  <a:tcPr anchor="ctr"/>
                </a:tc>
                <a:extLst>
                  <a:ext uri="{0D108BD9-81ED-4DB2-BD59-A6C34878D82A}">
                    <a16:rowId xmlns:a16="http://schemas.microsoft.com/office/drawing/2014/main" val="169207398"/>
                  </a:ext>
                </a:extLst>
              </a:tr>
              <a:tr h="424795">
                <a:tc>
                  <a:txBody>
                    <a:bodyPr/>
                    <a:lstStyle/>
                    <a:p>
                      <a:pPr algn="l" fontAlgn="ctr"/>
                      <a:r>
                        <a:rPr lang="en-US" sz="2100" b="1" u="none" strike="noStrike">
                          <a:effectLst/>
                        </a:rPr>
                        <a:t>Latinx</a:t>
                      </a:r>
                      <a:endParaRPr lang="en-US" sz="2100" b="1" i="0" u="none" strike="noStrike">
                        <a:solidFill>
                          <a:srgbClr val="000000"/>
                        </a:solidFill>
                        <a:effectLst/>
                        <a:latin typeface="Times New Roman" panose="02020603050405020304" pitchFamily="18" charset="0"/>
                      </a:endParaRPr>
                    </a:p>
                  </a:txBody>
                  <a:tcPr anchor="ctr"/>
                </a:tc>
                <a:tc>
                  <a:txBody>
                    <a:bodyPr/>
                    <a:lstStyle/>
                    <a:p>
                      <a:pPr algn="l" fontAlgn="ctr"/>
                      <a:endParaRPr lang="en-US" sz="2100" b="0" i="0" u="none" strike="noStrike">
                        <a:solidFill>
                          <a:srgbClr val="000000"/>
                        </a:solidFill>
                        <a:effectLst/>
                        <a:latin typeface="Times New Roman" panose="02020603050405020304" pitchFamily="18" charset="0"/>
                      </a:endParaRPr>
                    </a:p>
                  </a:txBody>
                  <a:tcPr anchor="ctr"/>
                </a:tc>
                <a:tc>
                  <a:txBody>
                    <a:bodyPr/>
                    <a:lstStyle/>
                    <a:p>
                      <a:pPr algn="l" fontAlgn="ctr"/>
                      <a:endParaRPr lang="en-US" sz="2100" b="0" i="0" u="none" strike="noStrike">
                        <a:solidFill>
                          <a:srgbClr val="000000"/>
                        </a:solidFill>
                        <a:effectLst/>
                        <a:latin typeface="Times New Roman" panose="02020603050405020304" pitchFamily="18" charset="0"/>
                      </a:endParaRPr>
                    </a:p>
                  </a:txBody>
                  <a:tcPr anchor="ctr"/>
                </a:tc>
                <a:tc>
                  <a:txBody>
                    <a:bodyPr/>
                    <a:lstStyle/>
                    <a:p>
                      <a:pPr algn="l" fontAlgn="ctr"/>
                      <a:endParaRPr lang="en-US" sz="2100" b="0" i="0" u="none" strike="noStrike">
                        <a:solidFill>
                          <a:srgbClr val="000000"/>
                        </a:solidFill>
                        <a:effectLst/>
                        <a:latin typeface="Times New Roman" panose="02020603050405020304" pitchFamily="18" charset="0"/>
                      </a:endParaRPr>
                    </a:p>
                  </a:txBody>
                  <a:tcPr anchor="ctr"/>
                </a:tc>
                <a:tc>
                  <a:txBody>
                    <a:bodyPr/>
                    <a:lstStyle/>
                    <a:p>
                      <a:pPr algn="l" fontAlgn="ctr"/>
                      <a:endParaRPr lang="en-US" sz="2100" b="0" i="0" u="none" strike="noStrike">
                        <a:solidFill>
                          <a:srgbClr val="000000"/>
                        </a:solidFill>
                        <a:effectLst/>
                        <a:latin typeface="Times New Roman" panose="02020603050405020304" pitchFamily="18" charset="0"/>
                      </a:endParaRPr>
                    </a:p>
                  </a:txBody>
                  <a:tcPr anchor="ctr"/>
                </a:tc>
                <a:tc>
                  <a:txBody>
                    <a:bodyPr/>
                    <a:lstStyle/>
                    <a:p>
                      <a:pPr algn="r" fontAlgn="ctr"/>
                      <a:r>
                        <a:rPr lang="en-US" sz="2100" u="none" strike="noStrike">
                          <a:effectLst/>
                        </a:rPr>
                        <a:t>0.48</a:t>
                      </a:r>
                      <a:endParaRPr lang="en-US" sz="2100" b="0" i="0" u="none" strike="noStrike">
                        <a:solidFill>
                          <a:srgbClr val="010205"/>
                        </a:solidFill>
                        <a:effectLst/>
                        <a:latin typeface="Times" pitchFamily="2" charset="0"/>
                      </a:endParaRPr>
                    </a:p>
                  </a:txBody>
                  <a:tcPr anchor="ctr"/>
                </a:tc>
                <a:extLst>
                  <a:ext uri="{0D108BD9-81ED-4DB2-BD59-A6C34878D82A}">
                    <a16:rowId xmlns:a16="http://schemas.microsoft.com/office/drawing/2014/main" val="1419220409"/>
                  </a:ext>
                </a:extLst>
              </a:tr>
              <a:tr h="522392">
                <a:tc gridSpan="3">
                  <a:txBody>
                    <a:bodyPr/>
                    <a:lstStyle/>
                    <a:p>
                      <a:pPr algn="l" fontAlgn="ctr"/>
                      <a:r>
                        <a:rPr lang="en-US" sz="2200" b="0" i="1" u="none" strike="noStrike" dirty="0">
                          <a:effectLst/>
                        </a:rPr>
                        <a:t>Note.   * p &lt; .05, ** p &lt; .01</a:t>
                      </a:r>
                      <a:endParaRPr lang="en-US" sz="2200" b="0" i="1" u="none" strike="noStrike" dirty="0">
                        <a:solidFill>
                          <a:srgbClr val="333333"/>
                        </a:solidFill>
                        <a:effectLst/>
                        <a:latin typeface="Times New Roman" panose="02020603050405020304" pitchFamily="18" charset="0"/>
                      </a:endParaRPr>
                    </a:p>
                  </a:txBody>
                  <a:tcPr anchor="ctr"/>
                </a:tc>
                <a:tc hMerge="1">
                  <a:txBody>
                    <a:bodyPr/>
                    <a:lstStyle/>
                    <a:p>
                      <a:endParaRPr lang="en-US"/>
                    </a:p>
                  </a:txBody>
                  <a:tcPr/>
                </a:tc>
                <a:tc hMerge="1">
                  <a:txBody>
                    <a:bodyPr/>
                    <a:lstStyle/>
                    <a:p>
                      <a:endParaRPr lang="en-US"/>
                    </a:p>
                  </a:txBody>
                  <a:tcPr/>
                </a:tc>
                <a:tc>
                  <a:txBody>
                    <a:bodyPr/>
                    <a:lstStyle/>
                    <a:p>
                      <a:pPr algn="l" fontAlgn="b"/>
                      <a:endParaRPr lang="en-US" sz="2500" b="0" i="0" u="none" strike="noStrike">
                        <a:solidFill>
                          <a:srgbClr val="000000"/>
                        </a:solidFill>
                        <a:effectLst/>
                        <a:latin typeface="Calibri" panose="020F0502020204030204" pitchFamily="34" charset="0"/>
                      </a:endParaRPr>
                    </a:p>
                  </a:txBody>
                  <a:tcPr anchor="b"/>
                </a:tc>
                <a:tc>
                  <a:txBody>
                    <a:bodyPr/>
                    <a:lstStyle/>
                    <a:p>
                      <a:pPr algn="l" fontAlgn="b"/>
                      <a:endParaRPr lang="en-US" sz="2500" b="0" i="0" u="none" strike="noStrike">
                        <a:solidFill>
                          <a:srgbClr val="000000"/>
                        </a:solidFill>
                        <a:effectLst/>
                        <a:latin typeface="Calibri" panose="020F0502020204030204" pitchFamily="34" charset="0"/>
                      </a:endParaRPr>
                    </a:p>
                  </a:txBody>
                  <a:tcPr anchor="b"/>
                </a:tc>
                <a:tc>
                  <a:txBody>
                    <a:bodyPr/>
                    <a:lstStyle/>
                    <a:p>
                      <a:pPr algn="l" fontAlgn="b"/>
                      <a:endParaRPr lang="en-US" sz="25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2030044155"/>
                  </a:ext>
                </a:extLst>
              </a:tr>
            </a:tbl>
          </a:graphicData>
        </a:graphic>
      </p:graphicFrame>
      <p:sp>
        <p:nvSpPr>
          <p:cNvPr id="17" name="TextBox 26">
            <a:extLst>
              <a:ext uri="{FF2B5EF4-FFF2-40B4-BE49-F238E27FC236}">
                <a16:creationId xmlns:a16="http://schemas.microsoft.com/office/drawing/2014/main" id="{A69DEADE-1529-F54A-AF60-77B915D8E47A}"/>
              </a:ext>
            </a:extLst>
          </p:cNvPr>
          <p:cNvSpPr txBox="1"/>
          <p:nvPr/>
        </p:nvSpPr>
        <p:spPr>
          <a:xfrm>
            <a:off x="1905721" y="6576938"/>
            <a:ext cx="12683571" cy="1582421"/>
          </a:xfrm>
          <a:prstGeom prst="rect">
            <a:avLst/>
          </a:prstGeom>
        </p:spPr>
        <p:txBody>
          <a:bodyPr wrap="square" lIns="0" tIns="0" rIns="0" bIns="0" rtlCol="0" anchor="t">
            <a:spAutoFit/>
          </a:bodyPr>
          <a:lstStyle/>
          <a:p>
            <a:pPr>
              <a:lnSpc>
                <a:spcPts val="4199"/>
              </a:lnSpc>
            </a:pPr>
            <a:r>
              <a:rPr lang="en-US" sz="2999" spc="29" dirty="0">
                <a:solidFill>
                  <a:srgbClr val="111B1E"/>
                </a:solidFill>
                <a:latin typeface="Assistant Regular"/>
              </a:rPr>
              <a:t>[F(4, 802) = 3.037, p =  .017, </a:t>
            </a:r>
            <a:r>
              <a:rPr lang="el-GR" sz="2999" spc="29" dirty="0">
                <a:solidFill>
                  <a:srgbClr val="111B1E"/>
                </a:solidFill>
                <a:latin typeface="Assistant Regular"/>
              </a:rPr>
              <a:t>η</a:t>
            </a:r>
            <a:r>
              <a:rPr lang="en-US" sz="2999" spc="29" dirty="0">
                <a:solidFill>
                  <a:srgbClr val="111B1E"/>
                </a:solidFill>
                <a:latin typeface="Assistant Regular"/>
              </a:rPr>
              <a:t>p2 = .015]. Tukey HSD: mean score for Black students’ session count (M = 5, SD = 5.42) is lower than the White students’ session count (M = 6.79, SD = 8.93). </a:t>
            </a:r>
          </a:p>
        </p:txBody>
      </p:sp>
    </p:spTree>
    <p:extLst>
      <p:ext uri="{BB962C8B-B14F-4D97-AF65-F5344CB8AC3E}">
        <p14:creationId xmlns:p14="http://schemas.microsoft.com/office/powerpoint/2010/main" val="668022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05721" y="806826"/>
            <a:ext cx="11869256" cy="960685"/>
          </a:xfrm>
          <a:prstGeom prst="rect">
            <a:avLst/>
          </a:prstGeom>
        </p:spPr>
        <p:txBody>
          <a:bodyPr lIns="0" tIns="0" rIns="0" bIns="0" rtlCol="0" anchor="t">
            <a:spAutoFit/>
          </a:bodyPr>
          <a:lstStyle/>
          <a:p>
            <a:pPr>
              <a:lnSpc>
                <a:spcPts val="7740"/>
              </a:lnSpc>
            </a:pPr>
            <a:r>
              <a:rPr lang="en-US" sz="6000" spc="60" dirty="0">
                <a:solidFill>
                  <a:srgbClr val="111B1E"/>
                </a:solidFill>
                <a:latin typeface="Assistant Bold"/>
              </a:rPr>
              <a:t>RESULTS</a:t>
            </a:r>
          </a:p>
        </p:txBody>
      </p:sp>
      <p:sp>
        <p:nvSpPr>
          <p:cNvPr id="10" name="AutoShape 10"/>
          <p:cNvSpPr/>
          <p:nvPr/>
        </p:nvSpPr>
        <p:spPr>
          <a:xfrm>
            <a:off x="16110511" y="-662575"/>
            <a:ext cx="25347" cy="11612150"/>
          </a:xfrm>
          <a:prstGeom prst="rect">
            <a:avLst/>
          </a:prstGeom>
          <a:solidFill>
            <a:srgbClr val="111B1E">
              <a:alpha val="29804"/>
            </a:srgbClr>
          </a:solidFill>
        </p:spPr>
      </p:sp>
      <p:sp>
        <p:nvSpPr>
          <p:cNvPr id="11" name="TextBox 11"/>
          <p:cNvSpPr txBox="1"/>
          <p:nvPr/>
        </p:nvSpPr>
        <p:spPr>
          <a:xfrm rot="5400000">
            <a:off x="13844083" y="4262262"/>
            <a:ext cx="6878058" cy="410933"/>
          </a:xfrm>
          <a:prstGeom prst="rect">
            <a:avLst/>
          </a:prstGeom>
        </p:spPr>
        <p:txBody>
          <a:bodyPr lIns="0" tIns="0" rIns="0" bIns="0" rtlCol="0" anchor="t">
            <a:spAutoFit/>
          </a:bodyPr>
          <a:lstStyle/>
          <a:p>
            <a:pPr>
              <a:lnSpc>
                <a:spcPts val="3359"/>
              </a:lnSpc>
            </a:pPr>
            <a:r>
              <a:rPr lang="en-US" sz="2399" spc="143" dirty="0">
                <a:solidFill>
                  <a:srgbClr val="111B1E"/>
                </a:solidFill>
                <a:latin typeface="Cormorant Garamond Bold"/>
              </a:rPr>
              <a:t>CCNY • June 8, 2021</a:t>
            </a:r>
          </a:p>
        </p:txBody>
      </p:sp>
      <p:sp>
        <p:nvSpPr>
          <p:cNvPr id="12" name="AutoShape 12"/>
          <p:cNvSpPr/>
          <p:nvPr/>
        </p:nvSpPr>
        <p:spPr>
          <a:xfrm>
            <a:off x="16110511" y="8526104"/>
            <a:ext cx="2912436" cy="2301420"/>
          </a:xfrm>
          <a:prstGeom prst="rect">
            <a:avLst/>
          </a:prstGeom>
          <a:solidFill>
            <a:srgbClr val="111B1E"/>
          </a:solidFill>
        </p:spPr>
      </p:sp>
      <p:sp>
        <p:nvSpPr>
          <p:cNvPr id="13" name="AutoShape 13"/>
          <p:cNvSpPr/>
          <p:nvPr/>
        </p:nvSpPr>
        <p:spPr>
          <a:xfrm>
            <a:off x="393753" y="-662575"/>
            <a:ext cx="25347" cy="11612150"/>
          </a:xfrm>
          <a:prstGeom prst="rect">
            <a:avLst/>
          </a:prstGeom>
          <a:solidFill>
            <a:srgbClr val="111B1E">
              <a:alpha val="29804"/>
            </a:srgbClr>
          </a:solidFill>
        </p:spPr>
      </p:sp>
      <p:sp>
        <p:nvSpPr>
          <p:cNvPr id="14" name="AutoShape 14"/>
          <p:cNvSpPr/>
          <p:nvPr/>
        </p:nvSpPr>
        <p:spPr>
          <a:xfrm>
            <a:off x="0" y="0"/>
            <a:ext cx="419100" cy="419100"/>
          </a:xfrm>
          <a:prstGeom prst="rect">
            <a:avLst/>
          </a:prstGeom>
          <a:solidFill>
            <a:srgbClr val="111B1E"/>
          </a:solidFill>
        </p:spPr>
      </p:sp>
      <p:sp>
        <p:nvSpPr>
          <p:cNvPr id="19" name="Rectangle 18">
            <a:extLst>
              <a:ext uri="{FF2B5EF4-FFF2-40B4-BE49-F238E27FC236}">
                <a16:creationId xmlns:a16="http://schemas.microsoft.com/office/drawing/2014/main" id="{B251CA7B-C322-2047-A6F0-C4C061DF4E50}"/>
              </a:ext>
            </a:extLst>
          </p:cNvPr>
          <p:cNvSpPr/>
          <p:nvPr/>
        </p:nvSpPr>
        <p:spPr>
          <a:xfrm>
            <a:off x="1905721" y="2015417"/>
            <a:ext cx="12079397" cy="1163011"/>
          </a:xfrm>
          <a:prstGeom prst="rect">
            <a:avLst/>
          </a:prstGeom>
        </p:spPr>
        <p:txBody>
          <a:bodyPr wrap="none">
            <a:spAutoFit/>
          </a:bodyPr>
          <a:lstStyle/>
          <a:p>
            <a:pPr>
              <a:lnSpc>
                <a:spcPts val="4480"/>
              </a:lnSpc>
            </a:pPr>
            <a:r>
              <a:rPr lang="en-US" sz="3200" i="1" spc="288" dirty="0">
                <a:solidFill>
                  <a:srgbClr val="111B1E"/>
                </a:solidFill>
                <a:latin typeface="Assistant Regular"/>
              </a:rPr>
              <a:t>Chi-square Goodness of Fit test: Population to Sample REI</a:t>
            </a:r>
          </a:p>
          <a:p>
            <a:pPr>
              <a:lnSpc>
                <a:spcPts val="4480"/>
              </a:lnSpc>
            </a:pPr>
            <a:endParaRPr lang="en-US" spc="288" dirty="0">
              <a:solidFill>
                <a:srgbClr val="111B1E"/>
              </a:solidFill>
              <a:latin typeface="Assistant Regular"/>
            </a:endParaRPr>
          </a:p>
        </p:txBody>
      </p:sp>
      <p:sp>
        <p:nvSpPr>
          <p:cNvPr id="17" name="TextBox 26">
            <a:extLst>
              <a:ext uri="{FF2B5EF4-FFF2-40B4-BE49-F238E27FC236}">
                <a16:creationId xmlns:a16="http://schemas.microsoft.com/office/drawing/2014/main" id="{A69DEADE-1529-F54A-AF60-77B915D8E47A}"/>
              </a:ext>
            </a:extLst>
          </p:cNvPr>
          <p:cNvSpPr txBox="1"/>
          <p:nvPr/>
        </p:nvSpPr>
        <p:spPr>
          <a:xfrm>
            <a:off x="1905721" y="3040592"/>
            <a:ext cx="13263003" cy="5984139"/>
          </a:xfrm>
          <a:prstGeom prst="rect">
            <a:avLst/>
          </a:prstGeom>
        </p:spPr>
        <p:txBody>
          <a:bodyPr wrap="square" lIns="0" tIns="0" rIns="0" bIns="0" rtlCol="0" anchor="t">
            <a:spAutoFit/>
          </a:bodyPr>
          <a:lstStyle/>
          <a:p>
            <a:pPr>
              <a:lnSpc>
                <a:spcPct val="200000"/>
              </a:lnSpc>
            </a:pPr>
            <a:r>
              <a:rPr lang="en-US" sz="4000" spc="300" dirty="0">
                <a:solidFill>
                  <a:srgbClr val="111B1E"/>
                </a:solidFill>
                <a:latin typeface="Assistant Regular"/>
              </a:rPr>
              <a:t>TEST</a:t>
            </a:r>
          </a:p>
          <a:p>
            <a:pPr marL="457200" indent="-457200">
              <a:lnSpc>
                <a:spcPct val="200000"/>
              </a:lnSpc>
              <a:buFont typeface="Arial" panose="020B0604020202020204" pitchFamily="34" charset="0"/>
              <a:buChar char="•"/>
            </a:pPr>
            <a:r>
              <a:rPr lang="en-US" sz="4000" spc="29" dirty="0">
                <a:solidFill>
                  <a:srgbClr val="111B1E"/>
                </a:solidFill>
                <a:latin typeface="Assistant Regular"/>
              </a:rPr>
              <a:t>Find disparities of racial and ethnic minorities’ percentage makeup in the college counseling center and the college</a:t>
            </a:r>
          </a:p>
          <a:p>
            <a:pPr>
              <a:lnSpc>
                <a:spcPct val="200000"/>
              </a:lnSpc>
            </a:pPr>
            <a:r>
              <a:rPr lang="en-US" sz="4000" spc="300" dirty="0">
                <a:solidFill>
                  <a:srgbClr val="111B1E"/>
                </a:solidFill>
                <a:latin typeface="Assistant Regular"/>
              </a:rPr>
              <a:t>RESULTS</a:t>
            </a:r>
          </a:p>
          <a:p>
            <a:pPr marL="457200" indent="-457200">
              <a:lnSpc>
                <a:spcPct val="200000"/>
              </a:lnSpc>
              <a:buFont typeface="Arial" panose="020B0604020202020204" pitchFamily="34" charset="0"/>
              <a:buChar char="•"/>
            </a:pPr>
            <a:r>
              <a:rPr lang="en-US" sz="4000" dirty="0"/>
              <a:t>𝜒</a:t>
            </a:r>
            <a:r>
              <a:rPr lang="en-US" sz="4000" baseline="30000" dirty="0"/>
              <a:t>2</a:t>
            </a:r>
            <a:r>
              <a:rPr lang="en-US" sz="4000" dirty="0"/>
              <a:t> </a:t>
            </a:r>
            <a:r>
              <a:rPr lang="en-US" sz="4000" spc="29" dirty="0">
                <a:solidFill>
                  <a:srgbClr val="111B1E"/>
                </a:solidFill>
                <a:latin typeface="Assistant Regular"/>
              </a:rPr>
              <a:t>(4, N = 807) = 319.26, p &lt; .001. </a:t>
            </a:r>
          </a:p>
        </p:txBody>
      </p:sp>
    </p:spTree>
    <p:extLst>
      <p:ext uri="{BB962C8B-B14F-4D97-AF65-F5344CB8AC3E}">
        <p14:creationId xmlns:p14="http://schemas.microsoft.com/office/powerpoint/2010/main" val="1800360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05721" y="806826"/>
            <a:ext cx="11869256" cy="960685"/>
          </a:xfrm>
          <a:prstGeom prst="rect">
            <a:avLst/>
          </a:prstGeom>
        </p:spPr>
        <p:txBody>
          <a:bodyPr lIns="0" tIns="0" rIns="0" bIns="0" rtlCol="0" anchor="t">
            <a:spAutoFit/>
          </a:bodyPr>
          <a:lstStyle/>
          <a:p>
            <a:pPr>
              <a:lnSpc>
                <a:spcPts val="7740"/>
              </a:lnSpc>
            </a:pPr>
            <a:r>
              <a:rPr lang="en-US" sz="6000" spc="60" dirty="0">
                <a:solidFill>
                  <a:srgbClr val="111B1E"/>
                </a:solidFill>
                <a:latin typeface="Assistant Bold"/>
              </a:rPr>
              <a:t>RESULTS</a:t>
            </a:r>
          </a:p>
        </p:txBody>
      </p:sp>
      <p:sp>
        <p:nvSpPr>
          <p:cNvPr id="10" name="AutoShape 10"/>
          <p:cNvSpPr/>
          <p:nvPr/>
        </p:nvSpPr>
        <p:spPr>
          <a:xfrm>
            <a:off x="16110511" y="-662575"/>
            <a:ext cx="25347" cy="11612150"/>
          </a:xfrm>
          <a:prstGeom prst="rect">
            <a:avLst/>
          </a:prstGeom>
          <a:solidFill>
            <a:srgbClr val="111B1E">
              <a:alpha val="29804"/>
            </a:srgbClr>
          </a:solidFill>
        </p:spPr>
      </p:sp>
      <p:sp>
        <p:nvSpPr>
          <p:cNvPr id="11" name="TextBox 11"/>
          <p:cNvSpPr txBox="1"/>
          <p:nvPr/>
        </p:nvSpPr>
        <p:spPr>
          <a:xfrm rot="5400000">
            <a:off x="13844083" y="4262262"/>
            <a:ext cx="6878058" cy="410933"/>
          </a:xfrm>
          <a:prstGeom prst="rect">
            <a:avLst/>
          </a:prstGeom>
        </p:spPr>
        <p:txBody>
          <a:bodyPr lIns="0" tIns="0" rIns="0" bIns="0" rtlCol="0" anchor="t">
            <a:spAutoFit/>
          </a:bodyPr>
          <a:lstStyle/>
          <a:p>
            <a:pPr>
              <a:lnSpc>
                <a:spcPts val="3359"/>
              </a:lnSpc>
            </a:pPr>
            <a:r>
              <a:rPr lang="en-US" sz="2399" spc="143" dirty="0">
                <a:solidFill>
                  <a:srgbClr val="111B1E"/>
                </a:solidFill>
                <a:latin typeface="Cormorant Garamond Bold"/>
              </a:rPr>
              <a:t>CCNY • June 8, 2021</a:t>
            </a:r>
          </a:p>
        </p:txBody>
      </p:sp>
      <p:sp>
        <p:nvSpPr>
          <p:cNvPr id="12" name="AutoShape 12"/>
          <p:cNvSpPr/>
          <p:nvPr/>
        </p:nvSpPr>
        <p:spPr>
          <a:xfrm>
            <a:off x="16110511" y="8526104"/>
            <a:ext cx="2912436" cy="2301420"/>
          </a:xfrm>
          <a:prstGeom prst="rect">
            <a:avLst/>
          </a:prstGeom>
          <a:solidFill>
            <a:srgbClr val="111B1E"/>
          </a:solidFill>
        </p:spPr>
      </p:sp>
      <p:sp>
        <p:nvSpPr>
          <p:cNvPr id="13" name="AutoShape 13"/>
          <p:cNvSpPr/>
          <p:nvPr/>
        </p:nvSpPr>
        <p:spPr>
          <a:xfrm>
            <a:off x="393753" y="-662575"/>
            <a:ext cx="25347" cy="11612150"/>
          </a:xfrm>
          <a:prstGeom prst="rect">
            <a:avLst/>
          </a:prstGeom>
          <a:solidFill>
            <a:srgbClr val="111B1E">
              <a:alpha val="29804"/>
            </a:srgbClr>
          </a:solidFill>
        </p:spPr>
      </p:sp>
      <p:sp>
        <p:nvSpPr>
          <p:cNvPr id="14" name="AutoShape 14"/>
          <p:cNvSpPr/>
          <p:nvPr/>
        </p:nvSpPr>
        <p:spPr>
          <a:xfrm>
            <a:off x="0" y="0"/>
            <a:ext cx="419100" cy="419100"/>
          </a:xfrm>
          <a:prstGeom prst="rect">
            <a:avLst/>
          </a:prstGeom>
          <a:solidFill>
            <a:srgbClr val="111B1E"/>
          </a:solidFill>
        </p:spPr>
      </p:sp>
      <p:sp>
        <p:nvSpPr>
          <p:cNvPr id="19" name="Rectangle 18">
            <a:extLst>
              <a:ext uri="{FF2B5EF4-FFF2-40B4-BE49-F238E27FC236}">
                <a16:creationId xmlns:a16="http://schemas.microsoft.com/office/drawing/2014/main" id="{B251CA7B-C322-2047-A6F0-C4C061DF4E50}"/>
              </a:ext>
            </a:extLst>
          </p:cNvPr>
          <p:cNvSpPr/>
          <p:nvPr/>
        </p:nvSpPr>
        <p:spPr>
          <a:xfrm>
            <a:off x="1905721" y="1866900"/>
            <a:ext cx="6948184" cy="1163011"/>
          </a:xfrm>
          <a:prstGeom prst="rect">
            <a:avLst/>
          </a:prstGeom>
        </p:spPr>
        <p:txBody>
          <a:bodyPr wrap="none">
            <a:spAutoFit/>
          </a:bodyPr>
          <a:lstStyle/>
          <a:p>
            <a:pPr>
              <a:lnSpc>
                <a:spcPts val="4480"/>
              </a:lnSpc>
            </a:pPr>
            <a:r>
              <a:rPr lang="en-US" sz="3200" i="1" spc="288" dirty="0">
                <a:solidFill>
                  <a:srgbClr val="111B1E"/>
                </a:solidFill>
                <a:latin typeface="Assistant Regular"/>
              </a:rPr>
              <a:t>Figure: Population to Sample REI</a:t>
            </a:r>
          </a:p>
          <a:p>
            <a:pPr>
              <a:lnSpc>
                <a:spcPts val="4480"/>
              </a:lnSpc>
            </a:pPr>
            <a:endParaRPr lang="en-US" spc="288" dirty="0">
              <a:solidFill>
                <a:srgbClr val="111B1E"/>
              </a:solidFill>
              <a:latin typeface="Assistant Regular"/>
            </a:endParaRPr>
          </a:p>
        </p:txBody>
      </p:sp>
      <p:pic>
        <p:nvPicPr>
          <p:cNvPr id="15" name="image1.png">
            <a:extLst>
              <a:ext uri="{FF2B5EF4-FFF2-40B4-BE49-F238E27FC236}">
                <a16:creationId xmlns:a16="http://schemas.microsoft.com/office/drawing/2014/main" id="{272DFD6F-1BCD-D448-86DA-69B9DFC69085}"/>
              </a:ext>
            </a:extLst>
          </p:cNvPr>
          <p:cNvPicPr/>
          <p:nvPr/>
        </p:nvPicPr>
        <p:blipFill>
          <a:blip r:embed="rId3"/>
          <a:srcRect/>
          <a:stretch>
            <a:fillRect/>
          </a:stretch>
        </p:blipFill>
        <p:spPr>
          <a:xfrm>
            <a:off x="1905721" y="2705100"/>
            <a:ext cx="11307116" cy="7543800"/>
          </a:xfrm>
          <a:prstGeom prst="rect">
            <a:avLst/>
          </a:prstGeom>
          <a:ln/>
        </p:spPr>
      </p:pic>
    </p:spTree>
    <p:extLst>
      <p:ext uri="{BB962C8B-B14F-4D97-AF65-F5344CB8AC3E}">
        <p14:creationId xmlns:p14="http://schemas.microsoft.com/office/powerpoint/2010/main" val="3946563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37816" y="8526104"/>
            <a:ext cx="2683836" cy="2301420"/>
          </a:xfrm>
          <a:prstGeom prst="rect">
            <a:avLst/>
          </a:prstGeom>
          <a:solidFill>
            <a:srgbClr val="111B1E"/>
          </a:solidFill>
        </p:spPr>
      </p:sp>
      <p:sp>
        <p:nvSpPr>
          <p:cNvPr id="3" name="TextBox 3"/>
          <p:cNvSpPr txBox="1"/>
          <p:nvPr/>
        </p:nvSpPr>
        <p:spPr>
          <a:xfrm>
            <a:off x="2552700" y="990600"/>
            <a:ext cx="7248833" cy="552292"/>
          </a:xfrm>
          <a:prstGeom prst="rect">
            <a:avLst/>
          </a:prstGeom>
        </p:spPr>
        <p:txBody>
          <a:bodyPr lIns="0" tIns="0" rIns="0" bIns="0" rtlCol="0" anchor="t">
            <a:spAutoFit/>
          </a:bodyPr>
          <a:lstStyle/>
          <a:p>
            <a:pPr>
              <a:lnSpc>
                <a:spcPts val="4420"/>
              </a:lnSpc>
            </a:pPr>
            <a:r>
              <a:rPr lang="en-US" sz="3400" spc="204" dirty="0">
                <a:solidFill>
                  <a:srgbClr val="111B1E"/>
                </a:solidFill>
                <a:latin typeface="Assistant Regular Bold"/>
              </a:rPr>
              <a:t>PRESENTATION OUTLINE</a:t>
            </a:r>
          </a:p>
        </p:txBody>
      </p:sp>
      <p:sp>
        <p:nvSpPr>
          <p:cNvPr id="6" name="TextBox 6"/>
          <p:cNvSpPr txBox="1"/>
          <p:nvPr/>
        </p:nvSpPr>
        <p:spPr>
          <a:xfrm>
            <a:off x="12146987" y="990600"/>
            <a:ext cx="5039031" cy="8131457"/>
          </a:xfrm>
          <a:prstGeom prst="rect">
            <a:avLst/>
          </a:prstGeom>
        </p:spPr>
        <p:txBody>
          <a:bodyPr lIns="0" tIns="0" rIns="0" bIns="0" rtlCol="0" anchor="t">
            <a:spAutoFit/>
          </a:bodyPr>
          <a:lstStyle/>
          <a:p>
            <a:pPr marL="571500" indent="-571500">
              <a:lnSpc>
                <a:spcPct val="150000"/>
              </a:lnSpc>
              <a:buFont typeface="Wingdings" pitchFamily="2" charset="2"/>
              <a:buChar char="§"/>
            </a:pPr>
            <a:r>
              <a:rPr lang="en-US" sz="3600" spc="29" dirty="0">
                <a:solidFill>
                  <a:srgbClr val="111B1E"/>
                </a:solidFill>
                <a:latin typeface="Assistant Regular"/>
              </a:rPr>
              <a:t>Introduction</a:t>
            </a:r>
          </a:p>
          <a:p>
            <a:pPr marL="571500" indent="-571500">
              <a:lnSpc>
                <a:spcPct val="150000"/>
              </a:lnSpc>
              <a:buFont typeface="Wingdings" pitchFamily="2" charset="2"/>
              <a:buChar char="§"/>
            </a:pPr>
            <a:r>
              <a:rPr lang="en-US" sz="3600" spc="29" dirty="0">
                <a:solidFill>
                  <a:srgbClr val="111B1E"/>
                </a:solidFill>
                <a:latin typeface="Assistant Regular"/>
              </a:rPr>
              <a:t>Problem Statement</a:t>
            </a:r>
          </a:p>
          <a:p>
            <a:pPr marL="571500" indent="-571500">
              <a:lnSpc>
                <a:spcPct val="150000"/>
              </a:lnSpc>
              <a:buFont typeface="Wingdings" pitchFamily="2" charset="2"/>
              <a:buChar char="§"/>
            </a:pPr>
            <a:r>
              <a:rPr lang="en-US" sz="3600" spc="29" dirty="0">
                <a:solidFill>
                  <a:srgbClr val="111B1E"/>
                </a:solidFill>
                <a:latin typeface="Assistant Regular"/>
              </a:rPr>
              <a:t>Key Questions</a:t>
            </a:r>
          </a:p>
          <a:p>
            <a:pPr marL="571500" indent="-571500">
              <a:lnSpc>
                <a:spcPct val="150000"/>
              </a:lnSpc>
              <a:buFont typeface="Wingdings" pitchFamily="2" charset="2"/>
              <a:buChar char="§"/>
            </a:pPr>
            <a:r>
              <a:rPr lang="en-US" sz="3600" spc="29" dirty="0">
                <a:solidFill>
                  <a:srgbClr val="111B1E"/>
                </a:solidFill>
                <a:latin typeface="Assistant Regular"/>
              </a:rPr>
              <a:t>Research Methods</a:t>
            </a:r>
          </a:p>
          <a:p>
            <a:pPr marL="1028700" lvl="1" indent="-571500">
              <a:buFont typeface="Wingdings" pitchFamily="2" charset="2"/>
              <a:buChar char="§"/>
            </a:pPr>
            <a:r>
              <a:rPr lang="en-US" sz="2400" spc="29" dirty="0">
                <a:solidFill>
                  <a:srgbClr val="111B1E"/>
                </a:solidFill>
                <a:latin typeface="Assistant Regular"/>
              </a:rPr>
              <a:t>Participants</a:t>
            </a:r>
          </a:p>
          <a:p>
            <a:pPr marL="1028700" lvl="1" indent="-571500">
              <a:buFont typeface="Wingdings" pitchFamily="2" charset="2"/>
              <a:buChar char="§"/>
            </a:pPr>
            <a:r>
              <a:rPr lang="en-US" sz="2400" spc="29" dirty="0">
                <a:solidFill>
                  <a:srgbClr val="111B1E"/>
                </a:solidFill>
                <a:latin typeface="Assistant Regular"/>
              </a:rPr>
              <a:t>Instruments</a:t>
            </a:r>
          </a:p>
          <a:p>
            <a:pPr marL="571500" indent="-571500">
              <a:lnSpc>
                <a:spcPct val="150000"/>
              </a:lnSpc>
              <a:buFont typeface="Wingdings" pitchFamily="2" charset="2"/>
              <a:buChar char="§"/>
            </a:pPr>
            <a:r>
              <a:rPr lang="en-US" sz="3600" spc="29" dirty="0">
                <a:solidFill>
                  <a:srgbClr val="111B1E"/>
                </a:solidFill>
                <a:latin typeface="Assistant Regular"/>
              </a:rPr>
              <a:t>Results</a:t>
            </a:r>
          </a:p>
          <a:p>
            <a:pPr marL="571500" indent="-571500">
              <a:lnSpc>
                <a:spcPct val="150000"/>
              </a:lnSpc>
              <a:buFont typeface="Wingdings" pitchFamily="2" charset="2"/>
              <a:buChar char="§"/>
            </a:pPr>
            <a:r>
              <a:rPr lang="en-US" sz="3600" spc="29" dirty="0">
                <a:solidFill>
                  <a:srgbClr val="111B1E"/>
                </a:solidFill>
                <a:latin typeface="Assistant Regular"/>
              </a:rPr>
              <a:t>Implications</a:t>
            </a:r>
          </a:p>
          <a:p>
            <a:pPr marL="571500" indent="-571500">
              <a:lnSpc>
                <a:spcPct val="150000"/>
              </a:lnSpc>
              <a:buFont typeface="Wingdings" pitchFamily="2" charset="2"/>
              <a:buChar char="§"/>
            </a:pPr>
            <a:r>
              <a:rPr lang="en-US" sz="3600" spc="29" dirty="0">
                <a:solidFill>
                  <a:srgbClr val="111B1E"/>
                </a:solidFill>
                <a:latin typeface="Assistant Regular"/>
              </a:rPr>
              <a:t>Limitations</a:t>
            </a:r>
          </a:p>
          <a:p>
            <a:pPr marL="571500" indent="-571500">
              <a:lnSpc>
                <a:spcPct val="150000"/>
              </a:lnSpc>
              <a:buFont typeface="Wingdings" pitchFamily="2" charset="2"/>
              <a:buChar char="§"/>
            </a:pPr>
            <a:r>
              <a:rPr lang="en-US" sz="3600" spc="29" dirty="0">
                <a:solidFill>
                  <a:srgbClr val="111B1E"/>
                </a:solidFill>
                <a:latin typeface="Assistant Regular"/>
              </a:rPr>
              <a:t>Conclusions</a:t>
            </a:r>
          </a:p>
          <a:p>
            <a:pPr marL="571500" indent="-571500">
              <a:lnSpc>
                <a:spcPct val="150000"/>
              </a:lnSpc>
              <a:buFont typeface="Wingdings" pitchFamily="2" charset="2"/>
              <a:buChar char="§"/>
            </a:pPr>
            <a:r>
              <a:rPr lang="en-US" sz="3600" spc="29" dirty="0">
                <a:solidFill>
                  <a:srgbClr val="111B1E"/>
                </a:solidFill>
                <a:latin typeface="Assistant Regular"/>
              </a:rPr>
              <a:t>Future Directions</a:t>
            </a:r>
          </a:p>
        </p:txBody>
      </p:sp>
      <p:sp>
        <p:nvSpPr>
          <p:cNvPr id="7" name="AutoShape 7"/>
          <p:cNvSpPr/>
          <p:nvPr/>
        </p:nvSpPr>
        <p:spPr>
          <a:xfrm>
            <a:off x="11204320" y="43021"/>
            <a:ext cx="25347" cy="11612150"/>
          </a:xfrm>
          <a:prstGeom prst="rect">
            <a:avLst/>
          </a:prstGeom>
          <a:solidFill>
            <a:srgbClr val="111B1E">
              <a:alpha val="29804"/>
            </a:srgbClr>
          </a:solidFill>
        </p:spPr>
      </p:sp>
      <p:sp>
        <p:nvSpPr>
          <p:cNvPr id="8" name="AutoShape 8"/>
          <p:cNvSpPr/>
          <p:nvPr/>
        </p:nvSpPr>
        <p:spPr>
          <a:xfrm>
            <a:off x="1946020" y="43021"/>
            <a:ext cx="25347" cy="11612150"/>
          </a:xfrm>
          <a:prstGeom prst="rect">
            <a:avLst/>
          </a:prstGeom>
          <a:solidFill>
            <a:srgbClr val="111B1E">
              <a:alpha val="29804"/>
            </a:srgbClr>
          </a:solidFill>
        </p:spPr>
      </p:sp>
      <p:sp>
        <p:nvSpPr>
          <p:cNvPr id="9" name="TextBox 9"/>
          <p:cNvSpPr txBox="1"/>
          <p:nvPr/>
        </p:nvSpPr>
        <p:spPr>
          <a:xfrm rot="-5400000">
            <a:off x="-2434142" y="4262262"/>
            <a:ext cx="6878058" cy="410933"/>
          </a:xfrm>
          <a:prstGeom prst="rect">
            <a:avLst/>
          </a:prstGeom>
        </p:spPr>
        <p:txBody>
          <a:bodyPr lIns="0" tIns="0" rIns="0" bIns="0" rtlCol="0" anchor="t">
            <a:spAutoFit/>
          </a:bodyPr>
          <a:lstStyle/>
          <a:p>
            <a:pPr algn="r">
              <a:lnSpc>
                <a:spcPts val="3359"/>
              </a:lnSpc>
            </a:pPr>
            <a:r>
              <a:rPr lang="en-US" sz="2399" spc="143" dirty="0">
                <a:solidFill>
                  <a:srgbClr val="111B1E"/>
                </a:solidFill>
                <a:latin typeface="Cormorant Garamond Bold"/>
              </a:rPr>
              <a:t>CCNY • June 8, 2021</a:t>
            </a:r>
          </a:p>
        </p:txBody>
      </p:sp>
      <p:pic>
        <p:nvPicPr>
          <p:cNvPr id="10" name="Picture 10"/>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2400300" y="2064524"/>
            <a:ext cx="8343900" cy="8763000"/>
          </a:xfrm>
          <a:prstGeom prst="rect">
            <a:avLst/>
          </a:prstGeom>
        </p:spPr>
      </p:pic>
      <p:sp>
        <p:nvSpPr>
          <p:cNvPr id="11" name="AutoShape 11"/>
          <p:cNvSpPr/>
          <p:nvPr/>
        </p:nvSpPr>
        <p:spPr>
          <a:xfrm>
            <a:off x="17868900" y="0"/>
            <a:ext cx="419100" cy="419100"/>
          </a:xfrm>
          <a:prstGeom prst="rect">
            <a:avLst/>
          </a:prstGeom>
          <a:solidFill>
            <a:srgbClr val="111B1E"/>
          </a:solidFill>
        </p:spPr>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05721" y="806826"/>
            <a:ext cx="11869256" cy="960685"/>
          </a:xfrm>
          <a:prstGeom prst="rect">
            <a:avLst/>
          </a:prstGeom>
        </p:spPr>
        <p:txBody>
          <a:bodyPr lIns="0" tIns="0" rIns="0" bIns="0" rtlCol="0" anchor="t">
            <a:spAutoFit/>
          </a:bodyPr>
          <a:lstStyle/>
          <a:p>
            <a:pPr>
              <a:lnSpc>
                <a:spcPts val="7740"/>
              </a:lnSpc>
            </a:pPr>
            <a:r>
              <a:rPr lang="en-US" sz="6000" spc="60" dirty="0">
                <a:solidFill>
                  <a:srgbClr val="111B1E"/>
                </a:solidFill>
                <a:latin typeface="Assistant Bold"/>
              </a:rPr>
              <a:t>RESULTS</a:t>
            </a:r>
          </a:p>
        </p:txBody>
      </p:sp>
      <p:sp>
        <p:nvSpPr>
          <p:cNvPr id="10" name="AutoShape 10"/>
          <p:cNvSpPr/>
          <p:nvPr/>
        </p:nvSpPr>
        <p:spPr>
          <a:xfrm>
            <a:off x="16110511" y="-662575"/>
            <a:ext cx="25347" cy="11612150"/>
          </a:xfrm>
          <a:prstGeom prst="rect">
            <a:avLst/>
          </a:prstGeom>
          <a:solidFill>
            <a:srgbClr val="111B1E">
              <a:alpha val="29804"/>
            </a:srgbClr>
          </a:solidFill>
        </p:spPr>
      </p:sp>
      <p:sp>
        <p:nvSpPr>
          <p:cNvPr id="11" name="TextBox 11"/>
          <p:cNvSpPr txBox="1"/>
          <p:nvPr/>
        </p:nvSpPr>
        <p:spPr>
          <a:xfrm rot="5400000">
            <a:off x="13844083" y="4262262"/>
            <a:ext cx="6878058" cy="410933"/>
          </a:xfrm>
          <a:prstGeom prst="rect">
            <a:avLst/>
          </a:prstGeom>
        </p:spPr>
        <p:txBody>
          <a:bodyPr lIns="0" tIns="0" rIns="0" bIns="0" rtlCol="0" anchor="t">
            <a:spAutoFit/>
          </a:bodyPr>
          <a:lstStyle/>
          <a:p>
            <a:pPr>
              <a:lnSpc>
                <a:spcPts val="3359"/>
              </a:lnSpc>
            </a:pPr>
            <a:r>
              <a:rPr lang="en-US" sz="2399" spc="143" dirty="0">
                <a:solidFill>
                  <a:srgbClr val="111B1E"/>
                </a:solidFill>
                <a:latin typeface="Cormorant Garamond Bold"/>
              </a:rPr>
              <a:t>CCNY • June 8, 2021</a:t>
            </a:r>
          </a:p>
        </p:txBody>
      </p:sp>
      <p:sp>
        <p:nvSpPr>
          <p:cNvPr id="12" name="AutoShape 12"/>
          <p:cNvSpPr/>
          <p:nvPr/>
        </p:nvSpPr>
        <p:spPr>
          <a:xfrm>
            <a:off x="16110511" y="8526104"/>
            <a:ext cx="2912436" cy="2301420"/>
          </a:xfrm>
          <a:prstGeom prst="rect">
            <a:avLst/>
          </a:prstGeom>
          <a:solidFill>
            <a:srgbClr val="111B1E"/>
          </a:solidFill>
        </p:spPr>
      </p:sp>
      <p:sp>
        <p:nvSpPr>
          <p:cNvPr id="13" name="AutoShape 13"/>
          <p:cNvSpPr/>
          <p:nvPr/>
        </p:nvSpPr>
        <p:spPr>
          <a:xfrm>
            <a:off x="393753" y="0"/>
            <a:ext cx="25347" cy="11612150"/>
          </a:xfrm>
          <a:prstGeom prst="rect">
            <a:avLst/>
          </a:prstGeom>
          <a:solidFill>
            <a:srgbClr val="111B1E">
              <a:alpha val="29804"/>
            </a:srgbClr>
          </a:solidFill>
        </p:spPr>
      </p:sp>
      <p:sp>
        <p:nvSpPr>
          <p:cNvPr id="14" name="AutoShape 14"/>
          <p:cNvSpPr/>
          <p:nvPr/>
        </p:nvSpPr>
        <p:spPr>
          <a:xfrm>
            <a:off x="0" y="0"/>
            <a:ext cx="419100" cy="419100"/>
          </a:xfrm>
          <a:prstGeom prst="rect">
            <a:avLst/>
          </a:prstGeom>
          <a:solidFill>
            <a:srgbClr val="111B1E"/>
          </a:solidFill>
        </p:spPr>
      </p:sp>
      <p:sp>
        <p:nvSpPr>
          <p:cNvPr id="19" name="Rectangle 18">
            <a:extLst>
              <a:ext uri="{FF2B5EF4-FFF2-40B4-BE49-F238E27FC236}">
                <a16:creationId xmlns:a16="http://schemas.microsoft.com/office/drawing/2014/main" id="{B251CA7B-C322-2047-A6F0-C4C061DF4E50}"/>
              </a:ext>
            </a:extLst>
          </p:cNvPr>
          <p:cNvSpPr/>
          <p:nvPr/>
        </p:nvSpPr>
        <p:spPr>
          <a:xfrm>
            <a:off x="1905721" y="1817477"/>
            <a:ext cx="11295336" cy="1163011"/>
          </a:xfrm>
          <a:prstGeom prst="rect">
            <a:avLst/>
          </a:prstGeom>
        </p:spPr>
        <p:txBody>
          <a:bodyPr wrap="none">
            <a:spAutoFit/>
          </a:bodyPr>
          <a:lstStyle/>
          <a:p>
            <a:pPr>
              <a:lnSpc>
                <a:spcPts val="4480"/>
              </a:lnSpc>
            </a:pPr>
            <a:r>
              <a:rPr lang="en-US" sz="3200" i="1" spc="288" dirty="0">
                <a:solidFill>
                  <a:srgbClr val="111B1E"/>
                </a:solidFill>
                <a:latin typeface="Assistant Regular"/>
              </a:rPr>
              <a:t>Score Distributions for Each Scale of the CCAPS by REI</a:t>
            </a:r>
          </a:p>
          <a:p>
            <a:pPr>
              <a:lnSpc>
                <a:spcPts val="4480"/>
              </a:lnSpc>
            </a:pPr>
            <a:endParaRPr lang="en-US" spc="288" dirty="0">
              <a:solidFill>
                <a:srgbClr val="111B1E"/>
              </a:solidFill>
              <a:latin typeface="Assistant Regular"/>
            </a:endParaRPr>
          </a:p>
        </p:txBody>
      </p:sp>
      <p:graphicFrame>
        <p:nvGraphicFramePr>
          <p:cNvPr id="16" name="Chart 15">
            <a:extLst>
              <a:ext uri="{FF2B5EF4-FFF2-40B4-BE49-F238E27FC236}">
                <a16:creationId xmlns:a16="http://schemas.microsoft.com/office/drawing/2014/main" id="{AC58F023-AAEE-8349-BA7C-E81B3E11D05E}"/>
              </a:ext>
            </a:extLst>
          </p:cNvPr>
          <p:cNvGraphicFramePr>
            <a:graphicFrameLocks/>
          </p:cNvGraphicFramePr>
          <p:nvPr>
            <p:extLst>
              <p:ext uri="{D42A27DB-BD31-4B8C-83A1-F6EECF244321}">
                <p14:modId xmlns:p14="http://schemas.microsoft.com/office/powerpoint/2010/main" val="2710991829"/>
              </p:ext>
            </p:extLst>
          </p:nvPr>
        </p:nvGraphicFramePr>
        <p:xfrm>
          <a:off x="1905721" y="2628900"/>
          <a:ext cx="13009725" cy="73147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43222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05721" y="806826"/>
            <a:ext cx="11869256" cy="960685"/>
          </a:xfrm>
          <a:prstGeom prst="rect">
            <a:avLst/>
          </a:prstGeom>
        </p:spPr>
        <p:txBody>
          <a:bodyPr lIns="0" tIns="0" rIns="0" bIns="0" rtlCol="0" anchor="t">
            <a:spAutoFit/>
          </a:bodyPr>
          <a:lstStyle/>
          <a:p>
            <a:pPr>
              <a:lnSpc>
                <a:spcPts val="7740"/>
              </a:lnSpc>
            </a:pPr>
            <a:r>
              <a:rPr lang="en-US" sz="6000" spc="60" dirty="0">
                <a:solidFill>
                  <a:srgbClr val="111B1E"/>
                </a:solidFill>
                <a:latin typeface="Assistant Bold"/>
              </a:rPr>
              <a:t>RESULTS</a:t>
            </a:r>
          </a:p>
        </p:txBody>
      </p:sp>
      <p:sp>
        <p:nvSpPr>
          <p:cNvPr id="10" name="AutoShape 10"/>
          <p:cNvSpPr/>
          <p:nvPr/>
        </p:nvSpPr>
        <p:spPr>
          <a:xfrm>
            <a:off x="16110511" y="-662575"/>
            <a:ext cx="25347" cy="11612150"/>
          </a:xfrm>
          <a:prstGeom prst="rect">
            <a:avLst/>
          </a:prstGeom>
          <a:solidFill>
            <a:srgbClr val="111B1E">
              <a:alpha val="29804"/>
            </a:srgbClr>
          </a:solidFill>
        </p:spPr>
      </p:sp>
      <p:sp>
        <p:nvSpPr>
          <p:cNvPr id="11" name="TextBox 11"/>
          <p:cNvSpPr txBox="1"/>
          <p:nvPr/>
        </p:nvSpPr>
        <p:spPr>
          <a:xfrm rot="5400000">
            <a:off x="13844083" y="4262262"/>
            <a:ext cx="6878058" cy="410933"/>
          </a:xfrm>
          <a:prstGeom prst="rect">
            <a:avLst/>
          </a:prstGeom>
        </p:spPr>
        <p:txBody>
          <a:bodyPr lIns="0" tIns="0" rIns="0" bIns="0" rtlCol="0" anchor="t">
            <a:spAutoFit/>
          </a:bodyPr>
          <a:lstStyle/>
          <a:p>
            <a:pPr>
              <a:lnSpc>
                <a:spcPts val="3359"/>
              </a:lnSpc>
            </a:pPr>
            <a:r>
              <a:rPr lang="en-US" sz="2399" spc="143" dirty="0">
                <a:solidFill>
                  <a:srgbClr val="111B1E"/>
                </a:solidFill>
                <a:latin typeface="Cormorant Garamond Bold"/>
              </a:rPr>
              <a:t>CCNY • June 8, 2021</a:t>
            </a:r>
          </a:p>
        </p:txBody>
      </p:sp>
      <p:sp>
        <p:nvSpPr>
          <p:cNvPr id="12" name="AutoShape 12"/>
          <p:cNvSpPr/>
          <p:nvPr/>
        </p:nvSpPr>
        <p:spPr>
          <a:xfrm>
            <a:off x="16110511" y="8526104"/>
            <a:ext cx="2912436" cy="2301420"/>
          </a:xfrm>
          <a:prstGeom prst="rect">
            <a:avLst/>
          </a:prstGeom>
          <a:solidFill>
            <a:srgbClr val="111B1E"/>
          </a:solidFill>
        </p:spPr>
      </p:sp>
      <p:sp>
        <p:nvSpPr>
          <p:cNvPr id="13" name="AutoShape 13"/>
          <p:cNvSpPr/>
          <p:nvPr/>
        </p:nvSpPr>
        <p:spPr>
          <a:xfrm>
            <a:off x="393753" y="-662575"/>
            <a:ext cx="25347" cy="11612150"/>
          </a:xfrm>
          <a:prstGeom prst="rect">
            <a:avLst/>
          </a:prstGeom>
          <a:solidFill>
            <a:srgbClr val="111B1E">
              <a:alpha val="29804"/>
            </a:srgbClr>
          </a:solidFill>
        </p:spPr>
      </p:sp>
      <p:sp>
        <p:nvSpPr>
          <p:cNvPr id="14" name="AutoShape 14"/>
          <p:cNvSpPr/>
          <p:nvPr/>
        </p:nvSpPr>
        <p:spPr>
          <a:xfrm>
            <a:off x="0" y="0"/>
            <a:ext cx="419100" cy="419100"/>
          </a:xfrm>
          <a:prstGeom prst="rect">
            <a:avLst/>
          </a:prstGeom>
          <a:solidFill>
            <a:srgbClr val="111B1E"/>
          </a:solidFill>
        </p:spPr>
      </p:sp>
      <p:sp>
        <p:nvSpPr>
          <p:cNvPr id="19" name="Rectangle 18">
            <a:extLst>
              <a:ext uri="{FF2B5EF4-FFF2-40B4-BE49-F238E27FC236}">
                <a16:creationId xmlns:a16="http://schemas.microsoft.com/office/drawing/2014/main" id="{B251CA7B-C322-2047-A6F0-C4C061DF4E50}"/>
              </a:ext>
            </a:extLst>
          </p:cNvPr>
          <p:cNvSpPr/>
          <p:nvPr/>
        </p:nvSpPr>
        <p:spPr>
          <a:xfrm>
            <a:off x="1905721" y="1866900"/>
            <a:ext cx="8859413" cy="633187"/>
          </a:xfrm>
          <a:prstGeom prst="rect">
            <a:avLst/>
          </a:prstGeom>
        </p:spPr>
        <p:txBody>
          <a:bodyPr wrap="none">
            <a:spAutoFit/>
          </a:bodyPr>
          <a:lstStyle/>
          <a:p>
            <a:pPr>
              <a:lnSpc>
                <a:spcPts val="4480"/>
              </a:lnSpc>
            </a:pPr>
            <a:r>
              <a:rPr lang="en-US" sz="3200" i="1" spc="288" dirty="0">
                <a:solidFill>
                  <a:srgbClr val="111B1E"/>
                </a:solidFill>
                <a:latin typeface="Assistant Regular"/>
              </a:rPr>
              <a:t>ANOVA: CCAPS Depression Subscale by REI</a:t>
            </a:r>
            <a:endParaRPr lang="en-US" spc="288" dirty="0">
              <a:solidFill>
                <a:srgbClr val="111B1E"/>
              </a:solidFill>
              <a:latin typeface="Assistant Regular"/>
            </a:endParaRPr>
          </a:p>
        </p:txBody>
      </p:sp>
      <p:sp>
        <p:nvSpPr>
          <p:cNvPr id="17" name="TextBox 26">
            <a:extLst>
              <a:ext uri="{FF2B5EF4-FFF2-40B4-BE49-F238E27FC236}">
                <a16:creationId xmlns:a16="http://schemas.microsoft.com/office/drawing/2014/main" id="{A69DEADE-1529-F54A-AF60-77B915D8E47A}"/>
              </a:ext>
            </a:extLst>
          </p:cNvPr>
          <p:cNvSpPr txBox="1"/>
          <p:nvPr/>
        </p:nvSpPr>
        <p:spPr>
          <a:xfrm>
            <a:off x="11727132" y="3361893"/>
            <a:ext cx="3331219" cy="3016210"/>
          </a:xfrm>
          <a:prstGeom prst="rect">
            <a:avLst/>
          </a:prstGeom>
        </p:spPr>
        <p:txBody>
          <a:bodyPr wrap="square" lIns="0" tIns="0" rIns="0" bIns="0" rtlCol="0" anchor="t">
            <a:spAutoFit/>
          </a:bodyPr>
          <a:lstStyle/>
          <a:p>
            <a:r>
              <a:rPr lang="en-US" sz="2800" spc="29" dirty="0">
                <a:solidFill>
                  <a:srgbClr val="111B1E"/>
                </a:solidFill>
                <a:latin typeface="Assistant Regular"/>
              </a:rPr>
              <a:t>[F(4, 802) = 2.71, p =  .029, </a:t>
            </a:r>
            <a:r>
              <a:rPr lang="el-GR" sz="2800" spc="29" dirty="0">
                <a:solidFill>
                  <a:srgbClr val="111B1E"/>
                </a:solidFill>
                <a:latin typeface="Assistant Regular"/>
              </a:rPr>
              <a:t>η</a:t>
            </a:r>
            <a:r>
              <a:rPr lang="en-US" sz="2800" spc="29" dirty="0">
                <a:solidFill>
                  <a:srgbClr val="111B1E"/>
                </a:solidFill>
                <a:latin typeface="Assistant Regular"/>
              </a:rPr>
              <a:t>p2 = .013].</a:t>
            </a:r>
          </a:p>
          <a:p>
            <a:r>
              <a:rPr lang="en-US" sz="2800" spc="29" dirty="0">
                <a:solidFill>
                  <a:srgbClr val="111B1E"/>
                </a:solidFill>
                <a:latin typeface="Assistant Regular"/>
              </a:rPr>
              <a:t>Post-hoc: Black students (M = 23.91, SD = 12) differ from Asian students (M = 28.09, SD = 10.4). </a:t>
            </a:r>
          </a:p>
        </p:txBody>
      </p:sp>
      <p:graphicFrame>
        <p:nvGraphicFramePr>
          <p:cNvPr id="3" name="Table 2">
            <a:extLst>
              <a:ext uri="{FF2B5EF4-FFF2-40B4-BE49-F238E27FC236}">
                <a16:creationId xmlns:a16="http://schemas.microsoft.com/office/drawing/2014/main" id="{C20ADDD2-69BE-0145-AC2D-9F2A69CEDD65}"/>
              </a:ext>
            </a:extLst>
          </p:cNvPr>
          <p:cNvGraphicFramePr>
            <a:graphicFrameLocks noGrp="1"/>
          </p:cNvGraphicFramePr>
          <p:nvPr>
            <p:extLst>
              <p:ext uri="{D42A27DB-BD31-4B8C-83A1-F6EECF244321}">
                <p14:modId xmlns:p14="http://schemas.microsoft.com/office/powerpoint/2010/main" val="1255817233"/>
              </p:ext>
            </p:extLst>
          </p:nvPr>
        </p:nvGraphicFramePr>
        <p:xfrm>
          <a:off x="1892388" y="2857500"/>
          <a:ext cx="9164820" cy="3984696"/>
        </p:xfrm>
        <a:graphic>
          <a:graphicData uri="http://schemas.openxmlformats.org/drawingml/2006/table">
            <a:tbl>
              <a:tblPr>
                <a:tableStyleId>{073A0DAA-6AF3-43AB-8588-CEC1D06C72B9}</a:tableStyleId>
              </a:tblPr>
              <a:tblGrid>
                <a:gridCol w="1527470">
                  <a:extLst>
                    <a:ext uri="{9D8B030D-6E8A-4147-A177-3AD203B41FA5}">
                      <a16:colId xmlns:a16="http://schemas.microsoft.com/office/drawing/2014/main" val="1565371511"/>
                    </a:ext>
                  </a:extLst>
                </a:gridCol>
                <a:gridCol w="1527470">
                  <a:extLst>
                    <a:ext uri="{9D8B030D-6E8A-4147-A177-3AD203B41FA5}">
                      <a16:colId xmlns:a16="http://schemas.microsoft.com/office/drawing/2014/main" val="1983645358"/>
                    </a:ext>
                  </a:extLst>
                </a:gridCol>
                <a:gridCol w="1527470">
                  <a:extLst>
                    <a:ext uri="{9D8B030D-6E8A-4147-A177-3AD203B41FA5}">
                      <a16:colId xmlns:a16="http://schemas.microsoft.com/office/drawing/2014/main" val="3795427507"/>
                    </a:ext>
                  </a:extLst>
                </a:gridCol>
                <a:gridCol w="1527470">
                  <a:extLst>
                    <a:ext uri="{9D8B030D-6E8A-4147-A177-3AD203B41FA5}">
                      <a16:colId xmlns:a16="http://schemas.microsoft.com/office/drawing/2014/main" val="2673433979"/>
                    </a:ext>
                  </a:extLst>
                </a:gridCol>
                <a:gridCol w="1527470">
                  <a:extLst>
                    <a:ext uri="{9D8B030D-6E8A-4147-A177-3AD203B41FA5}">
                      <a16:colId xmlns:a16="http://schemas.microsoft.com/office/drawing/2014/main" val="4090634460"/>
                    </a:ext>
                  </a:extLst>
                </a:gridCol>
                <a:gridCol w="1527470">
                  <a:extLst>
                    <a:ext uri="{9D8B030D-6E8A-4147-A177-3AD203B41FA5}">
                      <a16:colId xmlns:a16="http://schemas.microsoft.com/office/drawing/2014/main" val="3895000116"/>
                    </a:ext>
                  </a:extLst>
                </a:gridCol>
              </a:tblGrid>
              <a:tr h="644268">
                <a:tc>
                  <a:txBody>
                    <a:bodyPr/>
                    <a:lstStyle/>
                    <a:p>
                      <a:pPr algn="l" fontAlgn="b"/>
                      <a:endParaRPr lang="en-US" sz="2400" b="1" i="0" u="none" strike="noStrike">
                        <a:solidFill>
                          <a:srgbClr val="000000"/>
                        </a:solidFill>
                        <a:effectLst/>
                        <a:latin typeface="Calibri" panose="020F0502020204030204" pitchFamily="34" charset="0"/>
                      </a:endParaRPr>
                    </a:p>
                  </a:txBody>
                  <a:tcPr anchor="b"/>
                </a:tc>
                <a:tc>
                  <a:txBody>
                    <a:bodyPr/>
                    <a:lstStyle/>
                    <a:p>
                      <a:pPr algn="l" fontAlgn="ctr"/>
                      <a:r>
                        <a:rPr lang="en-US" sz="2000" b="1" u="none" strike="noStrike">
                          <a:effectLst/>
                        </a:rPr>
                        <a:t>Black</a:t>
                      </a:r>
                      <a:endParaRPr lang="en-US" sz="2000" b="1" i="0" u="none" strike="noStrike">
                        <a:solidFill>
                          <a:srgbClr val="000000"/>
                        </a:solidFill>
                        <a:effectLst/>
                        <a:latin typeface="Times New Roman" panose="02020603050405020304" pitchFamily="18" charset="0"/>
                      </a:endParaRPr>
                    </a:p>
                  </a:txBody>
                  <a:tcPr anchor="ctr"/>
                </a:tc>
                <a:tc>
                  <a:txBody>
                    <a:bodyPr/>
                    <a:lstStyle/>
                    <a:p>
                      <a:pPr algn="l" fontAlgn="ctr"/>
                      <a:r>
                        <a:rPr lang="en-US" sz="2000" b="1" u="none" strike="noStrike">
                          <a:effectLst/>
                        </a:rPr>
                        <a:t>White</a:t>
                      </a:r>
                      <a:endParaRPr lang="en-US" sz="2000" b="1" i="0" u="none" strike="noStrike">
                        <a:solidFill>
                          <a:srgbClr val="000000"/>
                        </a:solidFill>
                        <a:effectLst/>
                        <a:latin typeface="Times New Roman" panose="02020603050405020304" pitchFamily="18" charset="0"/>
                      </a:endParaRPr>
                    </a:p>
                  </a:txBody>
                  <a:tcPr anchor="ctr"/>
                </a:tc>
                <a:tc>
                  <a:txBody>
                    <a:bodyPr/>
                    <a:lstStyle/>
                    <a:p>
                      <a:pPr algn="l" fontAlgn="ctr"/>
                      <a:r>
                        <a:rPr lang="en-US" sz="2000" b="1" u="none" strike="noStrike" dirty="0">
                          <a:effectLst/>
                        </a:rPr>
                        <a:t>Asian </a:t>
                      </a:r>
                      <a:endParaRPr lang="en-US" sz="2000" b="1" i="0" u="none" strike="noStrike" dirty="0">
                        <a:solidFill>
                          <a:srgbClr val="000000"/>
                        </a:solidFill>
                        <a:effectLst/>
                        <a:latin typeface="Times New Roman" panose="02020603050405020304" pitchFamily="18" charset="0"/>
                      </a:endParaRPr>
                    </a:p>
                  </a:txBody>
                  <a:tcPr anchor="ctr"/>
                </a:tc>
                <a:tc>
                  <a:txBody>
                    <a:bodyPr/>
                    <a:lstStyle/>
                    <a:p>
                      <a:pPr algn="l" fontAlgn="ctr"/>
                      <a:r>
                        <a:rPr lang="en-US" sz="2000" b="1" u="none" strike="noStrike" dirty="0">
                          <a:effectLst/>
                        </a:rPr>
                        <a:t>Latinx</a:t>
                      </a:r>
                      <a:endParaRPr lang="en-US" sz="2000" b="1" i="0" u="none" strike="noStrike" dirty="0">
                        <a:solidFill>
                          <a:srgbClr val="000000"/>
                        </a:solidFill>
                        <a:effectLst/>
                        <a:latin typeface="Times New Roman" panose="02020603050405020304" pitchFamily="18" charset="0"/>
                      </a:endParaRPr>
                    </a:p>
                  </a:txBody>
                  <a:tcPr anchor="ctr"/>
                </a:tc>
                <a:tc>
                  <a:txBody>
                    <a:bodyPr/>
                    <a:lstStyle/>
                    <a:p>
                      <a:pPr algn="l" fontAlgn="ctr"/>
                      <a:r>
                        <a:rPr lang="en-US" sz="2000" b="1" u="none" strike="noStrike" dirty="0">
                          <a:effectLst/>
                        </a:rPr>
                        <a:t>Multiracial</a:t>
                      </a:r>
                      <a:endParaRPr lang="en-US" sz="2000" b="1" i="0" u="none" strike="noStrike" dirty="0">
                        <a:solidFill>
                          <a:srgbClr val="000000"/>
                        </a:solidFill>
                        <a:effectLst/>
                        <a:latin typeface="Times New Roman" panose="02020603050405020304" pitchFamily="18" charset="0"/>
                      </a:endParaRPr>
                    </a:p>
                  </a:txBody>
                  <a:tcPr anchor="ctr"/>
                </a:tc>
                <a:extLst>
                  <a:ext uri="{0D108BD9-81ED-4DB2-BD59-A6C34878D82A}">
                    <a16:rowId xmlns:a16="http://schemas.microsoft.com/office/drawing/2014/main" val="2360361106"/>
                  </a:ext>
                </a:extLst>
              </a:tr>
              <a:tr h="644268">
                <a:tc>
                  <a:txBody>
                    <a:bodyPr/>
                    <a:lstStyle/>
                    <a:p>
                      <a:pPr algn="l" fontAlgn="ctr"/>
                      <a:r>
                        <a:rPr lang="en-US" sz="2000" b="1" u="none" strike="noStrike">
                          <a:effectLst/>
                        </a:rPr>
                        <a:t>Black</a:t>
                      </a:r>
                      <a:endParaRPr lang="en-US" sz="2000" b="1" i="0" u="none" strike="noStrike">
                        <a:solidFill>
                          <a:srgbClr val="000000"/>
                        </a:solidFill>
                        <a:effectLst/>
                        <a:latin typeface="Times New Roman" panose="02020603050405020304" pitchFamily="18" charset="0"/>
                      </a:endParaRPr>
                    </a:p>
                  </a:txBody>
                  <a:tcPr anchor="ctr"/>
                </a:tc>
                <a:tc>
                  <a:txBody>
                    <a:bodyPr/>
                    <a:lstStyle/>
                    <a:p>
                      <a:pPr algn="l" fontAlgn="b"/>
                      <a:endParaRPr lang="en-US" sz="2400" b="0" i="0" u="none" strike="noStrike">
                        <a:solidFill>
                          <a:srgbClr val="000000"/>
                        </a:solidFill>
                        <a:effectLst/>
                        <a:latin typeface="Calibri" panose="020F0502020204030204" pitchFamily="34" charset="0"/>
                      </a:endParaRPr>
                    </a:p>
                  </a:txBody>
                  <a:tcPr anchor="b"/>
                </a:tc>
                <a:tc>
                  <a:txBody>
                    <a:bodyPr/>
                    <a:lstStyle/>
                    <a:p>
                      <a:pPr algn="r" fontAlgn="ctr"/>
                      <a:r>
                        <a:rPr lang="en-US" sz="2000" u="none" strike="noStrike">
                          <a:effectLst/>
                        </a:rPr>
                        <a:t>-0.62</a:t>
                      </a:r>
                      <a:endParaRPr lang="en-US" sz="2000" b="0" i="0" u="none" strike="noStrike">
                        <a:solidFill>
                          <a:srgbClr val="000000"/>
                        </a:solidFill>
                        <a:effectLst/>
                        <a:latin typeface="Times New Roman" panose="02020603050405020304" pitchFamily="18" charset="0"/>
                      </a:endParaRPr>
                    </a:p>
                  </a:txBody>
                  <a:tcPr anchor="ctr"/>
                </a:tc>
                <a:tc>
                  <a:txBody>
                    <a:bodyPr/>
                    <a:lstStyle/>
                    <a:p>
                      <a:pPr algn="r" fontAlgn="ctr"/>
                      <a:r>
                        <a:rPr lang="en-US" sz="2000" u="none" strike="noStrike" dirty="0">
                          <a:effectLst/>
                        </a:rPr>
                        <a:t>-4.18*</a:t>
                      </a:r>
                      <a:endParaRPr lang="en-US" sz="2000" b="0" i="0" u="none" strike="noStrike" dirty="0">
                        <a:solidFill>
                          <a:srgbClr val="000000"/>
                        </a:solidFill>
                        <a:effectLst/>
                        <a:latin typeface="Times New Roman" panose="02020603050405020304" pitchFamily="18" charset="0"/>
                      </a:endParaRPr>
                    </a:p>
                  </a:txBody>
                  <a:tcPr anchor="ctr"/>
                </a:tc>
                <a:tc>
                  <a:txBody>
                    <a:bodyPr/>
                    <a:lstStyle/>
                    <a:p>
                      <a:pPr algn="r" fontAlgn="ctr"/>
                      <a:r>
                        <a:rPr lang="en-US" sz="2000" u="none" strike="noStrike">
                          <a:effectLst/>
                        </a:rPr>
                        <a:t>-1.04</a:t>
                      </a:r>
                      <a:endParaRPr lang="en-US" sz="2000" b="0" i="0" u="none" strike="noStrike">
                        <a:solidFill>
                          <a:srgbClr val="000000"/>
                        </a:solidFill>
                        <a:effectLst/>
                        <a:latin typeface="Times New Roman" panose="02020603050405020304" pitchFamily="18" charset="0"/>
                      </a:endParaRPr>
                    </a:p>
                  </a:txBody>
                  <a:tcPr anchor="ctr"/>
                </a:tc>
                <a:tc>
                  <a:txBody>
                    <a:bodyPr/>
                    <a:lstStyle/>
                    <a:p>
                      <a:pPr algn="r" fontAlgn="ctr"/>
                      <a:r>
                        <a:rPr lang="en-US" sz="2000" u="none" strike="noStrike">
                          <a:effectLst/>
                        </a:rPr>
                        <a:t>-0.15</a:t>
                      </a:r>
                      <a:endParaRPr lang="en-US" sz="2000" b="0" i="0" u="none" strike="noStrike">
                        <a:solidFill>
                          <a:srgbClr val="000000"/>
                        </a:solidFill>
                        <a:effectLst/>
                        <a:latin typeface="Times New Roman" panose="02020603050405020304" pitchFamily="18" charset="0"/>
                      </a:endParaRPr>
                    </a:p>
                  </a:txBody>
                  <a:tcPr anchor="ctr"/>
                </a:tc>
                <a:extLst>
                  <a:ext uri="{0D108BD9-81ED-4DB2-BD59-A6C34878D82A}">
                    <a16:rowId xmlns:a16="http://schemas.microsoft.com/office/drawing/2014/main" val="1816763926"/>
                  </a:ext>
                </a:extLst>
              </a:tr>
              <a:tr h="644268">
                <a:tc>
                  <a:txBody>
                    <a:bodyPr/>
                    <a:lstStyle/>
                    <a:p>
                      <a:pPr algn="l" fontAlgn="ctr"/>
                      <a:r>
                        <a:rPr lang="en-US" sz="2000" b="1" u="none" strike="noStrike">
                          <a:effectLst/>
                        </a:rPr>
                        <a:t>White</a:t>
                      </a:r>
                      <a:endParaRPr lang="en-US" sz="2000" b="1" i="0" u="none" strike="noStrike">
                        <a:solidFill>
                          <a:srgbClr val="000000"/>
                        </a:solidFill>
                        <a:effectLst/>
                        <a:latin typeface="Times New Roman" panose="02020603050405020304" pitchFamily="18" charset="0"/>
                      </a:endParaRPr>
                    </a:p>
                  </a:txBody>
                  <a:tcPr anchor="ctr"/>
                </a:tc>
                <a:tc>
                  <a:txBody>
                    <a:bodyPr/>
                    <a:lstStyle/>
                    <a:p>
                      <a:pPr algn="l" fontAlgn="b"/>
                      <a:endParaRPr lang="en-US" sz="2400" b="0" i="0" u="none" strike="noStrike">
                        <a:solidFill>
                          <a:srgbClr val="000000"/>
                        </a:solidFill>
                        <a:effectLst/>
                        <a:latin typeface="Calibri" panose="020F0502020204030204" pitchFamily="34" charset="0"/>
                      </a:endParaRPr>
                    </a:p>
                  </a:txBody>
                  <a:tcPr anchor="b"/>
                </a:tc>
                <a:tc>
                  <a:txBody>
                    <a:bodyPr/>
                    <a:lstStyle/>
                    <a:p>
                      <a:pPr algn="l" fontAlgn="b"/>
                      <a:endParaRPr lang="en-US" sz="2400" b="0" i="0" u="none" strike="noStrike">
                        <a:solidFill>
                          <a:srgbClr val="000000"/>
                        </a:solidFill>
                        <a:effectLst/>
                        <a:latin typeface="Calibri" panose="020F0502020204030204" pitchFamily="34" charset="0"/>
                      </a:endParaRPr>
                    </a:p>
                  </a:txBody>
                  <a:tcPr anchor="b"/>
                </a:tc>
                <a:tc>
                  <a:txBody>
                    <a:bodyPr/>
                    <a:lstStyle/>
                    <a:p>
                      <a:pPr algn="r" fontAlgn="ctr"/>
                      <a:r>
                        <a:rPr lang="en-US" sz="2000" u="none" strike="noStrike">
                          <a:effectLst/>
                        </a:rPr>
                        <a:t>-3.56</a:t>
                      </a:r>
                      <a:endParaRPr lang="en-US" sz="2000" b="0" i="0" u="none" strike="noStrike">
                        <a:solidFill>
                          <a:srgbClr val="000000"/>
                        </a:solidFill>
                        <a:effectLst/>
                        <a:latin typeface="Times New Roman" panose="02020603050405020304" pitchFamily="18" charset="0"/>
                      </a:endParaRPr>
                    </a:p>
                  </a:txBody>
                  <a:tcPr anchor="ctr"/>
                </a:tc>
                <a:tc>
                  <a:txBody>
                    <a:bodyPr/>
                    <a:lstStyle/>
                    <a:p>
                      <a:pPr algn="r" fontAlgn="ctr"/>
                      <a:r>
                        <a:rPr lang="en-US" sz="2000" u="none" strike="noStrike">
                          <a:effectLst/>
                        </a:rPr>
                        <a:t>-0.42</a:t>
                      </a:r>
                      <a:endParaRPr lang="en-US" sz="2000" b="0" i="0" u="none" strike="noStrike">
                        <a:solidFill>
                          <a:srgbClr val="000000"/>
                        </a:solidFill>
                        <a:effectLst/>
                        <a:latin typeface="Times New Roman" panose="02020603050405020304" pitchFamily="18" charset="0"/>
                      </a:endParaRPr>
                    </a:p>
                  </a:txBody>
                  <a:tcPr anchor="ctr"/>
                </a:tc>
                <a:tc>
                  <a:txBody>
                    <a:bodyPr/>
                    <a:lstStyle/>
                    <a:p>
                      <a:pPr algn="r" fontAlgn="ctr"/>
                      <a:r>
                        <a:rPr lang="en-US" sz="2000" u="none" strike="noStrike">
                          <a:effectLst/>
                        </a:rPr>
                        <a:t>0.47</a:t>
                      </a:r>
                      <a:endParaRPr lang="en-US" sz="2000" b="0" i="0" u="none" strike="noStrike">
                        <a:solidFill>
                          <a:srgbClr val="000000"/>
                        </a:solidFill>
                        <a:effectLst/>
                        <a:latin typeface="Times New Roman" panose="02020603050405020304" pitchFamily="18" charset="0"/>
                      </a:endParaRPr>
                    </a:p>
                  </a:txBody>
                  <a:tcPr anchor="ctr"/>
                </a:tc>
                <a:extLst>
                  <a:ext uri="{0D108BD9-81ED-4DB2-BD59-A6C34878D82A}">
                    <a16:rowId xmlns:a16="http://schemas.microsoft.com/office/drawing/2014/main" val="3980914364"/>
                  </a:ext>
                </a:extLst>
              </a:tr>
              <a:tr h="644268">
                <a:tc>
                  <a:txBody>
                    <a:bodyPr/>
                    <a:lstStyle/>
                    <a:p>
                      <a:pPr algn="l" fontAlgn="ctr"/>
                      <a:r>
                        <a:rPr lang="en-US" sz="2000" b="1" u="none" strike="noStrike">
                          <a:effectLst/>
                        </a:rPr>
                        <a:t>Asian </a:t>
                      </a:r>
                      <a:endParaRPr lang="en-US" sz="2000" b="1" i="0" u="none" strike="noStrike">
                        <a:solidFill>
                          <a:srgbClr val="000000"/>
                        </a:solidFill>
                        <a:effectLst/>
                        <a:latin typeface="Times New Roman" panose="02020603050405020304" pitchFamily="18" charset="0"/>
                      </a:endParaRPr>
                    </a:p>
                  </a:txBody>
                  <a:tcPr anchor="ctr"/>
                </a:tc>
                <a:tc>
                  <a:txBody>
                    <a:bodyPr/>
                    <a:lstStyle/>
                    <a:p>
                      <a:pPr algn="l" fontAlgn="b"/>
                      <a:endParaRPr lang="en-US" sz="2400" b="0" i="0" u="none" strike="noStrike">
                        <a:solidFill>
                          <a:srgbClr val="000000"/>
                        </a:solidFill>
                        <a:effectLst/>
                        <a:latin typeface="Calibri" panose="020F0502020204030204" pitchFamily="34" charset="0"/>
                      </a:endParaRPr>
                    </a:p>
                  </a:txBody>
                  <a:tcPr anchor="b"/>
                </a:tc>
                <a:tc>
                  <a:txBody>
                    <a:bodyPr/>
                    <a:lstStyle/>
                    <a:p>
                      <a:pPr algn="l" fontAlgn="b"/>
                      <a:endParaRPr lang="en-US" sz="2400" b="0" i="0" u="none" strike="noStrike">
                        <a:solidFill>
                          <a:srgbClr val="000000"/>
                        </a:solidFill>
                        <a:effectLst/>
                        <a:latin typeface="Calibri" panose="020F0502020204030204" pitchFamily="34" charset="0"/>
                      </a:endParaRPr>
                    </a:p>
                  </a:txBody>
                  <a:tcPr anchor="b"/>
                </a:tc>
                <a:tc>
                  <a:txBody>
                    <a:bodyPr/>
                    <a:lstStyle/>
                    <a:p>
                      <a:pPr algn="l" fontAlgn="b"/>
                      <a:endParaRPr lang="en-US" sz="2400" b="0" i="0" u="none" strike="noStrike">
                        <a:solidFill>
                          <a:srgbClr val="000000"/>
                        </a:solidFill>
                        <a:effectLst/>
                        <a:latin typeface="Calibri" panose="020F0502020204030204" pitchFamily="34" charset="0"/>
                      </a:endParaRPr>
                    </a:p>
                  </a:txBody>
                  <a:tcPr anchor="b"/>
                </a:tc>
                <a:tc>
                  <a:txBody>
                    <a:bodyPr/>
                    <a:lstStyle/>
                    <a:p>
                      <a:pPr algn="r" fontAlgn="ctr"/>
                      <a:r>
                        <a:rPr lang="en-US" sz="2000" u="none" strike="noStrike">
                          <a:effectLst/>
                        </a:rPr>
                        <a:t>3.14</a:t>
                      </a:r>
                      <a:endParaRPr lang="en-US" sz="2000" b="0" i="0" u="none" strike="noStrike">
                        <a:solidFill>
                          <a:srgbClr val="000000"/>
                        </a:solidFill>
                        <a:effectLst/>
                        <a:latin typeface="Times New Roman" panose="02020603050405020304" pitchFamily="18" charset="0"/>
                      </a:endParaRPr>
                    </a:p>
                  </a:txBody>
                  <a:tcPr anchor="ctr"/>
                </a:tc>
                <a:tc>
                  <a:txBody>
                    <a:bodyPr/>
                    <a:lstStyle/>
                    <a:p>
                      <a:pPr algn="r" fontAlgn="ctr"/>
                      <a:r>
                        <a:rPr lang="en-US" sz="2000" u="none" strike="noStrike" dirty="0">
                          <a:effectLst/>
                        </a:rPr>
                        <a:t>4.03</a:t>
                      </a:r>
                      <a:endParaRPr lang="en-US" sz="2000" b="0" i="0" u="none" strike="noStrike" dirty="0">
                        <a:solidFill>
                          <a:srgbClr val="000000"/>
                        </a:solidFill>
                        <a:effectLst/>
                        <a:latin typeface="Times New Roman" panose="02020603050405020304" pitchFamily="18" charset="0"/>
                      </a:endParaRPr>
                    </a:p>
                  </a:txBody>
                  <a:tcPr anchor="ctr"/>
                </a:tc>
                <a:extLst>
                  <a:ext uri="{0D108BD9-81ED-4DB2-BD59-A6C34878D82A}">
                    <a16:rowId xmlns:a16="http://schemas.microsoft.com/office/drawing/2014/main" val="607557235"/>
                  </a:ext>
                </a:extLst>
              </a:tr>
              <a:tr h="630433">
                <a:tc>
                  <a:txBody>
                    <a:bodyPr/>
                    <a:lstStyle/>
                    <a:p>
                      <a:pPr algn="l" fontAlgn="ctr"/>
                      <a:r>
                        <a:rPr lang="en-US" sz="2000" b="1" u="none" strike="noStrike" dirty="0">
                          <a:effectLst/>
                        </a:rPr>
                        <a:t>Latinx</a:t>
                      </a:r>
                      <a:endParaRPr lang="en-US" sz="2000" b="1" i="0" u="none" strike="noStrike" dirty="0">
                        <a:solidFill>
                          <a:srgbClr val="000000"/>
                        </a:solidFill>
                        <a:effectLst/>
                        <a:latin typeface="Times New Roman" panose="02020603050405020304" pitchFamily="18" charset="0"/>
                      </a:endParaRPr>
                    </a:p>
                  </a:txBody>
                  <a:tcPr anchor="ctr"/>
                </a:tc>
                <a:tc>
                  <a:txBody>
                    <a:bodyPr/>
                    <a:lstStyle/>
                    <a:p>
                      <a:pPr algn="l" fontAlgn="ctr"/>
                      <a:endParaRPr lang="en-US" sz="2000" b="0" i="0" u="none" strike="noStrike">
                        <a:solidFill>
                          <a:srgbClr val="000000"/>
                        </a:solidFill>
                        <a:effectLst/>
                        <a:latin typeface="Times New Roman" panose="02020603050405020304" pitchFamily="18" charset="0"/>
                      </a:endParaRPr>
                    </a:p>
                  </a:txBody>
                  <a:tcPr anchor="ctr"/>
                </a:tc>
                <a:tc>
                  <a:txBody>
                    <a:bodyPr/>
                    <a:lstStyle/>
                    <a:p>
                      <a:pPr algn="l" fontAlgn="ctr"/>
                      <a:endParaRPr lang="en-US" sz="2000" b="0" i="0" u="none" strike="noStrike">
                        <a:solidFill>
                          <a:srgbClr val="000000"/>
                        </a:solidFill>
                        <a:effectLst/>
                        <a:latin typeface="Times New Roman" panose="02020603050405020304" pitchFamily="18" charset="0"/>
                      </a:endParaRPr>
                    </a:p>
                  </a:txBody>
                  <a:tcPr anchor="ctr"/>
                </a:tc>
                <a:tc>
                  <a:txBody>
                    <a:bodyPr/>
                    <a:lstStyle/>
                    <a:p>
                      <a:pPr algn="l" fontAlgn="ctr"/>
                      <a:endParaRPr lang="en-US" sz="2000" b="0" i="0" u="none" strike="noStrike">
                        <a:solidFill>
                          <a:srgbClr val="000000"/>
                        </a:solidFill>
                        <a:effectLst/>
                        <a:latin typeface="Times New Roman" panose="02020603050405020304" pitchFamily="18" charset="0"/>
                      </a:endParaRPr>
                    </a:p>
                  </a:txBody>
                  <a:tcPr anchor="ctr"/>
                </a:tc>
                <a:tc>
                  <a:txBody>
                    <a:bodyPr/>
                    <a:lstStyle/>
                    <a:p>
                      <a:pPr algn="l" fontAlgn="ctr"/>
                      <a:endParaRPr lang="en-US" sz="2000" b="0" i="0" u="none" strike="noStrike" dirty="0">
                        <a:solidFill>
                          <a:srgbClr val="000000"/>
                        </a:solidFill>
                        <a:effectLst/>
                        <a:latin typeface="Times New Roman" panose="02020603050405020304" pitchFamily="18" charset="0"/>
                      </a:endParaRPr>
                    </a:p>
                  </a:txBody>
                  <a:tcPr anchor="ctr"/>
                </a:tc>
                <a:tc>
                  <a:txBody>
                    <a:bodyPr/>
                    <a:lstStyle/>
                    <a:p>
                      <a:pPr algn="r" fontAlgn="ctr"/>
                      <a:r>
                        <a:rPr lang="en-US" sz="2000" u="none" strike="noStrike" dirty="0">
                          <a:effectLst/>
                        </a:rPr>
                        <a:t>0.89</a:t>
                      </a:r>
                      <a:endParaRPr lang="en-US" sz="2000" b="0" i="0" u="none" strike="noStrike" dirty="0">
                        <a:solidFill>
                          <a:srgbClr val="000000"/>
                        </a:solidFill>
                        <a:effectLst/>
                        <a:latin typeface="Times New Roman" panose="02020603050405020304" pitchFamily="18" charset="0"/>
                      </a:endParaRPr>
                    </a:p>
                  </a:txBody>
                  <a:tcPr anchor="ctr"/>
                </a:tc>
                <a:extLst>
                  <a:ext uri="{0D108BD9-81ED-4DB2-BD59-A6C34878D82A}">
                    <a16:rowId xmlns:a16="http://schemas.microsoft.com/office/drawing/2014/main" val="2155382716"/>
                  </a:ext>
                </a:extLst>
              </a:tr>
              <a:tr h="777191">
                <a:tc gridSpan="3">
                  <a:txBody>
                    <a:bodyPr/>
                    <a:lstStyle/>
                    <a:p>
                      <a:pPr algn="l" fontAlgn="ctr"/>
                      <a:r>
                        <a:rPr lang="en-US" sz="2000" i="1" u="none" strike="noStrike" dirty="0">
                          <a:effectLst/>
                        </a:rPr>
                        <a:t>Note.   * p &lt; .05, ** p &lt; .01</a:t>
                      </a:r>
                      <a:endParaRPr lang="en-US" sz="2000" b="0" i="1" u="none" strike="noStrike" dirty="0">
                        <a:solidFill>
                          <a:srgbClr val="333333"/>
                        </a:solidFill>
                        <a:effectLst/>
                        <a:latin typeface="Times New Roman" panose="02020603050405020304" pitchFamily="18" charset="0"/>
                      </a:endParaRPr>
                    </a:p>
                  </a:txBody>
                  <a:tcPr anchor="ctr"/>
                </a:tc>
                <a:tc hMerge="1">
                  <a:txBody>
                    <a:bodyPr/>
                    <a:lstStyle/>
                    <a:p>
                      <a:endParaRPr lang="en-US"/>
                    </a:p>
                  </a:txBody>
                  <a:tcPr/>
                </a:tc>
                <a:tc hMerge="1">
                  <a:txBody>
                    <a:bodyPr/>
                    <a:lstStyle/>
                    <a:p>
                      <a:endParaRPr lang="en-US"/>
                    </a:p>
                  </a:txBody>
                  <a:tcPr/>
                </a:tc>
                <a:tc>
                  <a:txBody>
                    <a:bodyPr/>
                    <a:lstStyle/>
                    <a:p>
                      <a:pPr algn="l" fontAlgn="b"/>
                      <a:endParaRPr lang="en-US" sz="2400" b="0" i="0" u="none" strike="noStrike" dirty="0">
                        <a:solidFill>
                          <a:srgbClr val="000000"/>
                        </a:solidFill>
                        <a:effectLst/>
                        <a:latin typeface="Calibri" panose="020F0502020204030204" pitchFamily="34" charset="0"/>
                      </a:endParaRPr>
                    </a:p>
                  </a:txBody>
                  <a:tcPr anchor="b"/>
                </a:tc>
                <a:tc>
                  <a:txBody>
                    <a:bodyPr/>
                    <a:lstStyle/>
                    <a:p>
                      <a:pPr algn="l" fontAlgn="b"/>
                      <a:endParaRPr lang="en-US" sz="2400" b="0" i="0" u="none" strike="noStrike" dirty="0">
                        <a:solidFill>
                          <a:srgbClr val="000000"/>
                        </a:solidFill>
                        <a:effectLst/>
                        <a:latin typeface="Calibri" panose="020F0502020204030204" pitchFamily="34" charset="0"/>
                      </a:endParaRPr>
                    </a:p>
                  </a:txBody>
                  <a:tcPr anchor="b"/>
                </a:tc>
                <a:tc>
                  <a:txBody>
                    <a:bodyPr/>
                    <a:lstStyle/>
                    <a:p>
                      <a:pPr algn="l" fontAlgn="b"/>
                      <a:endParaRPr lang="en-US" sz="24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527018450"/>
                  </a:ext>
                </a:extLst>
              </a:tr>
            </a:tbl>
          </a:graphicData>
        </a:graphic>
      </p:graphicFrame>
      <p:sp>
        <p:nvSpPr>
          <p:cNvPr id="20" name="TextBox 26">
            <a:extLst>
              <a:ext uri="{FF2B5EF4-FFF2-40B4-BE49-F238E27FC236}">
                <a16:creationId xmlns:a16="http://schemas.microsoft.com/office/drawing/2014/main" id="{8627BFFE-3233-8E4A-BC27-E409BE4FC701}"/>
              </a:ext>
            </a:extLst>
          </p:cNvPr>
          <p:cNvSpPr txBox="1"/>
          <p:nvPr/>
        </p:nvSpPr>
        <p:spPr>
          <a:xfrm>
            <a:off x="1923020" y="7883758"/>
            <a:ext cx="12683571" cy="620491"/>
          </a:xfrm>
          <a:prstGeom prst="rect">
            <a:avLst/>
          </a:prstGeom>
        </p:spPr>
        <p:txBody>
          <a:bodyPr wrap="square" lIns="0" tIns="0" rIns="0" bIns="0" rtlCol="0" anchor="t">
            <a:spAutoFit/>
          </a:bodyPr>
          <a:lstStyle/>
          <a:p>
            <a:pPr>
              <a:lnSpc>
                <a:spcPct val="150000"/>
              </a:lnSpc>
            </a:pPr>
            <a:r>
              <a:rPr lang="en-US" sz="2999" spc="29" dirty="0">
                <a:solidFill>
                  <a:srgbClr val="111B1E"/>
                </a:solidFill>
                <a:latin typeface="Assistant Regular"/>
              </a:rPr>
              <a:t>Black students obtain much lower depressive scores than Asian students. </a:t>
            </a:r>
          </a:p>
        </p:txBody>
      </p:sp>
    </p:spTree>
    <p:extLst>
      <p:ext uri="{BB962C8B-B14F-4D97-AF65-F5344CB8AC3E}">
        <p14:creationId xmlns:p14="http://schemas.microsoft.com/office/powerpoint/2010/main" val="2272441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05721" y="806826"/>
            <a:ext cx="11869256" cy="960685"/>
          </a:xfrm>
          <a:prstGeom prst="rect">
            <a:avLst/>
          </a:prstGeom>
        </p:spPr>
        <p:txBody>
          <a:bodyPr lIns="0" tIns="0" rIns="0" bIns="0" rtlCol="0" anchor="t">
            <a:spAutoFit/>
          </a:bodyPr>
          <a:lstStyle/>
          <a:p>
            <a:pPr>
              <a:lnSpc>
                <a:spcPts val="7740"/>
              </a:lnSpc>
            </a:pPr>
            <a:r>
              <a:rPr lang="en-US" sz="6000" spc="60" dirty="0">
                <a:solidFill>
                  <a:srgbClr val="111B1E"/>
                </a:solidFill>
                <a:latin typeface="Assistant Bold"/>
              </a:rPr>
              <a:t>RESULTS</a:t>
            </a:r>
          </a:p>
        </p:txBody>
      </p:sp>
      <p:sp>
        <p:nvSpPr>
          <p:cNvPr id="10" name="AutoShape 10"/>
          <p:cNvSpPr/>
          <p:nvPr/>
        </p:nvSpPr>
        <p:spPr>
          <a:xfrm>
            <a:off x="16110511" y="-662575"/>
            <a:ext cx="25347" cy="11612150"/>
          </a:xfrm>
          <a:prstGeom prst="rect">
            <a:avLst/>
          </a:prstGeom>
          <a:solidFill>
            <a:srgbClr val="111B1E">
              <a:alpha val="29804"/>
            </a:srgbClr>
          </a:solidFill>
        </p:spPr>
      </p:sp>
      <p:sp>
        <p:nvSpPr>
          <p:cNvPr id="11" name="TextBox 11"/>
          <p:cNvSpPr txBox="1"/>
          <p:nvPr/>
        </p:nvSpPr>
        <p:spPr>
          <a:xfrm rot="5400000">
            <a:off x="13844083" y="4262262"/>
            <a:ext cx="6878058" cy="410933"/>
          </a:xfrm>
          <a:prstGeom prst="rect">
            <a:avLst/>
          </a:prstGeom>
        </p:spPr>
        <p:txBody>
          <a:bodyPr lIns="0" tIns="0" rIns="0" bIns="0" rtlCol="0" anchor="t">
            <a:spAutoFit/>
          </a:bodyPr>
          <a:lstStyle/>
          <a:p>
            <a:pPr>
              <a:lnSpc>
                <a:spcPts val="3359"/>
              </a:lnSpc>
            </a:pPr>
            <a:r>
              <a:rPr lang="en-US" sz="2399" spc="143" dirty="0">
                <a:solidFill>
                  <a:srgbClr val="111B1E"/>
                </a:solidFill>
                <a:latin typeface="Cormorant Garamond Bold"/>
              </a:rPr>
              <a:t>CCNY • June 8, 2021</a:t>
            </a:r>
          </a:p>
        </p:txBody>
      </p:sp>
      <p:sp>
        <p:nvSpPr>
          <p:cNvPr id="12" name="AutoShape 12"/>
          <p:cNvSpPr/>
          <p:nvPr/>
        </p:nvSpPr>
        <p:spPr>
          <a:xfrm>
            <a:off x="16110511" y="8526104"/>
            <a:ext cx="2912436" cy="2301420"/>
          </a:xfrm>
          <a:prstGeom prst="rect">
            <a:avLst/>
          </a:prstGeom>
          <a:solidFill>
            <a:srgbClr val="111B1E"/>
          </a:solidFill>
        </p:spPr>
      </p:sp>
      <p:sp>
        <p:nvSpPr>
          <p:cNvPr id="13" name="AutoShape 13"/>
          <p:cNvSpPr/>
          <p:nvPr/>
        </p:nvSpPr>
        <p:spPr>
          <a:xfrm>
            <a:off x="393753" y="-662575"/>
            <a:ext cx="25347" cy="11612150"/>
          </a:xfrm>
          <a:prstGeom prst="rect">
            <a:avLst/>
          </a:prstGeom>
          <a:solidFill>
            <a:srgbClr val="111B1E">
              <a:alpha val="29804"/>
            </a:srgbClr>
          </a:solidFill>
        </p:spPr>
      </p:sp>
      <p:sp>
        <p:nvSpPr>
          <p:cNvPr id="14" name="AutoShape 14"/>
          <p:cNvSpPr/>
          <p:nvPr/>
        </p:nvSpPr>
        <p:spPr>
          <a:xfrm>
            <a:off x="0" y="0"/>
            <a:ext cx="419100" cy="419100"/>
          </a:xfrm>
          <a:prstGeom prst="rect">
            <a:avLst/>
          </a:prstGeom>
          <a:solidFill>
            <a:srgbClr val="111B1E"/>
          </a:solidFill>
        </p:spPr>
      </p:sp>
      <p:graphicFrame>
        <p:nvGraphicFramePr>
          <p:cNvPr id="4" name="Table 3">
            <a:extLst>
              <a:ext uri="{FF2B5EF4-FFF2-40B4-BE49-F238E27FC236}">
                <a16:creationId xmlns:a16="http://schemas.microsoft.com/office/drawing/2014/main" id="{F284DA06-B4D7-9043-ACCB-4C67D4472B1F}"/>
              </a:ext>
            </a:extLst>
          </p:cNvPr>
          <p:cNvGraphicFramePr>
            <a:graphicFrameLocks noGrp="1"/>
          </p:cNvGraphicFramePr>
          <p:nvPr>
            <p:extLst>
              <p:ext uri="{D42A27DB-BD31-4B8C-83A1-F6EECF244321}">
                <p14:modId xmlns:p14="http://schemas.microsoft.com/office/powerpoint/2010/main" val="1041747863"/>
              </p:ext>
            </p:extLst>
          </p:nvPr>
        </p:nvGraphicFramePr>
        <p:xfrm>
          <a:off x="1893552" y="3091766"/>
          <a:ext cx="9164820" cy="3569847"/>
        </p:xfrm>
        <a:graphic>
          <a:graphicData uri="http://schemas.openxmlformats.org/drawingml/2006/table">
            <a:tbl>
              <a:tblPr>
                <a:tableStyleId>{073A0DAA-6AF3-43AB-8588-CEC1D06C72B9}</a:tableStyleId>
              </a:tblPr>
              <a:tblGrid>
                <a:gridCol w="1527470">
                  <a:extLst>
                    <a:ext uri="{9D8B030D-6E8A-4147-A177-3AD203B41FA5}">
                      <a16:colId xmlns:a16="http://schemas.microsoft.com/office/drawing/2014/main" val="673159869"/>
                    </a:ext>
                  </a:extLst>
                </a:gridCol>
                <a:gridCol w="1527470">
                  <a:extLst>
                    <a:ext uri="{9D8B030D-6E8A-4147-A177-3AD203B41FA5}">
                      <a16:colId xmlns:a16="http://schemas.microsoft.com/office/drawing/2014/main" val="3689331516"/>
                    </a:ext>
                  </a:extLst>
                </a:gridCol>
                <a:gridCol w="1527470">
                  <a:extLst>
                    <a:ext uri="{9D8B030D-6E8A-4147-A177-3AD203B41FA5}">
                      <a16:colId xmlns:a16="http://schemas.microsoft.com/office/drawing/2014/main" val="3080140997"/>
                    </a:ext>
                  </a:extLst>
                </a:gridCol>
                <a:gridCol w="1527470">
                  <a:extLst>
                    <a:ext uri="{9D8B030D-6E8A-4147-A177-3AD203B41FA5}">
                      <a16:colId xmlns:a16="http://schemas.microsoft.com/office/drawing/2014/main" val="2169044930"/>
                    </a:ext>
                  </a:extLst>
                </a:gridCol>
                <a:gridCol w="1527470">
                  <a:extLst>
                    <a:ext uri="{9D8B030D-6E8A-4147-A177-3AD203B41FA5}">
                      <a16:colId xmlns:a16="http://schemas.microsoft.com/office/drawing/2014/main" val="2848383882"/>
                    </a:ext>
                  </a:extLst>
                </a:gridCol>
                <a:gridCol w="1527470">
                  <a:extLst>
                    <a:ext uri="{9D8B030D-6E8A-4147-A177-3AD203B41FA5}">
                      <a16:colId xmlns:a16="http://schemas.microsoft.com/office/drawing/2014/main" val="3705388045"/>
                    </a:ext>
                  </a:extLst>
                </a:gridCol>
              </a:tblGrid>
              <a:tr h="829637">
                <a:tc>
                  <a:txBody>
                    <a:bodyPr/>
                    <a:lstStyle/>
                    <a:p>
                      <a:pPr algn="l" fontAlgn="b"/>
                      <a:endParaRPr lang="en-US" sz="2300" b="1" i="0" u="none" strike="noStrike">
                        <a:solidFill>
                          <a:srgbClr val="000000"/>
                        </a:solidFill>
                        <a:effectLst/>
                        <a:latin typeface="Calibri" panose="020F0502020204030204" pitchFamily="34" charset="0"/>
                      </a:endParaRPr>
                    </a:p>
                  </a:txBody>
                  <a:tcPr marL="104638" marR="104638" marT="52319" marB="52319" anchor="b"/>
                </a:tc>
                <a:tc>
                  <a:txBody>
                    <a:bodyPr/>
                    <a:lstStyle/>
                    <a:p>
                      <a:pPr algn="l" fontAlgn="ctr"/>
                      <a:r>
                        <a:rPr lang="en-US" sz="2300" b="1" u="none" strike="noStrike">
                          <a:effectLst/>
                        </a:rPr>
                        <a:t>Black</a:t>
                      </a:r>
                      <a:endParaRPr lang="en-US" sz="2300" b="1" i="0" u="none" strike="noStrike">
                        <a:solidFill>
                          <a:srgbClr val="000000"/>
                        </a:solidFill>
                        <a:effectLst/>
                        <a:latin typeface="Times New Roman" panose="02020603050405020304" pitchFamily="18" charset="0"/>
                      </a:endParaRPr>
                    </a:p>
                  </a:txBody>
                  <a:tcPr marL="104638" marR="104638" marT="52319" marB="52319" anchor="ctr"/>
                </a:tc>
                <a:tc>
                  <a:txBody>
                    <a:bodyPr/>
                    <a:lstStyle/>
                    <a:p>
                      <a:pPr algn="l" fontAlgn="ctr"/>
                      <a:r>
                        <a:rPr lang="en-US" sz="2300" b="1" u="none" strike="noStrike">
                          <a:effectLst/>
                        </a:rPr>
                        <a:t>White</a:t>
                      </a:r>
                      <a:endParaRPr lang="en-US" sz="2300" b="1" i="0" u="none" strike="noStrike">
                        <a:solidFill>
                          <a:srgbClr val="000000"/>
                        </a:solidFill>
                        <a:effectLst/>
                        <a:latin typeface="Times New Roman" panose="02020603050405020304" pitchFamily="18" charset="0"/>
                      </a:endParaRPr>
                    </a:p>
                  </a:txBody>
                  <a:tcPr marL="104638" marR="104638" marT="52319" marB="52319" anchor="ctr"/>
                </a:tc>
                <a:tc>
                  <a:txBody>
                    <a:bodyPr/>
                    <a:lstStyle/>
                    <a:p>
                      <a:pPr algn="l" fontAlgn="ctr"/>
                      <a:r>
                        <a:rPr lang="en-US" sz="2300" b="1" u="none" strike="noStrike">
                          <a:effectLst/>
                        </a:rPr>
                        <a:t>Asian </a:t>
                      </a:r>
                      <a:endParaRPr lang="en-US" sz="2300" b="1" i="0" u="none" strike="noStrike">
                        <a:solidFill>
                          <a:srgbClr val="000000"/>
                        </a:solidFill>
                        <a:effectLst/>
                        <a:latin typeface="Times New Roman" panose="02020603050405020304" pitchFamily="18" charset="0"/>
                      </a:endParaRPr>
                    </a:p>
                  </a:txBody>
                  <a:tcPr marL="104638" marR="104638" marT="52319" marB="52319" anchor="ctr"/>
                </a:tc>
                <a:tc>
                  <a:txBody>
                    <a:bodyPr/>
                    <a:lstStyle/>
                    <a:p>
                      <a:pPr algn="l" fontAlgn="ctr"/>
                      <a:r>
                        <a:rPr lang="en-US" sz="2300" b="1" u="none" strike="noStrike" dirty="0">
                          <a:effectLst/>
                        </a:rPr>
                        <a:t>Latinx</a:t>
                      </a:r>
                      <a:endParaRPr lang="en-US" sz="2300" b="1" i="0" u="none" strike="noStrike" dirty="0">
                        <a:solidFill>
                          <a:srgbClr val="000000"/>
                        </a:solidFill>
                        <a:effectLst/>
                        <a:latin typeface="Times New Roman" panose="02020603050405020304" pitchFamily="18" charset="0"/>
                      </a:endParaRPr>
                    </a:p>
                  </a:txBody>
                  <a:tcPr marL="104638" marR="104638" marT="52319" marB="52319" anchor="ctr"/>
                </a:tc>
                <a:tc>
                  <a:txBody>
                    <a:bodyPr/>
                    <a:lstStyle/>
                    <a:p>
                      <a:pPr algn="l" fontAlgn="ctr"/>
                      <a:r>
                        <a:rPr lang="en-US" sz="2300" b="1" u="none" strike="noStrike" dirty="0">
                          <a:effectLst/>
                        </a:rPr>
                        <a:t>Multiracial</a:t>
                      </a:r>
                      <a:endParaRPr lang="en-US" sz="2300" b="1" i="0" u="none" strike="noStrike" dirty="0">
                        <a:solidFill>
                          <a:srgbClr val="000000"/>
                        </a:solidFill>
                        <a:effectLst/>
                        <a:latin typeface="Times New Roman" panose="02020603050405020304" pitchFamily="18" charset="0"/>
                      </a:endParaRPr>
                    </a:p>
                  </a:txBody>
                  <a:tcPr marL="104638" marR="104638" marT="52319" marB="52319" anchor="ctr"/>
                </a:tc>
                <a:extLst>
                  <a:ext uri="{0D108BD9-81ED-4DB2-BD59-A6C34878D82A}">
                    <a16:rowId xmlns:a16="http://schemas.microsoft.com/office/drawing/2014/main" val="412963143"/>
                  </a:ext>
                </a:extLst>
              </a:tr>
              <a:tr h="538544">
                <a:tc>
                  <a:txBody>
                    <a:bodyPr/>
                    <a:lstStyle/>
                    <a:p>
                      <a:pPr algn="l" fontAlgn="ctr"/>
                      <a:r>
                        <a:rPr lang="en-US" sz="2300" b="1" u="none" strike="noStrike">
                          <a:effectLst/>
                        </a:rPr>
                        <a:t>Black</a:t>
                      </a:r>
                      <a:endParaRPr lang="en-US" sz="2300" b="1" i="0" u="none" strike="noStrike">
                        <a:solidFill>
                          <a:srgbClr val="000000"/>
                        </a:solidFill>
                        <a:effectLst/>
                        <a:latin typeface="Times New Roman" panose="02020603050405020304" pitchFamily="18" charset="0"/>
                      </a:endParaRPr>
                    </a:p>
                  </a:txBody>
                  <a:tcPr marL="104638" marR="104638" marT="52319" marB="52319" anchor="ctr"/>
                </a:tc>
                <a:tc>
                  <a:txBody>
                    <a:bodyPr/>
                    <a:lstStyle/>
                    <a:p>
                      <a:pPr algn="l" fontAlgn="b"/>
                      <a:endParaRPr lang="en-US" sz="2300" b="0" i="0" u="none" strike="noStrike">
                        <a:solidFill>
                          <a:srgbClr val="000000"/>
                        </a:solidFill>
                        <a:effectLst/>
                        <a:latin typeface="Calibri" panose="020F0502020204030204" pitchFamily="34" charset="0"/>
                      </a:endParaRPr>
                    </a:p>
                  </a:txBody>
                  <a:tcPr marL="104638" marR="104638" marT="52319" marB="52319" anchor="b"/>
                </a:tc>
                <a:tc>
                  <a:txBody>
                    <a:bodyPr/>
                    <a:lstStyle/>
                    <a:p>
                      <a:pPr algn="r" fontAlgn="ctr"/>
                      <a:r>
                        <a:rPr lang="en-US" sz="2300" u="none" strike="noStrike">
                          <a:effectLst/>
                        </a:rPr>
                        <a:t>-1.84</a:t>
                      </a:r>
                      <a:endParaRPr lang="en-US" sz="2300" b="0" i="0" u="none" strike="noStrike">
                        <a:solidFill>
                          <a:srgbClr val="010205"/>
                        </a:solidFill>
                        <a:effectLst/>
                        <a:latin typeface="Times" pitchFamily="2" charset="0"/>
                      </a:endParaRPr>
                    </a:p>
                  </a:txBody>
                  <a:tcPr marL="104638" marR="104638" marT="52319" marB="52319" anchor="ctr"/>
                </a:tc>
                <a:tc>
                  <a:txBody>
                    <a:bodyPr/>
                    <a:lstStyle/>
                    <a:p>
                      <a:pPr algn="r" fontAlgn="ctr"/>
                      <a:r>
                        <a:rPr lang="en-US" sz="2300" u="none" strike="noStrike" dirty="0">
                          <a:effectLst/>
                        </a:rPr>
                        <a:t>-3.34**</a:t>
                      </a:r>
                      <a:endParaRPr lang="en-US" sz="2300" b="0" i="0" u="none" strike="noStrike" dirty="0">
                        <a:solidFill>
                          <a:srgbClr val="010205"/>
                        </a:solidFill>
                        <a:effectLst/>
                        <a:latin typeface="Times" pitchFamily="2" charset="0"/>
                      </a:endParaRPr>
                    </a:p>
                  </a:txBody>
                  <a:tcPr marL="104638" marR="104638" marT="52319" marB="52319" anchor="ctr"/>
                </a:tc>
                <a:tc>
                  <a:txBody>
                    <a:bodyPr/>
                    <a:lstStyle/>
                    <a:p>
                      <a:pPr algn="r" fontAlgn="ctr"/>
                      <a:r>
                        <a:rPr lang="en-US" sz="2300" u="none" strike="noStrike" dirty="0">
                          <a:effectLst/>
                        </a:rPr>
                        <a:t>-1</a:t>
                      </a:r>
                      <a:endParaRPr lang="en-US" sz="2300" b="0" i="0" u="none" strike="noStrike" dirty="0">
                        <a:solidFill>
                          <a:srgbClr val="010205"/>
                        </a:solidFill>
                        <a:effectLst/>
                        <a:latin typeface="Times" pitchFamily="2" charset="0"/>
                      </a:endParaRPr>
                    </a:p>
                  </a:txBody>
                  <a:tcPr marL="104638" marR="104638" marT="52319" marB="52319" anchor="ctr"/>
                </a:tc>
                <a:tc>
                  <a:txBody>
                    <a:bodyPr/>
                    <a:lstStyle/>
                    <a:p>
                      <a:pPr algn="r" fontAlgn="ctr"/>
                      <a:r>
                        <a:rPr lang="en-US" sz="2300" u="none" strike="noStrike" dirty="0">
                          <a:effectLst/>
                        </a:rPr>
                        <a:t>-0.74</a:t>
                      </a:r>
                      <a:endParaRPr lang="en-US" sz="2300" b="0" i="0" u="none" strike="noStrike" dirty="0">
                        <a:solidFill>
                          <a:srgbClr val="010205"/>
                        </a:solidFill>
                        <a:effectLst/>
                        <a:latin typeface="Times" pitchFamily="2" charset="0"/>
                      </a:endParaRPr>
                    </a:p>
                  </a:txBody>
                  <a:tcPr marL="104638" marR="104638" marT="52319" marB="52319" anchor="ctr"/>
                </a:tc>
                <a:extLst>
                  <a:ext uri="{0D108BD9-81ED-4DB2-BD59-A6C34878D82A}">
                    <a16:rowId xmlns:a16="http://schemas.microsoft.com/office/drawing/2014/main" val="3866647175"/>
                  </a:ext>
                </a:extLst>
              </a:tr>
              <a:tr h="538544">
                <a:tc>
                  <a:txBody>
                    <a:bodyPr/>
                    <a:lstStyle/>
                    <a:p>
                      <a:pPr algn="l" fontAlgn="ctr"/>
                      <a:r>
                        <a:rPr lang="en-US" sz="2300" b="1" u="none" strike="noStrike">
                          <a:effectLst/>
                        </a:rPr>
                        <a:t>White</a:t>
                      </a:r>
                      <a:endParaRPr lang="en-US" sz="2300" b="1" i="0" u="none" strike="noStrike">
                        <a:solidFill>
                          <a:srgbClr val="000000"/>
                        </a:solidFill>
                        <a:effectLst/>
                        <a:latin typeface="Times New Roman" panose="02020603050405020304" pitchFamily="18" charset="0"/>
                      </a:endParaRPr>
                    </a:p>
                  </a:txBody>
                  <a:tcPr marL="104638" marR="104638" marT="52319" marB="52319" anchor="ctr"/>
                </a:tc>
                <a:tc>
                  <a:txBody>
                    <a:bodyPr/>
                    <a:lstStyle/>
                    <a:p>
                      <a:pPr algn="l" fontAlgn="b"/>
                      <a:endParaRPr lang="en-US" sz="2300" b="0" i="0" u="none" strike="noStrike">
                        <a:solidFill>
                          <a:srgbClr val="000000"/>
                        </a:solidFill>
                        <a:effectLst/>
                        <a:latin typeface="Calibri" panose="020F0502020204030204" pitchFamily="34" charset="0"/>
                      </a:endParaRPr>
                    </a:p>
                  </a:txBody>
                  <a:tcPr marL="104638" marR="104638" marT="52319" marB="52319" anchor="b"/>
                </a:tc>
                <a:tc>
                  <a:txBody>
                    <a:bodyPr/>
                    <a:lstStyle/>
                    <a:p>
                      <a:pPr algn="l" fontAlgn="b"/>
                      <a:endParaRPr lang="en-US" sz="2300" b="0" i="0" u="none" strike="noStrike">
                        <a:solidFill>
                          <a:srgbClr val="000000"/>
                        </a:solidFill>
                        <a:effectLst/>
                        <a:latin typeface="Calibri" panose="020F0502020204030204" pitchFamily="34" charset="0"/>
                      </a:endParaRPr>
                    </a:p>
                  </a:txBody>
                  <a:tcPr marL="104638" marR="104638" marT="52319" marB="52319" anchor="b"/>
                </a:tc>
                <a:tc>
                  <a:txBody>
                    <a:bodyPr/>
                    <a:lstStyle/>
                    <a:p>
                      <a:pPr algn="r" fontAlgn="ctr"/>
                      <a:r>
                        <a:rPr lang="en-US" sz="2300" u="none" strike="noStrike">
                          <a:effectLst/>
                        </a:rPr>
                        <a:t>-1.49</a:t>
                      </a:r>
                      <a:endParaRPr lang="en-US" sz="2300" b="0" i="0" u="none" strike="noStrike">
                        <a:solidFill>
                          <a:srgbClr val="010205"/>
                        </a:solidFill>
                        <a:effectLst/>
                        <a:latin typeface="Times" pitchFamily="2" charset="0"/>
                      </a:endParaRPr>
                    </a:p>
                  </a:txBody>
                  <a:tcPr marL="104638" marR="104638" marT="52319" marB="52319" anchor="ctr"/>
                </a:tc>
                <a:tc>
                  <a:txBody>
                    <a:bodyPr/>
                    <a:lstStyle/>
                    <a:p>
                      <a:pPr algn="r" fontAlgn="ctr"/>
                      <a:r>
                        <a:rPr lang="en-US" sz="2300" u="none" strike="noStrike">
                          <a:effectLst/>
                        </a:rPr>
                        <a:t>0.84</a:t>
                      </a:r>
                      <a:endParaRPr lang="en-US" sz="2300" b="0" i="0" u="none" strike="noStrike">
                        <a:solidFill>
                          <a:srgbClr val="000000"/>
                        </a:solidFill>
                        <a:effectLst/>
                        <a:latin typeface="Times New Roman" panose="02020603050405020304" pitchFamily="18" charset="0"/>
                      </a:endParaRPr>
                    </a:p>
                  </a:txBody>
                  <a:tcPr marL="104638" marR="104638" marT="52319" marB="52319" anchor="ctr"/>
                </a:tc>
                <a:tc>
                  <a:txBody>
                    <a:bodyPr/>
                    <a:lstStyle/>
                    <a:p>
                      <a:pPr algn="r" fontAlgn="ctr"/>
                      <a:r>
                        <a:rPr lang="en-US" sz="2300" u="none" strike="noStrike">
                          <a:effectLst/>
                        </a:rPr>
                        <a:t>1.11</a:t>
                      </a:r>
                      <a:endParaRPr lang="en-US" sz="2300" b="0" i="0" u="none" strike="noStrike">
                        <a:solidFill>
                          <a:srgbClr val="000000"/>
                        </a:solidFill>
                        <a:effectLst/>
                        <a:latin typeface="Times New Roman" panose="02020603050405020304" pitchFamily="18" charset="0"/>
                      </a:endParaRPr>
                    </a:p>
                  </a:txBody>
                  <a:tcPr marL="104638" marR="104638" marT="52319" marB="52319" anchor="ctr"/>
                </a:tc>
                <a:extLst>
                  <a:ext uri="{0D108BD9-81ED-4DB2-BD59-A6C34878D82A}">
                    <a16:rowId xmlns:a16="http://schemas.microsoft.com/office/drawing/2014/main" val="1461446907"/>
                  </a:ext>
                </a:extLst>
              </a:tr>
              <a:tr h="538544">
                <a:tc>
                  <a:txBody>
                    <a:bodyPr/>
                    <a:lstStyle/>
                    <a:p>
                      <a:pPr algn="l" fontAlgn="ctr"/>
                      <a:r>
                        <a:rPr lang="en-US" sz="2300" b="1" u="none" strike="noStrike">
                          <a:effectLst/>
                        </a:rPr>
                        <a:t>Asian </a:t>
                      </a:r>
                      <a:endParaRPr lang="en-US" sz="2300" b="1" i="0" u="none" strike="noStrike">
                        <a:solidFill>
                          <a:srgbClr val="000000"/>
                        </a:solidFill>
                        <a:effectLst/>
                        <a:latin typeface="Times New Roman" panose="02020603050405020304" pitchFamily="18" charset="0"/>
                      </a:endParaRPr>
                    </a:p>
                  </a:txBody>
                  <a:tcPr marL="104638" marR="104638" marT="52319" marB="52319" anchor="ctr"/>
                </a:tc>
                <a:tc>
                  <a:txBody>
                    <a:bodyPr/>
                    <a:lstStyle/>
                    <a:p>
                      <a:pPr algn="l" fontAlgn="b"/>
                      <a:endParaRPr lang="en-US" sz="2300" b="0" i="0" u="none" strike="noStrike">
                        <a:solidFill>
                          <a:srgbClr val="000000"/>
                        </a:solidFill>
                        <a:effectLst/>
                        <a:latin typeface="Calibri" panose="020F0502020204030204" pitchFamily="34" charset="0"/>
                      </a:endParaRPr>
                    </a:p>
                  </a:txBody>
                  <a:tcPr marL="104638" marR="104638" marT="52319" marB="52319" anchor="b"/>
                </a:tc>
                <a:tc>
                  <a:txBody>
                    <a:bodyPr/>
                    <a:lstStyle/>
                    <a:p>
                      <a:pPr algn="l" fontAlgn="b"/>
                      <a:endParaRPr lang="en-US" sz="2300" b="0" i="0" u="none" strike="noStrike">
                        <a:solidFill>
                          <a:srgbClr val="000000"/>
                        </a:solidFill>
                        <a:effectLst/>
                        <a:latin typeface="Calibri" panose="020F0502020204030204" pitchFamily="34" charset="0"/>
                      </a:endParaRPr>
                    </a:p>
                  </a:txBody>
                  <a:tcPr marL="104638" marR="104638" marT="52319" marB="52319" anchor="b"/>
                </a:tc>
                <a:tc>
                  <a:txBody>
                    <a:bodyPr/>
                    <a:lstStyle/>
                    <a:p>
                      <a:pPr algn="l" fontAlgn="b"/>
                      <a:endParaRPr lang="en-US" sz="2300" b="0" i="0" u="none" strike="noStrike">
                        <a:solidFill>
                          <a:srgbClr val="000000"/>
                        </a:solidFill>
                        <a:effectLst/>
                        <a:latin typeface="Calibri" panose="020F0502020204030204" pitchFamily="34" charset="0"/>
                      </a:endParaRPr>
                    </a:p>
                  </a:txBody>
                  <a:tcPr marL="104638" marR="104638" marT="52319" marB="52319" anchor="b"/>
                </a:tc>
                <a:tc>
                  <a:txBody>
                    <a:bodyPr/>
                    <a:lstStyle/>
                    <a:p>
                      <a:pPr algn="r" fontAlgn="ctr"/>
                      <a:r>
                        <a:rPr lang="en-US" sz="2300" u="none" strike="noStrike" dirty="0">
                          <a:effectLst/>
                        </a:rPr>
                        <a:t>2.34</a:t>
                      </a:r>
                      <a:endParaRPr lang="en-US" sz="2300" b="0" i="0" u="none" strike="noStrike" dirty="0">
                        <a:solidFill>
                          <a:srgbClr val="010205"/>
                        </a:solidFill>
                        <a:effectLst/>
                        <a:latin typeface="Times" pitchFamily="2" charset="0"/>
                      </a:endParaRPr>
                    </a:p>
                  </a:txBody>
                  <a:tcPr marL="104638" marR="104638" marT="52319" marB="52319" anchor="ctr"/>
                </a:tc>
                <a:tc>
                  <a:txBody>
                    <a:bodyPr/>
                    <a:lstStyle/>
                    <a:p>
                      <a:pPr algn="r" fontAlgn="ctr"/>
                      <a:r>
                        <a:rPr lang="en-US" sz="2300" u="none" strike="noStrike" dirty="0">
                          <a:effectLst/>
                        </a:rPr>
                        <a:t>2.6</a:t>
                      </a:r>
                      <a:endParaRPr lang="en-US" sz="2300" b="0" i="0" u="none" strike="noStrike" dirty="0">
                        <a:solidFill>
                          <a:srgbClr val="010205"/>
                        </a:solidFill>
                        <a:effectLst/>
                        <a:latin typeface="Times New Roman" panose="02020603050405020304" pitchFamily="18" charset="0"/>
                      </a:endParaRPr>
                    </a:p>
                  </a:txBody>
                  <a:tcPr marL="104638" marR="104638" marT="52319" marB="52319" anchor="ctr"/>
                </a:tc>
                <a:extLst>
                  <a:ext uri="{0D108BD9-81ED-4DB2-BD59-A6C34878D82A}">
                    <a16:rowId xmlns:a16="http://schemas.microsoft.com/office/drawing/2014/main" val="836843503"/>
                  </a:ext>
                </a:extLst>
              </a:tr>
              <a:tr h="538544">
                <a:tc>
                  <a:txBody>
                    <a:bodyPr/>
                    <a:lstStyle/>
                    <a:p>
                      <a:pPr algn="l" fontAlgn="ctr"/>
                      <a:r>
                        <a:rPr lang="en-US" sz="2300" b="1" u="none" strike="noStrike" dirty="0">
                          <a:effectLst/>
                        </a:rPr>
                        <a:t>Latinx</a:t>
                      </a:r>
                      <a:endParaRPr lang="en-US" sz="2300" b="1" i="0" u="none" strike="noStrike" dirty="0">
                        <a:solidFill>
                          <a:srgbClr val="000000"/>
                        </a:solidFill>
                        <a:effectLst/>
                        <a:latin typeface="Times New Roman" panose="02020603050405020304" pitchFamily="18" charset="0"/>
                      </a:endParaRPr>
                    </a:p>
                  </a:txBody>
                  <a:tcPr marL="104638" marR="104638" marT="52319" marB="52319" anchor="ctr"/>
                </a:tc>
                <a:tc>
                  <a:txBody>
                    <a:bodyPr/>
                    <a:lstStyle/>
                    <a:p>
                      <a:pPr algn="l" fontAlgn="ctr"/>
                      <a:endParaRPr lang="en-US" sz="2300" b="0" i="0" u="none" strike="noStrike">
                        <a:solidFill>
                          <a:srgbClr val="000000"/>
                        </a:solidFill>
                        <a:effectLst/>
                        <a:latin typeface="Times New Roman" panose="02020603050405020304" pitchFamily="18" charset="0"/>
                      </a:endParaRPr>
                    </a:p>
                  </a:txBody>
                  <a:tcPr marL="104638" marR="104638" marT="52319" marB="52319" anchor="ctr"/>
                </a:tc>
                <a:tc>
                  <a:txBody>
                    <a:bodyPr/>
                    <a:lstStyle/>
                    <a:p>
                      <a:pPr algn="l" fontAlgn="ctr"/>
                      <a:endParaRPr lang="en-US" sz="2300" b="0" i="0" u="none" strike="noStrike">
                        <a:solidFill>
                          <a:srgbClr val="000000"/>
                        </a:solidFill>
                        <a:effectLst/>
                        <a:latin typeface="Times New Roman" panose="02020603050405020304" pitchFamily="18" charset="0"/>
                      </a:endParaRPr>
                    </a:p>
                  </a:txBody>
                  <a:tcPr marL="104638" marR="104638" marT="52319" marB="52319" anchor="ctr"/>
                </a:tc>
                <a:tc>
                  <a:txBody>
                    <a:bodyPr/>
                    <a:lstStyle/>
                    <a:p>
                      <a:pPr algn="l" fontAlgn="ctr"/>
                      <a:endParaRPr lang="en-US" sz="2300" b="0" i="0" u="none" strike="noStrike">
                        <a:solidFill>
                          <a:srgbClr val="000000"/>
                        </a:solidFill>
                        <a:effectLst/>
                        <a:latin typeface="Times New Roman" panose="02020603050405020304" pitchFamily="18" charset="0"/>
                      </a:endParaRPr>
                    </a:p>
                  </a:txBody>
                  <a:tcPr marL="104638" marR="104638" marT="52319" marB="52319" anchor="ctr"/>
                </a:tc>
                <a:tc>
                  <a:txBody>
                    <a:bodyPr/>
                    <a:lstStyle/>
                    <a:p>
                      <a:pPr algn="l" fontAlgn="ctr"/>
                      <a:endParaRPr lang="en-US" sz="2300" b="0" i="0" u="none" strike="noStrike" dirty="0">
                        <a:solidFill>
                          <a:srgbClr val="000000"/>
                        </a:solidFill>
                        <a:effectLst/>
                        <a:latin typeface="Times New Roman" panose="02020603050405020304" pitchFamily="18" charset="0"/>
                      </a:endParaRPr>
                    </a:p>
                  </a:txBody>
                  <a:tcPr marL="104638" marR="104638" marT="52319" marB="52319" anchor="ctr"/>
                </a:tc>
                <a:tc>
                  <a:txBody>
                    <a:bodyPr/>
                    <a:lstStyle/>
                    <a:p>
                      <a:pPr algn="r" fontAlgn="ctr"/>
                      <a:r>
                        <a:rPr lang="en-US" sz="2300" u="none" strike="noStrike">
                          <a:effectLst/>
                        </a:rPr>
                        <a:t>0.26</a:t>
                      </a:r>
                      <a:endParaRPr lang="en-US" sz="2300" b="0" i="0" u="none" strike="noStrike">
                        <a:solidFill>
                          <a:srgbClr val="010205"/>
                        </a:solidFill>
                        <a:effectLst/>
                        <a:latin typeface="Times" pitchFamily="2" charset="0"/>
                      </a:endParaRPr>
                    </a:p>
                  </a:txBody>
                  <a:tcPr marL="104638" marR="104638" marT="52319" marB="52319" anchor="ctr"/>
                </a:tc>
                <a:extLst>
                  <a:ext uri="{0D108BD9-81ED-4DB2-BD59-A6C34878D82A}">
                    <a16:rowId xmlns:a16="http://schemas.microsoft.com/office/drawing/2014/main" val="403127189"/>
                  </a:ext>
                </a:extLst>
              </a:tr>
              <a:tr h="586034">
                <a:tc gridSpan="3">
                  <a:txBody>
                    <a:bodyPr/>
                    <a:lstStyle/>
                    <a:p>
                      <a:pPr algn="l" fontAlgn="ctr"/>
                      <a:r>
                        <a:rPr lang="en-US" sz="2300" i="1" u="none" strike="noStrike" dirty="0">
                          <a:effectLst/>
                        </a:rPr>
                        <a:t>Note.   * p &lt; .05, ** p &lt; .01</a:t>
                      </a:r>
                      <a:endParaRPr lang="en-US" sz="2300" b="0" i="1" u="none" strike="noStrike" dirty="0">
                        <a:solidFill>
                          <a:srgbClr val="010205"/>
                        </a:solidFill>
                        <a:effectLst/>
                        <a:latin typeface="Times" pitchFamily="2" charset="0"/>
                      </a:endParaRPr>
                    </a:p>
                  </a:txBody>
                  <a:tcPr marL="104638" marR="104638" marT="52319" marB="52319" anchor="ctr"/>
                </a:tc>
                <a:tc hMerge="1">
                  <a:txBody>
                    <a:bodyPr/>
                    <a:lstStyle/>
                    <a:p>
                      <a:endParaRPr lang="en-US"/>
                    </a:p>
                  </a:txBody>
                  <a:tcPr/>
                </a:tc>
                <a:tc hMerge="1">
                  <a:txBody>
                    <a:bodyPr/>
                    <a:lstStyle/>
                    <a:p>
                      <a:endParaRPr lang="en-US"/>
                    </a:p>
                  </a:txBody>
                  <a:tcPr/>
                </a:tc>
                <a:tc>
                  <a:txBody>
                    <a:bodyPr/>
                    <a:lstStyle/>
                    <a:p>
                      <a:pPr algn="l" fontAlgn="b"/>
                      <a:endParaRPr lang="en-US" sz="2300" b="0" i="0" u="none" strike="noStrike">
                        <a:solidFill>
                          <a:srgbClr val="000000"/>
                        </a:solidFill>
                        <a:effectLst/>
                        <a:latin typeface="Calibri" panose="020F0502020204030204" pitchFamily="34" charset="0"/>
                      </a:endParaRPr>
                    </a:p>
                  </a:txBody>
                  <a:tcPr marL="104638" marR="104638" marT="52319" marB="52319" anchor="b"/>
                </a:tc>
                <a:tc>
                  <a:txBody>
                    <a:bodyPr/>
                    <a:lstStyle/>
                    <a:p>
                      <a:pPr algn="l" fontAlgn="b"/>
                      <a:endParaRPr lang="en-US" sz="2300" b="0" i="0" u="none" strike="noStrike" dirty="0">
                        <a:solidFill>
                          <a:srgbClr val="000000"/>
                        </a:solidFill>
                        <a:effectLst/>
                        <a:latin typeface="Calibri" panose="020F0502020204030204" pitchFamily="34" charset="0"/>
                      </a:endParaRPr>
                    </a:p>
                  </a:txBody>
                  <a:tcPr marL="104638" marR="104638" marT="52319" marB="52319" anchor="b"/>
                </a:tc>
                <a:tc>
                  <a:txBody>
                    <a:bodyPr/>
                    <a:lstStyle/>
                    <a:p>
                      <a:pPr algn="l" fontAlgn="b"/>
                      <a:endParaRPr lang="en-US" sz="2300" b="0" i="0" u="none" strike="noStrike" dirty="0">
                        <a:solidFill>
                          <a:srgbClr val="000000"/>
                        </a:solidFill>
                        <a:effectLst/>
                        <a:latin typeface="Calibri" panose="020F0502020204030204" pitchFamily="34" charset="0"/>
                      </a:endParaRPr>
                    </a:p>
                  </a:txBody>
                  <a:tcPr marL="104638" marR="104638" marT="52319" marB="52319" anchor="b"/>
                </a:tc>
                <a:extLst>
                  <a:ext uri="{0D108BD9-81ED-4DB2-BD59-A6C34878D82A}">
                    <a16:rowId xmlns:a16="http://schemas.microsoft.com/office/drawing/2014/main" val="3125903042"/>
                  </a:ext>
                </a:extLst>
              </a:tr>
            </a:tbl>
          </a:graphicData>
        </a:graphic>
      </p:graphicFrame>
      <p:sp>
        <p:nvSpPr>
          <p:cNvPr id="16" name="Rectangle 15">
            <a:extLst>
              <a:ext uri="{FF2B5EF4-FFF2-40B4-BE49-F238E27FC236}">
                <a16:creationId xmlns:a16="http://schemas.microsoft.com/office/drawing/2014/main" id="{902CB654-3D97-234A-8AE6-8D1C8EBC2C1E}"/>
              </a:ext>
            </a:extLst>
          </p:cNvPr>
          <p:cNvSpPr/>
          <p:nvPr/>
        </p:nvSpPr>
        <p:spPr>
          <a:xfrm>
            <a:off x="1905721" y="2019300"/>
            <a:ext cx="9797490" cy="633187"/>
          </a:xfrm>
          <a:prstGeom prst="rect">
            <a:avLst/>
          </a:prstGeom>
        </p:spPr>
        <p:txBody>
          <a:bodyPr wrap="none">
            <a:spAutoFit/>
          </a:bodyPr>
          <a:lstStyle/>
          <a:p>
            <a:pPr>
              <a:lnSpc>
                <a:spcPts val="4480"/>
              </a:lnSpc>
            </a:pPr>
            <a:r>
              <a:rPr lang="en-US" sz="3200" i="1" spc="288" dirty="0">
                <a:solidFill>
                  <a:srgbClr val="111B1E"/>
                </a:solidFill>
                <a:latin typeface="Assistant Regular"/>
              </a:rPr>
              <a:t>ANOVA: CCAPS General Anxiety Subscale by REI</a:t>
            </a:r>
          </a:p>
        </p:txBody>
      </p:sp>
      <p:sp>
        <p:nvSpPr>
          <p:cNvPr id="18" name="TextBox 26">
            <a:extLst>
              <a:ext uri="{FF2B5EF4-FFF2-40B4-BE49-F238E27FC236}">
                <a16:creationId xmlns:a16="http://schemas.microsoft.com/office/drawing/2014/main" id="{5C1A0F69-DCB4-AE4A-9315-4EC4475B3F39}"/>
              </a:ext>
            </a:extLst>
          </p:cNvPr>
          <p:cNvSpPr txBox="1"/>
          <p:nvPr/>
        </p:nvSpPr>
        <p:spPr>
          <a:xfrm>
            <a:off x="11611785" y="3316079"/>
            <a:ext cx="3579799" cy="3016210"/>
          </a:xfrm>
          <a:prstGeom prst="rect">
            <a:avLst/>
          </a:prstGeom>
        </p:spPr>
        <p:txBody>
          <a:bodyPr wrap="square" lIns="0" tIns="0" rIns="0" bIns="0" rtlCol="0" anchor="t">
            <a:spAutoFit/>
          </a:bodyPr>
          <a:lstStyle/>
          <a:p>
            <a:r>
              <a:rPr lang="en-US" sz="2800" spc="29" dirty="0">
                <a:solidFill>
                  <a:srgbClr val="111B1E"/>
                </a:solidFill>
                <a:latin typeface="Assistant Regular"/>
              </a:rPr>
              <a:t>[F(4, 802) = 3.43, p = .009, </a:t>
            </a:r>
            <a:r>
              <a:rPr lang="el-GR" sz="2800" spc="29" dirty="0">
                <a:solidFill>
                  <a:srgbClr val="111B1E"/>
                </a:solidFill>
                <a:latin typeface="Assistant Regular"/>
              </a:rPr>
              <a:t>η</a:t>
            </a:r>
            <a:r>
              <a:rPr lang="en-US" sz="2800" spc="29" dirty="0">
                <a:solidFill>
                  <a:srgbClr val="111B1E"/>
                </a:solidFill>
                <a:latin typeface="Assistant Regular"/>
              </a:rPr>
              <a:t>p2 = .017]. </a:t>
            </a:r>
          </a:p>
          <a:p>
            <a:r>
              <a:rPr lang="en-US" sz="2800" spc="29" dirty="0">
                <a:solidFill>
                  <a:srgbClr val="111B1E"/>
                </a:solidFill>
                <a:latin typeface="Assistant Regular"/>
              </a:rPr>
              <a:t>Post-hoc: Black students (M = 15.81, SD = 8.69) differ from Asian students (M = 19.14, SD = 7.59). </a:t>
            </a:r>
          </a:p>
        </p:txBody>
      </p:sp>
      <p:sp>
        <p:nvSpPr>
          <p:cNvPr id="20" name="TextBox 26">
            <a:extLst>
              <a:ext uri="{FF2B5EF4-FFF2-40B4-BE49-F238E27FC236}">
                <a16:creationId xmlns:a16="http://schemas.microsoft.com/office/drawing/2014/main" id="{9466E300-4EF9-1349-A340-6D294DCDCB71}"/>
              </a:ext>
            </a:extLst>
          </p:cNvPr>
          <p:cNvSpPr txBox="1"/>
          <p:nvPr/>
        </p:nvSpPr>
        <p:spPr>
          <a:xfrm>
            <a:off x="1905721" y="7358297"/>
            <a:ext cx="12683571" cy="2005101"/>
          </a:xfrm>
          <a:prstGeom prst="rect">
            <a:avLst/>
          </a:prstGeom>
        </p:spPr>
        <p:txBody>
          <a:bodyPr wrap="square" lIns="0" tIns="0" rIns="0" bIns="0" rtlCol="0" anchor="t">
            <a:spAutoFit/>
          </a:bodyPr>
          <a:lstStyle/>
          <a:p>
            <a:pPr>
              <a:lnSpc>
                <a:spcPct val="150000"/>
              </a:lnSpc>
            </a:pPr>
            <a:r>
              <a:rPr lang="en-US" sz="2999" spc="29" dirty="0">
                <a:solidFill>
                  <a:srgbClr val="111B1E"/>
                </a:solidFill>
                <a:latin typeface="Assistant Regular"/>
              </a:rPr>
              <a:t>There are discernable differences between the anxiety levels that student-clients from different REIs experience. Black students obtain much lower anxiety scores than Asian students. </a:t>
            </a:r>
          </a:p>
        </p:txBody>
      </p:sp>
    </p:spTree>
    <p:extLst>
      <p:ext uri="{BB962C8B-B14F-4D97-AF65-F5344CB8AC3E}">
        <p14:creationId xmlns:p14="http://schemas.microsoft.com/office/powerpoint/2010/main" val="3988422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05721" y="806826"/>
            <a:ext cx="11869256" cy="960685"/>
          </a:xfrm>
          <a:prstGeom prst="rect">
            <a:avLst/>
          </a:prstGeom>
        </p:spPr>
        <p:txBody>
          <a:bodyPr lIns="0" tIns="0" rIns="0" bIns="0" rtlCol="0" anchor="t">
            <a:spAutoFit/>
          </a:bodyPr>
          <a:lstStyle/>
          <a:p>
            <a:pPr>
              <a:lnSpc>
                <a:spcPts val="7740"/>
              </a:lnSpc>
            </a:pPr>
            <a:r>
              <a:rPr lang="en-US" sz="6000" spc="60" dirty="0">
                <a:solidFill>
                  <a:srgbClr val="111B1E"/>
                </a:solidFill>
                <a:latin typeface="Assistant Bold"/>
              </a:rPr>
              <a:t>RESULTS</a:t>
            </a:r>
          </a:p>
        </p:txBody>
      </p:sp>
      <p:sp>
        <p:nvSpPr>
          <p:cNvPr id="10" name="AutoShape 10"/>
          <p:cNvSpPr/>
          <p:nvPr/>
        </p:nvSpPr>
        <p:spPr>
          <a:xfrm>
            <a:off x="16110511" y="-662575"/>
            <a:ext cx="25347" cy="11612150"/>
          </a:xfrm>
          <a:prstGeom prst="rect">
            <a:avLst/>
          </a:prstGeom>
          <a:solidFill>
            <a:srgbClr val="111B1E">
              <a:alpha val="29804"/>
            </a:srgbClr>
          </a:solidFill>
        </p:spPr>
      </p:sp>
      <p:sp>
        <p:nvSpPr>
          <p:cNvPr id="11" name="TextBox 11"/>
          <p:cNvSpPr txBox="1"/>
          <p:nvPr/>
        </p:nvSpPr>
        <p:spPr>
          <a:xfrm rot="5400000">
            <a:off x="13844083" y="4262262"/>
            <a:ext cx="6878058" cy="410933"/>
          </a:xfrm>
          <a:prstGeom prst="rect">
            <a:avLst/>
          </a:prstGeom>
        </p:spPr>
        <p:txBody>
          <a:bodyPr lIns="0" tIns="0" rIns="0" bIns="0" rtlCol="0" anchor="t">
            <a:spAutoFit/>
          </a:bodyPr>
          <a:lstStyle/>
          <a:p>
            <a:pPr>
              <a:lnSpc>
                <a:spcPts val="3359"/>
              </a:lnSpc>
            </a:pPr>
            <a:r>
              <a:rPr lang="en-US" sz="2399" spc="143" dirty="0">
                <a:solidFill>
                  <a:srgbClr val="111B1E"/>
                </a:solidFill>
                <a:latin typeface="Cormorant Garamond Bold"/>
              </a:rPr>
              <a:t>CCNY • June 8, 2021</a:t>
            </a:r>
          </a:p>
        </p:txBody>
      </p:sp>
      <p:sp>
        <p:nvSpPr>
          <p:cNvPr id="12" name="AutoShape 12"/>
          <p:cNvSpPr/>
          <p:nvPr/>
        </p:nvSpPr>
        <p:spPr>
          <a:xfrm>
            <a:off x="16110511" y="8526104"/>
            <a:ext cx="2912436" cy="2301420"/>
          </a:xfrm>
          <a:prstGeom prst="rect">
            <a:avLst/>
          </a:prstGeom>
          <a:solidFill>
            <a:srgbClr val="111B1E"/>
          </a:solidFill>
        </p:spPr>
      </p:sp>
      <p:sp>
        <p:nvSpPr>
          <p:cNvPr id="13" name="AutoShape 13"/>
          <p:cNvSpPr/>
          <p:nvPr/>
        </p:nvSpPr>
        <p:spPr>
          <a:xfrm>
            <a:off x="393753" y="-662575"/>
            <a:ext cx="25347" cy="11612150"/>
          </a:xfrm>
          <a:prstGeom prst="rect">
            <a:avLst/>
          </a:prstGeom>
          <a:solidFill>
            <a:srgbClr val="111B1E">
              <a:alpha val="29804"/>
            </a:srgbClr>
          </a:solidFill>
        </p:spPr>
      </p:sp>
      <p:sp>
        <p:nvSpPr>
          <p:cNvPr id="14" name="AutoShape 14"/>
          <p:cNvSpPr/>
          <p:nvPr/>
        </p:nvSpPr>
        <p:spPr>
          <a:xfrm>
            <a:off x="0" y="0"/>
            <a:ext cx="419100" cy="419100"/>
          </a:xfrm>
          <a:prstGeom prst="rect">
            <a:avLst/>
          </a:prstGeom>
          <a:solidFill>
            <a:srgbClr val="111B1E"/>
          </a:solidFill>
        </p:spPr>
      </p:sp>
      <p:sp>
        <p:nvSpPr>
          <p:cNvPr id="19" name="Rectangle 18">
            <a:extLst>
              <a:ext uri="{FF2B5EF4-FFF2-40B4-BE49-F238E27FC236}">
                <a16:creationId xmlns:a16="http://schemas.microsoft.com/office/drawing/2014/main" id="{B251CA7B-C322-2047-A6F0-C4C061DF4E50}"/>
              </a:ext>
            </a:extLst>
          </p:cNvPr>
          <p:cNvSpPr/>
          <p:nvPr/>
        </p:nvSpPr>
        <p:spPr>
          <a:xfrm>
            <a:off x="1905721" y="2015417"/>
            <a:ext cx="8129854" cy="633187"/>
          </a:xfrm>
          <a:prstGeom prst="rect">
            <a:avLst/>
          </a:prstGeom>
        </p:spPr>
        <p:txBody>
          <a:bodyPr wrap="none">
            <a:spAutoFit/>
          </a:bodyPr>
          <a:lstStyle/>
          <a:p>
            <a:pPr>
              <a:lnSpc>
                <a:spcPts val="4480"/>
              </a:lnSpc>
            </a:pPr>
            <a:r>
              <a:rPr lang="en-US" sz="3200" i="1" spc="288" dirty="0">
                <a:solidFill>
                  <a:srgbClr val="111B1E"/>
                </a:solidFill>
                <a:latin typeface="Assistant Regular"/>
              </a:rPr>
              <a:t>ANOVA: Substance Use Subscale by REI</a:t>
            </a:r>
            <a:endParaRPr lang="en-US" spc="288" dirty="0">
              <a:solidFill>
                <a:srgbClr val="111B1E"/>
              </a:solidFill>
              <a:latin typeface="Assistant Regular"/>
            </a:endParaRPr>
          </a:p>
        </p:txBody>
      </p:sp>
      <p:sp>
        <p:nvSpPr>
          <p:cNvPr id="17" name="TextBox 26">
            <a:extLst>
              <a:ext uri="{FF2B5EF4-FFF2-40B4-BE49-F238E27FC236}">
                <a16:creationId xmlns:a16="http://schemas.microsoft.com/office/drawing/2014/main" id="{A69DEADE-1529-F54A-AF60-77B915D8E47A}"/>
              </a:ext>
            </a:extLst>
          </p:cNvPr>
          <p:cNvSpPr txBox="1"/>
          <p:nvPr/>
        </p:nvSpPr>
        <p:spPr>
          <a:xfrm>
            <a:off x="12047936" y="2921719"/>
            <a:ext cx="3389121" cy="3693319"/>
          </a:xfrm>
          <a:prstGeom prst="rect">
            <a:avLst/>
          </a:prstGeom>
        </p:spPr>
        <p:txBody>
          <a:bodyPr wrap="square" lIns="0" tIns="0" rIns="0" bIns="0" rtlCol="0" anchor="t">
            <a:spAutoFit/>
          </a:bodyPr>
          <a:lstStyle/>
          <a:p>
            <a:r>
              <a:rPr lang="en-US" sz="2400" spc="29" dirty="0">
                <a:solidFill>
                  <a:srgbClr val="111B1E"/>
                </a:solidFill>
                <a:latin typeface="Assistant Regular"/>
              </a:rPr>
              <a:t>[F(4, 802) = 7.70, p &lt; .001, </a:t>
            </a:r>
            <a:r>
              <a:rPr lang="el-GR" sz="2400" spc="29" dirty="0">
                <a:solidFill>
                  <a:srgbClr val="111B1E"/>
                </a:solidFill>
                <a:latin typeface="Assistant Regular"/>
              </a:rPr>
              <a:t>η</a:t>
            </a:r>
            <a:r>
              <a:rPr lang="en-US" sz="2400" spc="29" dirty="0">
                <a:solidFill>
                  <a:srgbClr val="111B1E"/>
                </a:solidFill>
                <a:latin typeface="Assistant Regular"/>
              </a:rPr>
              <a:t>p2 = .037]. Post-hoc: Black students (M = 3.08, SD = 4.96) differ from White students (M = 4.6, SD = 5.05), who differ from Asian students (M = 1.76, SD = 3.21), who differ from Latinx students (M = 4.28, SD = 5.4).</a:t>
            </a:r>
          </a:p>
        </p:txBody>
      </p:sp>
      <p:graphicFrame>
        <p:nvGraphicFramePr>
          <p:cNvPr id="3" name="Table 2">
            <a:extLst>
              <a:ext uri="{FF2B5EF4-FFF2-40B4-BE49-F238E27FC236}">
                <a16:creationId xmlns:a16="http://schemas.microsoft.com/office/drawing/2014/main" id="{4828C219-46FB-1C4E-886B-4C63A3207146}"/>
              </a:ext>
            </a:extLst>
          </p:cNvPr>
          <p:cNvGraphicFramePr>
            <a:graphicFrameLocks noGrp="1"/>
          </p:cNvGraphicFramePr>
          <p:nvPr>
            <p:extLst>
              <p:ext uri="{D42A27DB-BD31-4B8C-83A1-F6EECF244321}">
                <p14:modId xmlns:p14="http://schemas.microsoft.com/office/powerpoint/2010/main" val="241666140"/>
              </p:ext>
            </p:extLst>
          </p:nvPr>
        </p:nvGraphicFramePr>
        <p:xfrm>
          <a:off x="1905720" y="2980300"/>
          <a:ext cx="9219479" cy="3596638"/>
        </p:xfrm>
        <a:graphic>
          <a:graphicData uri="http://schemas.openxmlformats.org/drawingml/2006/table">
            <a:tbl>
              <a:tblPr>
                <a:tableStyleId>{073A0DAA-6AF3-43AB-8588-CEC1D06C72B9}</a:tableStyleId>
              </a:tblPr>
              <a:tblGrid>
                <a:gridCol w="1295284">
                  <a:extLst>
                    <a:ext uri="{9D8B030D-6E8A-4147-A177-3AD203B41FA5}">
                      <a16:colId xmlns:a16="http://schemas.microsoft.com/office/drawing/2014/main" val="1918975667"/>
                    </a:ext>
                  </a:extLst>
                </a:gridCol>
                <a:gridCol w="1584839">
                  <a:extLst>
                    <a:ext uri="{9D8B030D-6E8A-4147-A177-3AD203B41FA5}">
                      <a16:colId xmlns:a16="http://schemas.microsoft.com/office/drawing/2014/main" val="2294902285"/>
                    </a:ext>
                  </a:extLst>
                </a:gridCol>
                <a:gridCol w="1584839">
                  <a:extLst>
                    <a:ext uri="{9D8B030D-6E8A-4147-A177-3AD203B41FA5}">
                      <a16:colId xmlns:a16="http://schemas.microsoft.com/office/drawing/2014/main" val="454628120"/>
                    </a:ext>
                  </a:extLst>
                </a:gridCol>
                <a:gridCol w="1584839">
                  <a:extLst>
                    <a:ext uri="{9D8B030D-6E8A-4147-A177-3AD203B41FA5}">
                      <a16:colId xmlns:a16="http://schemas.microsoft.com/office/drawing/2014/main" val="1110722763"/>
                    </a:ext>
                  </a:extLst>
                </a:gridCol>
                <a:gridCol w="1584839">
                  <a:extLst>
                    <a:ext uri="{9D8B030D-6E8A-4147-A177-3AD203B41FA5}">
                      <a16:colId xmlns:a16="http://schemas.microsoft.com/office/drawing/2014/main" val="4194759747"/>
                    </a:ext>
                  </a:extLst>
                </a:gridCol>
                <a:gridCol w="1584839">
                  <a:extLst>
                    <a:ext uri="{9D8B030D-6E8A-4147-A177-3AD203B41FA5}">
                      <a16:colId xmlns:a16="http://schemas.microsoft.com/office/drawing/2014/main" val="2881166557"/>
                    </a:ext>
                  </a:extLst>
                </a:gridCol>
              </a:tblGrid>
              <a:tr h="806143">
                <a:tc>
                  <a:txBody>
                    <a:bodyPr/>
                    <a:lstStyle/>
                    <a:p>
                      <a:pPr algn="l" fontAlgn="b"/>
                      <a:endParaRPr lang="en-US" sz="2400" b="1" i="0" u="none" strike="noStrike">
                        <a:solidFill>
                          <a:srgbClr val="000000"/>
                        </a:solidFill>
                        <a:effectLst/>
                        <a:latin typeface="Calibri" panose="020F0502020204030204" pitchFamily="34" charset="0"/>
                      </a:endParaRPr>
                    </a:p>
                  </a:txBody>
                  <a:tcPr marL="186033" marR="186033" marT="93017" marB="93017" anchor="b"/>
                </a:tc>
                <a:tc>
                  <a:txBody>
                    <a:bodyPr/>
                    <a:lstStyle/>
                    <a:p>
                      <a:pPr algn="l" fontAlgn="ctr"/>
                      <a:r>
                        <a:rPr lang="en-US" sz="2000" b="1" u="none" strike="noStrike">
                          <a:effectLst/>
                        </a:rPr>
                        <a:t>Black</a:t>
                      </a:r>
                      <a:endParaRPr lang="en-US" sz="2000" b="1" i="0" u="none" strike="noStrike">
                        <a:solidFill>
                          <a:srgbClr val="000000"/>
                        </a:solidFill>
                        <a:effectLst/>
                        <a:latin typeface="Times New Roman" panose="02020603050405020304" pitchFamily="18" charset="0"/>
                      </a:endParaRPr>
                    </a:p>
                  </a:txBody>
                  <a:tcPr marL="186033" marR="186033" marT="93017" marB="93017" anchor="ctr"/>
                </a:tc>
                <a:tc>
                  <a:txBody>
                    <a:bodyPr/>
                    <a:lstStyle/>
                    <a:p>
                      <a:pPr algn="l" fontAlgn="ctr"/>
                      <a:r>
                        <a:rPr lang="en-US" sz="2000" b="1" u="none" strike="noStrike">
                          <a:effectLst/>
                        </a:rPr>
                        <a:t>White</a:t>
                      </a:r>
                      <a:endParaRPr lang="en-US" sz="2000" b="1" i="0" u="none" strike="noStrike">
                        <a:solidFill>
                          <a:srgbClr val="000000"/>
                        </a:solidFill>
                        <a:effectLst/>
                        <a:latin typeface="Times New Roman" panose="02020603050405020304" pitchFamily="18" charset="0"/>
                      </a:endParaRPr>
                    </a:p>
                  </a:txBody>
                  <a:tcPr marL="186033" marR="186033" marT="93017" marB="93017" anchor="ctr"/>
                </a:tc>
                <a:tc>
                  <a:txBody>
                    <a:bodyPr/>
                    <a:lstStyle/>
                    <a:p>
                      <a:pPr algn="l" fontAlgn="ctr"/>
                      <a:r>
                        <a:rPr lang="en-US" sz="2000" b="1" u="none" strike="noStrike">
                          <a:effectLst/>
                        </a:rPr>
                        <a:t>Asian </a:t>
                      </a:r>
                      <a:endParaRPr lang="en-US" sz="2000" b="1" i="0" u="none" strike="noStrike">
                        <a:solidFill>
                          <a:srgbClr val="000000"/>
                        </a:solidFill>
                        <a:effectLst/>
                        <a:latin typeface="Times New Roman" panose="02020603050405020304" pitchFamily="18" charset="0"/>
                      </a:endParaRPr>
                    </a:p>
                  </a:txBody>
                  <a:tcPr marL="186033" marR="186033" marT="93017" marB="93017" anchor="ctr"/>
                </a:tc>
                <a:tc>
                  <a:txBody>
                    <a:bodyPr/>
                    <a:lstStyle/>
                    <a:p>
                      <a:pPr algn="l" fontAlgn="ctr"/>
                      <a:r>
                        <a:rPr lang="en-US" sz="2000" b="1" u="none" strike="noStrike">
                          <a:effectLst/>
                        </a:rPr>
                        <a:t>Latinx</a:t>
                      </a:r>
                      <a:endParaRPr lang="en-US" sz="2000" b="1" i="0" u="none" strike="noStrike">
                        <a:solidFill>
                          <a:srgbClr val="000000"/>
                        </a:solidFill>
                        <a:effectLst/>
                        <a:latin typeface="Times New Roman" panose="02020603050405020304" pitchFamily="18" charset="0"/>
                      </a:endParaRPr>
                    </a:p>
                  </a:txBody>
                  <a:tcPr marL="186033" marR="186033" marT="93017" marB="93017" anchor="ctr"/>
                </a:tc>
                <a:tc>
                  <a:txBody>
                    <a:bodyPr/>
                    <a:lstStyle/>
                    <a:p>
                      <a:pPr algn="l" fontAlgn="ctr"/>
                      <a:r>
                        <a:rPr lang="en-US" sz="2000" b="1" u="none" strike="noStrike" dirty="0">
                          <a:effectLst/>
                        </a:rPr>
                        <a:t>Multiracial</a:t>
                      </a:r>
                      <a:endParaRPr lang="en-US" sz="2000" b="1" i="0" u="none" strike="noStrike" dirty="0">
                        <a:solidFill>
                          <a:srgbClr val="000000"/>
                        </a:solidFill>
                        <a:effectLst/>
                        <a:latin typeface="Times New Roman" panose="02020603050405020304" pitchFamily="18" charset="0"/>
                      </a:endParaRPr>
                    </a:p>
                  </a:txBody>
                  <a:tcPr marL="186033" marR="186033" marT="93017" marB="93017" anchor="ctr"/>
                </a:tc>
                <a:extLst>
                  <a:ext uri="{0D108BD9-81ED-4DB2-BD59-A6C34878D82A}">
                    <a16:rowId xmlns:a16="http://schemas.microsoft.com/office/drawing/2014/main" val="3804490560"/>
                  </a:ext>
                </a:extLst>
              </a:tr>
              <a:tr h="558099">
                <a:tc>
                  <a:txBody>
                    <a:bodyPr/>
                    <a:lstStyle/>
                    <a:p>
                      <a:pPr algn="l" fontAlgn="ctr"/>
                      <a:r>
                        <a:rPr lang="en-US" sz="2000" b="1" u="none" strike="noStrike">
                          <a:effectLst/>
                        </a:rPr>
                        <a:t>Black</a:t>
                      </a:r>
                      <a:endParaRPr lang="en-US" sz="2000" b="1" i="0" u="none" strike="noStrike">
                        <a:solidFill>
                          <a:srgbClr val="000000"/>
                        </a:solidFill>
                        <a:effectLst/>
                        <a:latin typeface="Times New Roman" panose="02020603050405020304" pitchFamily="18" charset="0"/>
                      </a:endParaRPr>
                    </a:p>
                  </a:txBody>
                  <a:tcPr marL="186033" marR="186033" marT="93017" marB="93017" anchor="ctr"/>
                </a:tc>
                <a:tc>
                  <a:txBody>
                    <a:bodyPr/>
                    <a:lstStyle/>
                    <a:p>
                      <a:pPr algn="l" fontAlgn="b"/>
                      <a:endParaRPr lang="en-US" sz="2400" b="0" i="0" u="none" strike="noStrike">
                        <a:solidFill>
                          <a:srgbClr val="000000"/>
                        </a:solidFill>
                        <a:effectLst/>
                        <a:latin typeface="Calibri" panose="020F0502020204030204" pitchFamily="34" charset="0"/>
                      </a:endParaRPr>
                    </a:p>
                  </a:txBody>
                  <a:tcPr marL="186033" marR="186033" marT="93017" marB="93017" anchor="b"/>
                </a:tc>
                <a:tc>
                  <a:txBody>
                    <a:bodyPr/>
                    <a:lstStyle/>
                    <a:p>
                      <a:pPr algn="r" fontAlgn="ctr"/>
                      <a:r>
                        <a:rPr lang="en-US" sz="2000" u="none" strike="noStrike" dirty="0">
                          <a:effectLst/>
                        </a:rPr>
                        <a:t>-1.52**</a:t>
                      </a:r>
                      <a:endParaRPr lang="en-US" sz="2000" b="0" i="0" u="none" strike="noStrike" dirty="0">
                        <a:solidFill>
                          <a:srgbClr val="010205"/>
                        </a:solidFill>
                        <a:effectLst/>
                        <a:latin typeface="Times" pitchFamily="2" charset="0"/>
                      </a:endParaRPr>
                    </a:p>
                  </a:txBody>
                  <a:tcPr marL="186033" marR="186033" marT="93017" marB="93017" anchor="ctr"/>
                </a:tc>
                <a:tc>
                  <a:txBody>
                    <a:bodyPr/>
                    <a:lstStyle/>
                    <a:p>
                      <a:pPr algn="r" fontAlgn="ctr"/>
                      <a:r>
                        <a:rPr lang="en-US" sz="2000" u="none" strike="noStrike">
                          <a:effectLst/>
                        </a:rPr>
                        <a:t>1.32</a:t>
                      </a:r>
                      <a:endParaRPr lang="en-US" sz="2000" b="0" i="0" u="none" strike="noStrike">
                        <a:solidFill>
                          <a:srgbClr val="010205"/>
                        </a:solidFill>
                        <a:effectLst/>
                        <a:latin typeface="Times" pitchFamily="2" charset="0"/>
                      </a:endParaRPr>
                    </a:p>
                  </a:txBody>
                  <a:tcPr marL="186033" marR="186033" marT="93017" marB="93017" anchor="ctr"/>
                </a:tc>
                <a:tc>
                  <a:txBody>
                    <a:bodyPr/>
                    <a:lstStyle/>
                    <a:p>
                      <a:pPr algn="r" fontAlgn="ctr"/>
                      <a:r>
                        <a:rPr lang="en-US" sz="2000" u="none" strike="noStrike">
                          <a:effectLst/>
                        </a:rPr>
                        <a:t>-1.19</a:t>
                      </a:r>
                      <a:endParaRPr lang="en-US" sz="2000" b="0" i="0" u="none" strike="noStrike">
                        <a:solidFill>
                          <a:srgbClr val="010205"/>
                        </a:solidFill>
                        <a:effectLst/>
                        <a:latin typeface="Times" pitchFamily="2" charset="0"/>
                      </a:endParaRPr>
                    </a:p>
                  </a:txBody>
                  <a:tcPr marL="186033" marR="186033" marT="93017" marB="93017" anchor="ctr"/>
                </a:tc>
                <a:tc>
                  <a:txBody>
                    <a:bodyPr/>
                    <a:lstStyle/>
                    <a:p>
                      <a:pPr algn="r" fontAlgn="ctr"/>
                      <a:r>
                        <a:rPr lang="en-US" sz="2000" u="none" strike="noStrike">
                          <a:effectLst/>
                        </a:rPr>
                        <a:t>-0.43</a:t>
                      </a:r>
                      <a:endParaRPr lang="en-US" sz="2000" b="0" i="0" u="none" strike="noStrike">
                        <a:solidFill>
                          <a:srgbClr val="010205"/>
                        </a:solidFill>
                        <a:effectLst/>
                        <a:latin typeface="Times" pitchFamily="2" charset="0"/>
                      </a:endParaRPr>
                    </a:p>
                  </a:txBody>
                  <a:tcPr marL="186033" marR="186033" marT="93017" marB="93017" anchor="ctr"/>
                </a:tc>
                <a:extLst>
                  <a:ext uri="{0D108BD9-81ED-4DB2-BD59-A6C34878D82A}">
                    <a16:rowId xmlns:a16="http://schemas.microsoft.com/office/drawing/2014/main" val="1959499631"/>
                  </a:ext>
                </a:extLst>
              </a:tr>
              <a:tr h="558099">
                <a:tc>
                  <a:txBody>
                    <a:bodyPr/>
                    <a:lstStyle/>
                    <a:p>
                      <a:pPr algn="l" fontAlgn="ctr"/>
                      <a:r>
                        <a:rPr lang="en-US" sz="2000" b="1" u="none" strike="noStrike">
                          <a:effectLst/>
                        </a:rPr>
                        <a:t>White</a:t>
                      </a:r>
                      <a:endParaRPr lang="en-US" sz="2000" b="1" i="0" u="none" strike="noStrike">
                        <a:solidFill>
                          <a:srgbClr val="000000"/>
                        </a:solidFill>
                        <a:effectLst/>
                        <a:latin typeface="Times New Roman" panose="02020603050405020304" pitchFamily="18" charset="0"/>
                      </a:endParaRPr>
                    </a:p>
                  </a:txBody>
                  <a:tcPr marL="186033" marR="186033" marT="93017" marB="93017" anchor="ctr"/>
                </a:tc>
                <a:tc>
                  <a:txBody>
                    <a:bodyPr/>
                    <a:lstStyle/>
                    <a:p>
                      <a:pPr algn="l" fontAlgn="b"/>
                      <a:endParaRPr lang="en-US" sz="2400" b="0" i="0" u="none" strike="noStrike">
                        <a:solidFill>
                          <a:srgbClr val="000000"/>
                        </a:solidFill>
                        <a:effectLst/>
                        <a:latin typeface="Calibri" panose="020F0502020204030204" pitchFamily="34" charset="0"/>
                      </a:endParaRPr>
                    </a:p>
                  </a:txBody>
                  <a:tcPr marL="186033" marR="186033" marT="93017" marB="93017" anchor="b"/>
                </a:tc>
                <a:tc>
                  <a:txBody>
                    <a:bodyPr/>
                    <a:lstStyle/>
                    <a:p>
                      <a:pPr algn="l" fontAlgn="b"/>
                      <a:endParaRPr lang="en-US" sz="2400" b="0" i="0" u="none" strike="noStrike" dirty="0">
                        <a:solidFill>
                          <a:srgbClr val="000000"/>
                        </a:solidFill>
                        <a:effectLst/>
                        <a:latin typeface="Calibri" panose="020F0502020204030204" pitchFamily="34" charset="0"/>
                      </a:endParaRPr>
                    </a:p>
                  </a:txBody>
                  <a:tcPr marL="186033" marR="186033" marT="93017" marB="93017" anchor="b"/>
                </a:tc>
                <a:tc>
                  <a:txBody>
                    <a:bodyPr/>
                    <a:lstStyle/>
                    <a:p>
                      <a:pPr algn="r" fontAlgn="ctr"/>
                      <a:r>
                        <a:rPr lang="en-US" sz="2000" u="none" strike="noStrike" dirty="0">
                          <a:effectLst/>
                        </a:rPr>
                        <a:t>2.84**</a:t>
                      </a:r>
                      <a:endParaRPr lang="en-US" sz="2000" b="0" i="0" u="none" strike="noStrike" dirty="0">
                        <a:solidFill>
                          <a:srgbClr val="010205"/>
                        </a:solidFill>
                        <a:effectLst/>
                        <a:latin typeface="Times" pitchFamily="2" charset="0"/>
                      </a:endParaRPr>
                    </a:p>
                  </a:txBody>
                  <a:tcPr marL="186033" marR="186033" marT="93017" marB="93017" anchor="ctr"/>
                </a:tc>
                <a:tc>
                  <a:txBody>
                    <a:bodyPr/>
                    <a:lstStyle/>
                    <a:p>
                      <a:pPr algn="r" fontAlgn="ctr"/>
                      <a:r>
                        <a:rPr lang="en-US" sz="2000" u="none" strike="noStrike">
                          <a:effectLst/>
                        </a:rPr>
                        <a:t>0.32</a:t>
                      </a:r>
                      <a:endParaRPr lang="en-US" sz="2000" b="0" i="0" u="none" strike="noStrike">
                        <a:solidFill>
                          <a:srgbClr val="000000"/>
                        </a:solidFill>
                        <a:effectLst/>
                        <a:latin typeface="Times New Roman" panose="02020603050405020304" pitchFamily="18" charset="0"/>
                      </a:endParaRPr>
                    </a:p>
                  </a:txBody>
                  <a:tcPr marL="186033" marR="186033" marT="93017" marB="93017" anchor="ctr"/>
                </a:tc>
                <a:tc>
                  <a:txBody>
                    <a:bodyPr/>
                    <a:lstStyle/>
                    <a:p>
                      <a:pPr algn="r" fontAlgn="ctr"/>
                      <a:r>
                        <a:rPr lang="en-US" sz="2000" u="none" strike="noStrike">
                          <a:effectLst/>
                        </a:rPr>
                        <a:t>1.09</a:t>
                      </a:r>
                      <a:endParaRPr lang="en-US" sz="2000" b="0" i="0" u="none" strike="noStrike">
                        <a:solidFill>
                          <a:srgbClr val="000000"/>
                        </a:solidFill>
                        <a:effectLst/>
                        <a:latin typeface="Times New Roman" panose="02020603050405020304" pitchFamily="18" charset="0"/>
                      </a:endParaRPr>
                    </a:p>
                  </a:txBody>
                  <a:tcPr marL="186033" marR="186033" marT="93017" marB="93017" anchor="ctr"/>
                </a:tc>
                <a:extLst>
                  <a:ext uri="{0D108BD9-81ED-4DB2-BD59-A6C34878D82A}">
                    <a16:rowId xmlns:a16="http://schemas.microsoft.com/office/drawing/2014/main" val="3991955672"/>
                  </a:ext>
                </a:extLst>
              </a:tr>
              <a:tr h="558099">
                <a:tc>
                  <a:txBody>
                    <a:bodyPr/>
                    <a:lstStyle/>
                    <a:p>
                      <a:pPr algn="l" fontAlgn="b"/>
                      <a:r>
                        <a:rPr lang="en-US" sz="2000" b="1" u="none" strike="noStrike">
                          <a:effectLst/>
                        </a:rPr>
                        <a:t>Asian </a:t>
                      </a:r>
                      <a:endParaRPr lang="en-US" sz="2000" b="1" i="0" u="none" strike="noStrike">
                        <a:solidFill>
                          <a:srgbClr val="000000"/>
                        </a:solidFill>
                        <a:effectLst/>
                        <a:latin typeface="Times New Roman" panose="02020603050405020304" pitchFamily="18" charset="0"/>
                      </a:endParaRPr>
                    </a:p>
                  </a:txBody>
                  <a:tcPr marL="186033" marR="186033" marT="93017" marB="93017"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186033" marR="186033" marT="93017" marB="93017"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186033" marR="186033" marT="93017" marB="93017"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186033" marR="186033" marT="93017" marB="93017" anchor="b"/>
                </a:tc>
                <a:tc>
                  <a:txBody>
                    <a:bodyPr/>
                    <a:lstStyle/>
                    <a:p>
                      <a:pPr algn="r" fontAlgn="ctr"/>
                      <a:r>
                        <a:rPr lang="en-US" sz="2000" u="none" strike="noStrike" dirty="0">
                          <a:effectLst/>
                        </a:rPr>
                        <a:t>-2.52** </a:t>
                      </a:r>
                      <a:endParaRPr lang="en-US" sz="2000" b="0" i="0" u="none" strike="noStrike" dirty="0">
                        <a:solidFill>
                          <a:srgbClr val="000000"/>
                        </a:solidFill>
                        <a:effectLst/>
                        <a:latin typeface="Times New Roman" panose="02020603050405020304" pitchFamily="18" charset="0"/>
                      </a:endParaRPr>
                    </a:p>
                  </a:txBody>
                  <a:tcPr marL="186033" marR="186033" marT="93017" marB="93017" anchor="ctr"/>
                </a:tc>
                <a:tc>
                  <a:txBody>
                    <a:bodyPr/>
                    <a:lstStyle/>
                    <a:p>
                      <a:pPr algn="r" fontAlgn="ctr"/>
                      <a:r>
                        <a:rPr lang="en-US" sz="2000" u="none" strike="noStrike">
                          <a:effectLst/>
                        </a:rPr>
                        <a:t>-1.75</a:t>
                      </a:r>
                      <a:endParaRPr lang="en-US" sz="2000" b="0" i="0" u="none" strike="noStrike">
                        <a:solidFill>
                          <a:srgbClr val="000000"/>
                        </a:solidFill>
                        <a:effectLst/>
                        <a:latin typeface="Times New Roman" panose="02020603050405020304" pitchFamily="18" charset="0"/>
                      </a:endParaRPr>
                    </a:p>
                  </a:txBody>
                  <a:tcPr marL="186033" marR="186033" marT="93017" marB="93017" anchor="ctr"/>
                </a:tc>
                <a:extLst>
                  <a:ext uri="{0D108BD9-81ED-4DB2-BD59-A6C34878D82A}">
                    <a16:rowId xmlns:a16="http://schemas.microsoft.com/office/drawing/2014/main" val="1769797801"/>
                  </a:ext>
                </a:extLst>
              </a:tr>
              <a:tr h="558099">
                <a:tc gridSpan="2">
                  <a:txBody>
                    <a:bodyPr/>
                    <a:lstStyle/>
                    <a:p>
                      <a:pPr algn="l" fontAlgn="b"/>
                      <a:r>
                        <a:rPr lang="en-US" sz="2000" b="1" u="none" strike="noStrike" dirty="0">
                          <a:effectLst/>
                        </a:rPr>
                        <a:t>Latinx         </a:t>
                      </a:r>
                      <a:endParaRPr lang="en-US" sz="2000" b="1" i="0" u="none" strike="noStrike" dirty="0">
                        <a:solidFill>
                          <a:srgbClr val="000000"/>
                        </a:solidFill>
                        <a:effectLst/>
                        <a:latin typeface="Times New Roman" panose="02020603050405020304" pitchFamily="18" charset="0"/>
                      </a:endParaRPr>
                    </a:p>
                  </a:txBody>
                  <a:tcPr marL="186033" marR="186033" marT="93017" marB="93017" anchor="b"/>
                </a:tc>
                <a:tc hMerge="1">
                  <a:txBody>
                    <a:bodyPr/>
                    <a:lstStyle/>
                    <a:p>
                      <a:endParaRPr lang="en-US"/>
                    </a:p>
                  </a:txBody>
                  <a:tcPr/>
                </a:tc>
                <a:tc>
                  <a:txBody>
                    <a:bodyPr/>
                    <a:lstStyle/>
                    <a:p>
                      <a:pPr algn="l" fontAlgn="b"/>
                      <a:endParaRPr lang="en-US" sz="2400" b="0" i="0" u="none" strike="noStrike">
                        <a:solidFill>
                          <a:srgbClr val="000000"/>
                        </a:solidFill>
                        <a:effectLst/>
                        <a:latin typeface="Calibri" panose="020F0502020204030204" pitchFamily="34" charset="0"/>
                      </a:endParaRPr>
                    </a:p>
                  </a:txBody>
                  <a:tcPr marL="186033" marR="186033" marT="93017" marB="93017" anchor="b"/>
                </a:tc>
                <a:tc>
                  <a:txBody>
                    <a:bodyPr/>
                    <a:lstStyle/>
                    <a:p>
                      <a:pPr algn="l" fontAlgn="b"/>
                      <a:endParaRPr lang="en-US" sz="2400" b="0" i="0" u="none" strike="noStrike">
                        <a:solidFill>
                          <a:srgbClr val="000000"/>
                        </a:solidFill>
                        <a:effectLst/>
                        <a:latin typeface="Calibri" panose="020F0502020204030204" pitchFamily="34" charset="0"/>
                      </a:endParaRPr>
                    </a:p>
                  </a:txBody>
                  <a:tcPr marL="186033" marR="186033" marT="93017" marB="93017" anchor="b"/>
                </a:tc>
                <a:tc>
                  <a:txBody>
                    <a:bodyPr/>
                    <a:lstStyle/>
                    <a:p>
                      <a:pPr algn="l" fontAlgn="ctr"/>
                      <a:endParaRPr lang="en-US" sz="2000" b="0" i="0" u="none" strike="noStrike">
                        <a:solidFill>
                          <a:srgbClr val="000000"/>
                        </a:solidFill>
                        <a:effectLst/>
                        <a:latin typeface="Times New Roman" panose="02020603050405020304" pitchFamily="18" charset="0"/>
                      </a:endParaRPr>
                    </a:p>
                  </a:txBody>
                  <a:tcPr marL="186033" marR="186033" marT="93017" marB="93017" anchor="ctr"/>
                </a:tc>
                <a:tc>
                  <a:txBody>
                    <a:bodyPr/>
                    <a:lstStyle/>
                    <a:p>
                      <a:pPr algn="r" fontAlgn="ctr"/>
                      <a:r>
                        <a:rPr lang="en-US" sz="2000" u="none" strike="noStrike">
                          <a:effectLst/>
                        </a:rPr>
                        <a:t>0.77</a:t>
                      </a:r>
                      <a:endParaRPr lang="en-US" sz="2000" b="0" i="0" u="none" strike="noStrike">
                        <a:solidFill>
                          <a:srgbClr val="000000"/>
                        </a:solidFill>
                        <a:effectLst/>
                        <a:latin typeface="Times New Roman" panose="02020603050405020304" pitchFamily="18" charset="0"/>
                      </a:endParaRPr>
                    </a:p>
                  </a:txBody>
                  <a:tcPr marL="186033" marR="186033" marT="93017" marB="93017" anchor="ctr"/>
                </a:tc>
                <a:extLst>
                  <a:ext uri="{0D108BD9-81ED-4DB2-BD59-A6C34878D82A}">
                    <a16:rowId xmlns:a16="http://schemas.microsoft.com/office/drawing/2014/main" val="1377300482"/>
                  </a:ext>
                </a:extLst>
              </a:tr>
              <a:tr h="558099">
                <a:tc gridSpan="3">
                  <a:txBody>
                    <a:bodyPr/>
                    <a:lstStyle/>
                    <a:p>
                      <a:pPr algn="l" fontAlgn="b"/>
                      <a:r>
                        <a:rPr lang="en-US" sz="2100" i="1" u="none" strike="noStrike" dirty="0">
                          <a:effectLst/>
                        </a:rPr>
                        <a:t>Note.   * p &lt; .05, ** p &lt; .01</a:t>
                      </a:r>
                      <a:endParaRPr lang="en-US" sz="2100" b="0" i="1" u="none" strike="noStrike" dirty="0">
                        <a:solidFill>
                          <a:srgbClr val="333333"/>
                        </a:solidFill>
                        <a:effectLst/>
                        <a:latin typeface="Times New Roman" panose="02020603050405020304" pitchFamily="18" charset="0"/>
                      </a:endParaRPr>
                    </a:p>
                  </a:txBody>
                  <a:tcPr marL="186033" marR="186033" marT="93017" marB="93017" anchor="b"/>
                </a:tc>
                <a:tc hMerge="1">
                  <a:txBody>
                    <a:bodyPr/>
                    <a:lstStyle/>
                    <a:p>
                      <a:endParaRPr lang="en-US"/>
                    </a:p>
                  </a:txBody>
                  <a:tcPr/>
                </a:tc>
                <a:tc hMerge="1">
                  <a:txBody>
                    <a:bodyPr/>
                    <a:lstStyle/>
                    <a:p>
                      <a:endParaRPr lang="en-US"/>
                    </a:p>
                  </a:txBody>
                  <a:tcPr/>
                </a:tc>
                <a:tc>
                  <a:txBody>
                    <a:bodyPr/>
                    <a:lstStyle/>
                    <a:p>
                      <a:pPr algn="l" fontAlgn="b"/>
                      <a:endParaRPr lang="en-US" sz="2400" b="0" i="0" u="none" strike="noStrike">
                        <a:solidFill>
                          <a:srgbClr val="000000"/>
                        </a:solidFill>
                        <a:effectLst/>
                        <a:latin typeface="Calibri" panose="020F0502020204030204" pitchFamily="34" charset="0"/>
                      </a:endParaRPr>
                    </a:p>
                  </a:txBody>
                  <a:tcPr marL="186033" marR="186033" marT="93017" marB="93017" anchor="b"/>
                </a:tc>
                <a:tc>
                  <a:txBody>
                    <a:bodyPr/>
                    <a:lstStyle/>
                    <a:p>
                      <a:pPr algn="l" fontAlgn="ctr"/>
                      <a:endParaRPr lang="en-US" sz="2000" b="0" i="0" u="none" strike="noStrike">
                        <a:solidFill>
                          <a:srgbClr val="000000"/>
                        </a:solidFill>
                        <a:effectLst/>
                        <a:latin typeface="Times New Roman" panose="02020603050405020304" pitchFamily="18" charset="0"/>
                      </a:endParaRPr>
                    </a:p>
                  </a:txBody>
                  <a:tcPr marL="186033" marR="186033" marT="93017" marB="93017" anchor="ctr"/>
                </a:tc>
                <a:tc>
                  <a:txBody>
                    <a:bodyPr/>
                    <a:lstStyle/>
                    <a:p>
                      <a:pPr algn="l" fontAlgn="ctr"/>
                      <a:endParaRPr lang="en-US" sz="2000" b="0" i="0" u="none" strike="noStrike" dirty="0">
                        <a:solidFill>
                          <a:srgbClr val="000000"/>
                        </a:solidFill>
                        <a:effectLst/>
                        <a:latin typeface="Times New Roman" panose="02020603050405020304" pitchFamily="18" charset="0"/>
                      </a:endParaRPr>
                    </a:p>
                  </a:txBody>
                  <a:tcPr marL="186033" marR="186033" marT="93017" marB="93017" anchor="ctr"/>
                </a:tc>
                <a:extLst>
                  <a:ext uri="{0D108BD9-81ED-4DB2-BD59-A6C34878D82A}">
                    <a16:rowId xmlns:a16="http://schemas.microsoft.com/office/drawing/2014/main" val="3504532221"/>
                  </a:ext>
                </a:extLst>
              </a:tr>
            </a:tbl>
          </a:graphicData>
        </a:graphic>
      </p:graphicFrame>
      <p:sp>
        <p:nvSpPr>
          <p:cNvPr id="4" name="Rectangle 3">
            <a:extLst>
              <a:ext uri="{FF2B5EF4-FFF2-40B4-BE49-F238E27FC236}">
                <a16:creationId xmlns:a16="http://schemas.microsoft.com/office/drawing/2014/main" id="{1058713E-A047-7040-8D0B-6EF019D8E22E}"/>
              </a:ext>
            </a:extLst>
          </p:cNvPr>
          <p:cNvSpPr/>
          <p:nvPr/>
        </p:nvSpPr>
        <p:spPr>
          <a:xfrm>
            <a:off x="1905720" y="7004897"/>
            <a:ext cx="9144000" cy="2229328"/>
          </a:xfrm>
          <a:prstGeom prst="rect">
            <a:avLst/>
          </a:prstGeom>
        </p:spPr>
        <p:txBody>
          <a:bodyPr>
            <a:spAutoFit/>
          </a:bodyPr>
          <a:lstStyle/>
          <a:p>
            <a:pPr>
              <a:lnSpc>
                <a:spcPct val="150000"/>
              </a:lnSpc>
            </a:pPr>
            <a:r>
              <a:rPr lang="en-US" sz="3200" spc="288" dirty="0">
                <a:solidFill>
                  <a:srgbClr val="111B1E"/>
                </a:solidFill>
                <a:latin typeface="Assistant Regular"/>
              </a:rPr>
              <a:t>White students &gt; Black students </a:t>
            </a:r>
          </a:p>
          <a:p>
            <a:pPr>
              <a:lnSpc>
                <a:spcPct val="150000"/>
              </a:lnSpc>
            </a:pPr>
            <a:r>
              <a:rPr lang="en-US" sz="3200" spc="288" dirty="0">
                <a:solidFill>
                  <a:srgbClr val="111B1E"/>
                </a:solidFill>
                <a:latin typeface="Assistant Regular"/>
              </a:rPr>
              <a:t>White students &gt; Asian students</a:t>
            </a:r>
          </a:p>
          <a:p>
            <a:pPr>
              <a:lnSpc>
                <a:spcPct val="150000"/>
              </a:lnSpc>
            </a:pPr>
            <a:r>
              <a:rPr lang="en-US" sz="3200" spc="288" dirty="0">
                <a:solidFill>
                  <a:srgbClr val="111B1E"/>
                </a:solidFill>
                <a:latin typeface="Assistant Regular"/>
              </a:rPr>
              <a:t>Latinx students &gt; Asian students</a:t>
            </a:r>
            <a:r>
              <a:rPr lang="en-US" sz="3200" dirty="0">
                <a:solidFill>
                  <a:srgbClr val="000000"/>
                </a:solidFill>
                <a:latin typeface="Times New Roman" panose="02020603050405020304" pitchFamily="18" charset="0"/>
              </a:rPr>
              <a:t>. </a:t>
            </a:r>
            <a:endParaRPr lang="en-US" sz="3200" dirty="0"/>
          </a:p>
        </p:txBody>
      </p:sp>
    </p:spTree>
    <p:extLst>
      <p:ext uri="{BB962C8B-B14F-4D97-AF65-F5344CB8AC3E}">
        <p14:creationId xmlns:p14="http://schemas.microsoft.com/office/powerpoint/2010/main" val="3463628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rot="16200000">
            <a:off x="14606567" y="-1222361"/>
            <a:ext cx="1365438" cy="5715159"/>
          </a:xfrm>
          <a:prstGeom prst="rect">
            <a:avLst/>
          </a:prstGeom>
        </p:spPr>
        <p:txBody>
          <a:bodyPr vert="vert" wrap="square" lIns="0" tIns="0" rIns="0" bIns="0" rtlCol="0" anchor="t">
            <a:spAutoFit/>
          </a:bodyPr>
          <a:lstStyle/>
          <a:p>
            <a:pPr>
              <a:lnSpc>
                <a:spcPct val="150000"/>
              </a:lnSpc>
            </a:pPr>
            <a:r>
              <a:rPr lang="en-US" sz="6600" spc="59" dirty="0">
                <a:solidFill>
                  <a:srgbClr val="111B1E"/>
                </a:solidFill>
                <a:latin typeface="Assistant Bold"/>
              </a:rPr>
              <a:t>IMPLICATIONS</a:t>
            </a:r>
          </a:p>
        </p:txBody>
      </p:sp>
      <p:sp>
        <p:nvSpPr>
          <p:cNvPr id="3" name="AutoShape 3"/>
          <p:cNvSpPr/>
          <p:nvPr/>
        </p:nvSpPr>
        <p:spPr>
          <a:xfrm>
            <a:off x="1028700" y="828675"/>
            <a:ext cx="381000" cy="342900"/>
          </a:xfrm>
          <a:prstGeom prst="rect">
            <a:avLst/>
          </a:prstGeom>
          <a:solidFill>
            <a:srgbClr val="111B1E"/>
          </a:solidFill>
        </p:spPr>
      </p:sp>
      <p:sp>
        <p:nvSpPr>
          <p:cNvPr id="4" name="AutoShape 4"/>
          <p:cNvSpPr/>
          <p:nvPr/>
        </p:nvSpPr>
        <p:spPr>
          <a:xfrm>
            <a:off x="1028700" y="4486275"/>
            <a:ext cx="381000" cy="342900"/>
          </a:xfrm>
          <a:prstGeom prst="rect">
            <a:avLst/>
          </a:prstGeom>
          <a:solidFill>
            <a:srgbClr val="111B1E"/>
          </a:solidFill>
        </p:spPr>
      </p:sp>
      <p:grpSp>
        <p:nvGrpSpPr>
          <p:cNvPr id="6" name="Group 6"/>
          <p:cNvGrpSpPr/>
          <p:nvPr/>
        </p:nvGrpSpPr>
        <p:grpSpPr>
          <a:xfrm>
            <a:off x="2390467" y="800100"/>
            <a:ext cx="8256428" cy="3252833"/>
            <a:chOff x="0" y="-38100"/>
            <a:chExt cx="7480711" cy="4337110"/>
          </a:xfrm>
        </p:grpSpPr>
        <p:sp>
          <p:nvSpPr>
            <p:cNvPr id="7" name="TextBox 7"/>
            <p:cNvSpPr txBox="1"/>
            <p:nvPr/>
          </p:nvSpPr>
          <p:spPr>
            <a:xfrm>
              <a:off x="0" y="-38100"/>
              <a:ext cx="7480711" cy="723689"/>
            </a:xfrm>
            <a:prstGeom prst="rect">
              <a:avLst/>
            </a:prstGeom>
          </p:spPr>
          <p:txBody>
            <a:bodyPr lIns="0" tIns="0" rIns="0" bIns="0" rtlCol="0" anchor="t">
              <a:spAutoFit/>
            </a:bodyPr>
            <a:lstStyle/>
            <a:p>
              <a:pPr>
                <a:lnSpc>
                  <a:spcPts val="4420"/>
                </a:lnSpc>
              </a:pPr>
              <a:r>
                <a:rPr lang="en-US" sz="3400" spc="204" dirty="0">
                  <a:solidFill>
                    <a:srgbClr val="111B1E"/>
                  </a:solidFill>
                  <a:latin typeface="Assistant Regular Bold"/>
                </a:rPr>
                <a:t>A LOCAL APPROACH</a:t>
              </a:r>
            </a:p>
          </p:txBody>
        </p:sp>
        <p:sp>
          <p:nvSpPr>
            <p:cNvPr id="8" name="TextBox 8"/>
            <p:cNvSpPr txBox="1"/>
            <p:nvPr/>
          </p:nvSpPr>
          <p:spPr>
            <a:xfrm>
              <a:off x="0" y="941340"/>
              <a:ext cx="7480711" cy="3357670"/>
            </a:xfrm>
            <a:prstGeom prst="rect">
              <a:avLst/>
            </a:prstGeom>
          </p:spPr>
          <p:txBody>
            <a:bodyPr lIns="0" tIns="0" rIns="0" bIns="0" rtlCol="0" anchor="t">
              <a:spAutoFit/>
            </a:bodyPr>
            <a:lstStyle/>
            <a:p>
              <a:pPr marL="457200" indent="-457200">
                <a:lnSpc>
                  <a:spcPct val="150000"/>
                </a:lnSpc>
                <a:buFont typeface="Wingdings" pitchFamily="2" charset="2"/>
                <a:buChar char="§"/>
              </a:pPr>
              <a:r>
                <a:rPr lang="en-US" sz="2800" dirty="0">
                  <a:solidFill>
                    <a:srgbClr val="111B1E"/>
                  </a:solidFill>
                  <a:latin typeface="Assistant Regular"/>
                </a:rPr>
                <a:t>The findings support Xiao’s call for a nuanced, local approach in conceptualizing</a:t>
              </a:r>
            </a:p>
            <a:p>
              <a:pPr marL="914400" lvl="1" indent="-457200">
                <a:lnSpc>
                  <a:spcPct val="150000"/>
                </a:lnSpc>
                <a:buFont typeface="Wingdings" pitchFamily="2" charset="2"/>
                <a:buChar char="§"/>
              </a:pPr>
              <a:r>
                <a:rPr lang="en-US" sz="2800" dirty="0">
                  <a:solidFill>
                    <a:srgbClr val="111B1E"/>
                  </a:solidFill>
                  <a:latin typeface="Assistant Regular"/>
                </a:rPr>
                <a:t>Student mental health needs</a:t>
              </a:r>
            </a:p>
            <a:p>
              <a:pPr marL="914400" lvl="1" indent="-457200">
                <a:lnSpc>
                  <a:spcPct val="150000"/>
                </a:lnSpc>
                <a:buFont typeface="Wingdings" pitchFamily="2" charset="2"/>
                <a:buChar char="§"/>
              </a:pPr>
              <a:r>
                <a:rPr lang="en-US" sz="2800" dirty="0">
                  <a:solidFill>
                    <a:srgbClr val="111B1E"/>
                  </a:solidFill>
                  <a:latin typeface="Assistant Regular"/>
                </a:rPr>
                <a:t>Counseling center resource needs</a:t>
              </a:r>
            </a:p>
          </p:txBody>
        </p:sp>
      </p:grpSp>
      <p:grpSp>
        <p:nvGrpSpPr>
          <p:cNvPr id="9" name="Group 9"/>
          <p:cNvGrpSpPr/>
          <p:nvPr/>
        </p:nvGrpSpPr>
        <p:grpSpPr>
          <a:xfrm>
            <a:off x="2390467" y="4457700"/>
            <a:ext cx="8256428" cy="5838157"/>
            <a:chOff x="0" y="-38100"/>
            <a:chExt cx="7480711" cy="7784210"/>
          </a:xfrm>
        </p:grpSpPr>
        <p:sp>
          <p:nvSpPr>
            <p:cNvPr id="10" name="TextBox 10"/>
            <p:cNvSpPr txBox="1"/>
            <p:nvPr/>
          </p:nvSpPr>
          <p:spPr>
            <a:xfrm>
              <a:off x="0" y="-38100"/>
              <a:ext cx="7480711" cy="717376"/>
            </a:xfrm>
            <a:prstGeom prst="rect">
              <a:avLst/>
            </a:prstGeom>
          </p:spPr>
          <p:txBody>
            <a:bodyPr lIns="0" tIns="0" rIns="0" bIns="0" rtlCol="0" anchor="t">
              <a:spAutoFit/>
            </a:bodyPr>
            <a:lstStyle/>
            <a:p>
              <a:pPr>
                <a:lnSpc>
                  <a:spcPts val="4420"/>
                </a:lnSpc>
              </a:pPr>
              <a:r>
                <a:rPr lang="en-US" sz="3400" spc="204" dirty="0">
                  <a:solidFill>
                    <a:srgbClr val="111B1E"/>
                  </a:solidFill>
                  <a:latin typeface="Assistant Regular Bold"/>
                </a:rPr>
                <a:t>OUTREACH</a:t>
              </a:r>
            </a:p>
          </p:txBody>
        </p:sp>
        <p:sp>
          <p:nvSpPr>
            <p:cNvPr id="11" name="TextBox 11"/>
            <p:cNvSpPr txBox="1"/>
            <p:nvPr/>
          </p:nvSpPr>
          <p:spPr>
            <a:xfrm>
              <a:off x="0" y="941340"/>
              <a:ext cx="7480711" cy="6804770"/>
            </a:xfrm>
            <a:prstGeom prst="rect">
              <a:avLst/>
            </a:prstGeom>
          </p:spPr>
          <p:txBody>
            <a:bodyPr lIns="0" tIns="0" rIns="0" bIns="0" rtlCol="0" anchor="t">
              <a:spAutoFit/>
            </a:bodyPr>
            <a:lstStyle/>
            <a:p>
              <a:pPr marL="514350" indent="-514350">
                <a:lnSpc>
                  <a:spcPct val="150000"/>
                </a:lnSpc>
                <a:buFont typeface="Wingdings" pitchFamily="2" charset="2"/>
                <a:buChar char="§"/>
              </a:pPr>
              <a:r>
                <a:rPr lang="en-US" sz="2800" dirty="0">
                  <a:solidFill>
                    <a:srgbClr val="111B1E"/>
                  </a:solidFill>
                  <a:latin typeface="Assistant Regular"/>
                </a:rPr>
                <a:t>Asian American students</a:t>
              </a:r>
            </a:p>
            <a:p>
              <a:pPr marL="971550" lvl="1" indent="-514350">
                <a:lnSpc>
                  <a:spcPct val="150000"/>
                </a:lnSpc>
                <a:buFont typeface="Wingdings" pitchFamily="2" charset="2"/>
                <a:buChar char="§"/>
              </a:pPr>
              <a:r>
                <a:rPr lang="en-US" sz="2800" dirty="0">
                  <a:solidFill>
                    <a:srgbClr val="111B1E"/>
                  </a:solidFill>
                  <a:latin typeface="Assistant Regular"/>
                </a:rPr>
                <a:t>Seek help at lower rates </a:t>
              </a:r>
            </a:p>
            <a:p>
              <a:pPr marL="971550" lvl="1" indent="-514350">
                <a:lnSpc>
                  <a:spcPct val="150000"/>
                </a:lnSpc>
                <a:buFont typeface="Wingdings" pitchFamily="2" charset="2"/>
                <a:buChar char="§"/>
              </a:pPr>
              <a:r>
                <a:rPr lang="en-US" sz="2800" dirty="0">
                  <a:solidFill>
                    <a:srgbClr val="111B1E"/>
                  </a:solidFill>
                  <a:latin typeface="Assistant Regular"/>
                </a:rPr>
                <a:t>Present higher distress</a:t>
              </a:r>
            </a:p>
            <a:p>
              <a:pPr marL="514350" indent="-514350">
                <a:lnSpc>
                  <a:spcPct val="150000"/>
                </a:lnSpc>
                <a:buFont typeface="Wingdings" pitchFamily="2" charset="2"/>
                <a:buChar char="§"/>
              </a:pPr>
              <a:r>
                <a:rPr lang="en-US" sz="2800" dirty="0">
                  <a:solidFill>
                    <a:srgbClr val="111B1E"/>
                  </a:solidFill>
                  <a:latin typeface="Assistant Regular"/>
                </a:rPr>
                <a:t>Latinx &amp; White Students</a:t>
              </a:r>
            </a:p>
            <a:p>
              <a:pPr marL="971550" lvl="1" indent="-514350">
                <a:lnSpc>
                  <a:spcPct val="150000"/>
                </a:lnSpc>
                <a:buFont typeface="Wingdings" pitchFamily="2" charset="2"/>
                <a:buChar char="§"/>
              </a:pPr>
              <a:r>
                <a:rPr lang="en-US" sz="2800" dirty="0">
                  <a:solidFill>
                    <a:srgbClr val="111B1E"/>
                  </a:solidFill>
                  <a:latin typeface="Assistant Regular"/>
                </a:rPr>
                <a:t>Substance use</a:t>
              </a:r>
            </a:p>
            <a:p>
              <a:pPr marL="514350" indent="-514350">
                <a:lnSpc>
                  <a:spcPct val="150000"/>
                </a:lnSpc>
                <a:buFont typeface="Wingdings" pitchFamily="2" charset="2"/>
                <a:buChar char="§"/>
              </a:pPr>
              <a:r>
                <a:rPr lang="en-US" sz="2800" dirty="0">
                  <a:solidFill>
                    <a:srgbClr val="111B1E"/>
                  </a:solidFill>
                  <a:latin typeface="Assistant Regular"/>
                </a:rPr>
                <a:t>Multi-racial students</a:t>
              </a:r>
            </a:p>
            <a:p>
              <a:pPr marL="971550" lvl="1" indent="-514350">
                <a:lnSpc>
                  <a:spcPct val="150000"/>
                </a:lnSpc>
                <a:buFont typeface="Wingdings" pitchFamily="2" charset="2"/>
                <a:buChar char="§"/>
              </a:pPr>
              <a:r>
                <a:rPr lang="en-US" sz="2800" dirty="0">
                  <a:solidFill>
                    <a:srgbClr val="111B1E"/>
                  </a:solidFill>
                  <a:latin typeface="Assistant Regular"/>
                </a:rPr>
                <a:t>Explore ways of reaching out</a:t>
              </a:r>
            </a:p>
            <a:p>
              <a:pPr marL="971550" lvl="1" indent="-514350">
                <a:lnSpc>
                  <a:spcPct val="150000"/>
                </a:lnSpc>
                <a:buFont typeface="Wingdings" pitchFamily="2" charset="2"/>
                <a:buChar char="§"/>
              </a:pPr>
              <a:endParaRPr lang="en-US" sz="2800" dirty="0">
                <a:solidFill>
                  <a:srgbClr val="111B1E"/>
                </a:solidFill>
                <a:latin typeface="Assistant Regular"/>
              </a:endParaRPr>
            </a:p>
          </p:txBody>
        </p:sp>
      </p:grpSp>
      <p:sp>
        <p:nvSpPr>
          <p:cNvPr id="15" name="AutoShape 15"/>
          <p:cNvSpPr/>
          <p:nvPr/>
        </p:nvSpPr>
        <p:spPr>
          <a:xfrm>
            <a:off x="11963400" y="-662575"/>
            <a:ext cx="25347" cy="11612150"/>
          </a:xfrm>
          <a:prstGeom prst="rect">
            <a:avLst/>
          </a:prstGeom>
          <a:solidFill>
            <a:srgbClr val="111B1E">
              <a:alpha val="29804"/>
            </a:srgbClr>
          </a:solidFill>
        </p:spPr>
      </p:sp>
      <p:grpSp>
        <p:nvGrpSpPr>
          <p:cNvPr id="16" name="Group 16"/>
          <p:cNvGrpSpPr/>
          <p:nvPr/>
        </p:nvGrpSpPr>
        <p:grpSpPr>
          <a:xfrm>
            <a:off x="11963237" y="2628900"/>
            <a:ext cx="7128437" cy="8198624"/>
            <a:chOff x="0" y="0"/>
            <a:chExt cx="12976449" cy="3068560"/>
          </a:xfrm>
        </p:grpSpPr>
        <p:sp>
          <p:nvSpPr>
            <p:cNvPr id="17" name="AutoShape 17"/>
            <p:cNvSpPr/>
            <p:nvPr/>
          </p:nvSpPr>
          <p:spPr>
            <a:xfrm>
              <a:off x="0" y="0"/>
              <a:ext cx="12976449" cy="3068560"/>
            </a:xfrm>
            <a:prstGeom prst="rect">
              <a:avLst/>
            </a:prstGeom>
            <a:solidFill>
              <a:srgbClr val="111B1E"/>
            </a:solidFill>
          </p:spPr>
          <p:txBody>
            <a:bodyPr/>
            <a:lstStyle/>
            <a:p>
              <a:endParaRPr lang="en-US"/>
            </a:p>
          </p:txBody>
        </p:sp>
        <p:sp>
          <p:nvSpPr>
            <p:cNvPr id="18" name="TextBox 18"/>
            <p:cNvSpPr txBox="1"/>
            <p:nvPr/>
          </p:nvSpPr>
          <p:spPr>
            <a:xfrm>
              <a:off x="1664850" y="2509755"/>
              <a:ext cx="9008027" cy="552716"/>
            </a:xfrm>
            <a:prstGeom prst="rect">
              <a:avLst/>
            </a:prstGeom>
          </p:spPr>
          <p:txBody>
            <a:bodyPr lIns="0" tIns="0" rIns="0" bIns="0" rtlCol="0" anchor="t">
              <a:spAutoFit/>
            </a:bodyPr>
            <a:lstStyle/>
            <a:p>
              <a:pPr algn="r">
                <a:lnSpc>
                  <a:spcPts val="3359"/>
                </a:lnSpc>
              </a:pPr>
              <a:r>
                <a:rPr lang="en-US" sz="2399" spc="143" dirty="0">
                  <a:solidFill>
                    <a:srgbClr val="FFFFFF"/>
                  </a:solidFill>
                  <a:latin typeface="Cormorant Garamond Bold"/>
                </a:rPr>
                <a:t>CCNY • June 8, 2021</a:t>
              </a:r>
            </a:p>
          </p:txBody>
        </p:sp>
      </p:grpSp>
      <p:sp>
        <p:nvSpPr>
          <p:cNvPr id="19" name="AutoShape 19"/>
          <p:cNvSpPr/>
          <p:nvPr/>
        </p:nvSpPr>
        <p:spPr>
          <a:xfrm>
            <a:off x="-495300" y="-627128"/>
            <a:ext cx="664536" cy="11483520"/>
          </a:xfrm>
          <a:prstGeom prst="rect">
            <a:avLst/>
          </a:prstGeom>
          <a:solidFill>
            <a:srgbClr val="111B1E"/>
          </a:solid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1028700" y="4257675"/>
            <a:ext cx="381000" cy="342900"/>
          </a:xfrm>
          <a:prstGeom prst="rect">
            <a:avLst/>
          </a:prstGeom>
          <a:solidFill>
            <a:srgbClr val="111B1E"/>
          </a:solidFill>
        </p:spPr>
      </p:sp>
      <p:grpSp>
        <p:nvGrpSpPr>
          <p:cNvPr id="12" name="Group 12"/>
          <p:cNvGrpSpPr/>
          <p:nvPr/>
        </p:nvGrpSpPr>
        <p:grpSpPr>
          <a:xfrm>
            <a:off x="2390467" y="4229100"/>
            <a:ext cx="8256428" cy="4545495"/>
            <a:chOff x="0" y="-38100"/>
            <a:chExt cx="7480711" cy="6060659"/>
          </a:xfrm>
        </p:grpSpPr>
        <p:sp>
          <p:nvSpPr>
            <p:cNvPr id="13" name="TextBox 13"/>
            <p:cNvSpPr txBox="1"/>
            <p:nvPr/>
          </p:nvSpPr>
          <p:spPr>
            <a:xfrm>
              <a:off x="0" y="-38100"/>
              <a:ext cx="7480711" cy="723689"/>
            </a:xfrm>
            <a:prstGeom prst="rect">
              <a:avLst/>
            </a:prstGeom>
          </p:spPr>
          <p:txBody>
            <a:bodyPr lIns="0" tIns="0" rIns="0" bIns="0" rtlCol="0" anchor="t">
              <a:spAutoFit/>
            </a:bodyPr>
            <a:lstStyle/>
            <a:p>
              <a:pPr>
                <a:lnSpc>
                  <a:spcPts val="4420"/>
                </a:lnSpc>
              </a:pPr>
              <a:r>
                <a:rPr lang="en-US" sz="3400" spc="204" dirty="0">
                  <a:solidFill>
                    <a:srgbClr val="111B1E"/>
                  </a:solidFill>
                  <a:latin typeface="Assistant Regular Bold"/>
                </a:rPr>
                <a:t>DIVERSITY TRAINING</a:t>
              </a:r>
            </a:p>
          </p:txBody>
        </p:sp>
        <p:sp>
          <p:nvSpPr>
            <p:cNvPr id="14" name="TextBox 14"/>
            <p:cNvSpPr txBox="1"/>
            <p:nvPr/>
          </p:nvSpPr>
          <p:spPr>
            <a:xfrm>
              <a:off x="0" y="941340"/>
              <a:ext cx="7480711" cy="5081219"/>
            </a:xfrm>
            <a:prstGeom prst="rect">
              <a:avLst/>
            </a:prstGeom>
          </p:spPr>
          <p:txBody>
            <a:bodyPr lIns="0" tIns="0" rIns="0" bIns="0" rtlCol="0" anchor="t">
              <a:spAutoFit/>
            </a:bodyPr>
            <a:lstStyle/>
            <a:p>
              <a:pPr marL="457200" indent="-457200">
                <a:lnSpc>
                  <a:spcPct val="150000"/>
                </a:lnSpc>
                <a:buFont typeface="Wingdings" pitchFamily="2" charset="2"/>
                <a:buChar char="§"/>
              </a:pPr>
              <a:r>
                <a:rPr lang="en-US" sz="2800" dirty="0">
                  <a:solidFill>
                    <a:srgbClr val="111B1E"/>
                  </a:solidFill>
                  <a:latin typeface="Assistant Regular"/>
                </a:rPr>
                <a:t>Counselor implicit bias</a:t>
              </a:r>
            </a:p>
            <a:p>
              <a:pPr marL="457200" indent="-457200">
                <a:lnSpc>
                  <a:spcPct val="150000"/>
                </a:lnSpc>
                <a:buFont typeface="Wingdings" pitchFamily="2" charset="2"/>
                <a:buChar char="§"/>
              </a:pPr>
              <a:r>
                <a:rPr lang="en-US" sz="2800" dirty="0">
                  <a:solidFill>
                    <a:srgbClr val="111B1E"/>
                  </a:solidFill>
                  <a:latin typeface="Assistant Regular"/>
                </a:rPr>
                <a:t>Clinician in-service training</a:t>
              </a:r>
            </a:p>
            <a:p>
              <a:pPr marL="914400" lvl="1" indent="-457200">
                <a:lnSpc>
                  <a:spcPct val="150000"/>
                </a:lnSpc>
                <a:buFont typeface="Wingdings" pitchFamily="2" charset="2"/>
                <a:buChar char="§"/>
              </a:pPr>
              <a:r>
                <a:rPr lang="en-US" sz="2800" dirty="0">
                  <a:solidFill>
                    <a:srgbClr val="111B1E"/>
                  </a:solidFill>
                  <a:latin typeface="Assistant Regular"/>
                </a:rPr>
                <a:t>Race, culture, etc.</a:t>
              </a:r>
            </a:p>
            <a:p>
              <a:pPr marL="457200" indent="-457200">
                <a:lnSpc>
                  <a:spcPct val="150000"/>
                </a:lnSpc>
                <a:buFont typeface="Wingdings" pitchFamily="2" charset="2"/>
                <a:buChar char="§"/>
              </a:pPr>
              <a:r>
                <a:rPr lang="en-US" sz="2800" dirty="0">
                  <a:solidFill>
                    <a:srgbClr val="111B1E"/>
                  </a:solidFill>
                  <a:latin typeface="Assistant Regular"/>
                </a:rPr>
                <a:t>Re-examination: counseling theory &amp; practice</a:t>
              </a:r>
            </a:p>
            <a:p>
              <a:pPr marL="914400" lvl="1" indent="-457200">
                <a:lnSpc>
                  <a:spcPct val="150000"/>
                </a:lnSpc>
                <a:buFont typeface="Wingdings" pitchFamily="2" charset="2"/>
                <a:buChar char="§"/>
              </a:pPr>
              <a:r>
                <a:rPr lang="en-US" sz="2800" dirty="0">
                  <a:solidFill>
                    <a:srgbClr val="111B1E"/>
                  </a:solidFill>
                  <a:latin typeface="Assistant Regular"/>
                </a:rPr>
                <a:t>Culture, class, &amp; race-bound; heteronormative (Pederson et al. 2016; Suzuki et al. 2019)</a:t>
              </a:r>
            </a:p>
          </p:txBody>
        </p:sp>
      </p:grpSp>
      <p:sp>
        <p:nvSpPr>
          <p:cNvPr id="15" name="AutoShape 15"/>
          <p:cNvSpPr/>
          <p:nvPr/>
        </p:nvSpPr>
        <p:spPr>
          <a:xfrm>
            <a:off x="11963400" y="-662575"/>
            <a:ext cx="25347" cy="11612150"/>
          </a:xfrm>
          <a:prstGeom prst="rect">
            <a:avLst/>
          </a:prstGeom>
          <a:solidFill>
            <a:srgbClr val="111B1E">
              <a:alpha val="29804"/>
            </a:srgbClr>
          </a:solidFill>
        </p:spPr>
      </p:sp>
      <p:sp>
        <p:nvSpPr>
          <p:cNvPr id="19" name="AutoShape 19"/>
          <p:cNvSpPr/>
          <p:nvPr/>
        </p:nvSpPr>
        <p:spPr>
          <a:xfrm>
            <a:off x="-495300" y="-627128"/>
            <a:ext cx="664536" cy="11483520"/>
          </a:xfrm>
          <a:prstGeom prst="rect">
            <a:avLst/>
          </a:prstGeom>
          <a:solidFill>
            <a:srgbClr val="111B1E"/>
          </a:solidFill>
        </p:spPr>
      </p:sp>
      <p:sp>
        <p:nvSpPr>
          <p:cNvPr id="21" name="AutoShape 5">
            <a:extLst>
              <a:ext uri="{FF2B5EF4-FFF2-40B4-BE49-F238E27FC236}">
                <a16:creationId xmlns:a16="http://schemas.microsoft.com/office/drawing/2014/main" id="{E5480E25-1934-EE41-81FB-719C2217CCAB}"/>
              </a:ext>
            </a:extLst>
          </p:cNvPr>
          <p:cNvSpPr/>
          <p:nvPr/>
        </p:nvSpPr>
        <p:spPr>
          <a:xfrm>
            <a:off x="994754" y="1535503"/>
            <a:ext cx="381000" cy="342900"/>
          </a:xfrm>
          <a:prstGeom prst="rect">
            <a:avLst/>
          </a:prstGeom>
          <a:solidFill>
            <a:srgbClr val="111B1E"/>
          </a:solidFill>
        </p:spPr>
      </p:sp>
      <p:grpSp>
        <p:nvGrpSpPr>
          <p:cNvPr id="22" name="Group 12">
            <a:extLst>
              <a:ext uri="{FF2B5EF4-FFF2-40B4-BE49-F238E27FC236}">
                <a16:creationId xmlns:a16="http://schemas.microsoft.com/office/drawing/2014/main" id="{03E0C863-99EC-994E-A5B0-E7F2DCA0A979}"/>
              </a:ext>
            </a:extLst>
          </p:cNvPr>
          <p:cNvGrpSpPr/>
          <p:nvPr/>
        </p:nvGrpSpPr>
        <p:grpSpPr>
          <a:xfrm>
            <a:off x="2356521" y="1506928"/>
            <a:ext cx="8256428" cy="1960172"/>
            <a:chOff x="0" y="-38100"/>
            <a:chExt cx="7480711" cy="2613563"/>
          </a:xfrm>
        </p:grpSpPr>
        <p:sp>
          <p:nvSpPr>
            <p:cNvPr id="23" name="TextBox 13">
              <a:extLst>
                <a:ext uri="{FF2B5EF4-FFF2-40B4-BE49-F238E27FC236}">
                  <a16:creationId xmlns:a16="http://schemas.microsoft.com/office/drawing/2014/main" id="{E3118571-F730-7443-A2E3-544C72F35B50}"/>
                </a:ext>
              </a:extLst>
            </p:cNvPr>
            <p:cNvSpPr txBox="1"/>
            <p:nvPr/>
          </p:nvSpPr>
          <p:spPr>
            <a:xfrm>
              <a:off x="0" y="-38100"/>
              <a:ext cx="7480711" cy="723689"/>
            </a:xfrm>
            <a:prstGeom prst="rect">
              <a:avLst/>
            </a:prstGeom>
          </p:spPr>
          <p:txBody>
            <a:bodyPr lIns="0" tIns="0" rIns="0" bIns="0" rtlCol="0" anchor="t">
              <a:spAutoFit/>
            </a:bodyPr>
            <a:lstStyle/>
            <a:p>
              <a:pPr>
                <a:lnSpc>
                  <a:spcPts val="4420"/>
                </a:lnSpc>
              </a:pPr>
              <a:r>
                <a:rPr lang="en-US" sz="3400" spc="204" dirty="0">
                  <a:solidFill>
                    <a:srgbClr val="111B1E"/>
                  </a:solidFill>
                  <a:latin typeface="Assistant Regular Bold"/>
                </a:rPr>
                <a:t>DE-STIGMITIZATION</a:t>
              </a:r>
            </a:p>
          </p:txBody>
        </p:sp>
        <p:sp>
          <p:nvSpPr>
            <p:cNvPr id="24" name="TextBox 14">
              <a:extLst>
                <a:ext uri="{FF2B5EF4-FFF2-40B4-BE49-F238E27FC236}">
                  <a16:creationId xmlns:a16="http://schemas.microsoft.com/office/drawing/2014/main" id="{33BBC944-E2A5-4C49-A721-3D5B353537F3}"/>
                </a:ext>
              </a:extLst>
            </p:cNvPr>
            <p:cNvSpPr txBox="1"/>
            <p:nvPr/>
          </p:nvSpPr>
          <p:spPr>
            <a:xfrm>
              <a:off x="0" y="941340"/>
              <a:ext cx="7480711" cy="1634123"/>
            </a:xfrm>
            <a:prstGeom prst="rect">
              <a:avLst/>
            </a:prstGeom>
          </p:spPr>
          <p:txBody>
            <a:bodyPr lIns="0" tIns="0" rIns="0" bIns="0" rtlCol="0" anchor="t">
              <a:spAutoFit/>
            </a:bodyPr>
            <a:lstStyle/>
            <a:p>
              <a:pPr marL="457200" indent="-457200">
                <a:lnSpc>
                  <a:spcPct val="150000"/>
                </a:lnSpc>
                <a:buFont typeface="Wingdings" pitchFamily="2" charset="2"/>
                <a:buChar char="§"/>
              </a:pPr>
              <a:r>
                <a:rPr lang="en-US" sz="2800" dirty="0">
                  <a:solidFill>
                    <a:srgbClr val="111B1E"/>
                  </a:solidFill>
                  <a:latin typeface="Assistant Regular"/>
                </a:rPr>
                <a:t>Normalize help-seeking behavior</a:t>
              </a:r>
            </a:p>
            <a:p>
              <a:pPr marL="457200" indent="-457200">
                <a:lnSpc>
                  <a:spcPct val="150000"/>
                </a:lnSpc>
                <a:buFont typeface="Wingdings" pitchFamily="2" charset="2"/>
                <a:buChar char="§"/>
              </a:pPr>
              <a:r>
                <a:rPr lang="en-US" sz="2800" dirty="0">
                  <a:solidFill>
                    <a:srgbClr val="111B1E"/>
                  </a:solidFill>
                  <a:latin typeface="Assistant Regular"/>
                </a:rPr>
                <a:t>Help students access psychotherapy</a:t>
              </a:r>
            </a:p>
          </p:txBody>
        </p:sp>
      </p:grpSp>
      <p:sp>
        <p:nvSpPr>
          <p:cNvPr id="26" name="TextBox 2">
            <a:extLst>
              <a:ext uri="{FF2B5EF4-FFF2-40B4-BE49-F238E27FC236}">
                <a16:creationId xmlns:a16="http://schemas.microsoft.com/office/drawing/2014/main" id="{0143A9C5-B458-EF4E-B7DA-6C06B93B9457}"/>
              </a:ext>
            </a:extLst>
          </p:cNvPr>
          <p:cNvSpPr txBox="1"/>
          <p:nvPr/>
        </p:nvSpPr>
        <p:spPr>
          <a:xfrm rot="16200000">
            <a:off x="14606567" y="-1222361"/>
            <a:ext cx="1365438" cy="5715159"/>
          </a:xfrm>
          <a:prstGeom prst="rect">
            <a:avLst/>
          </a:prstGeom>
        </p:spPr>
        <p:txBody>
          <a:bodyPr vert="vert" wrap="square" lIns="0" tIns="0" rIns="0" bIns="0" rtlCol="0" anchor="t">
            <a:spAutoFit/>
          </a:bodyPr>
          <a:lstStyle/>
          <a:p>
            <a:pPr>
              <a:lnSpc>
                <a:spcPct val="150000"/>
              </a:lnSpc>
            </a:pPr>
            <a:r>
              <a:rPr lang="en-US" sz="6600" spc="59" dirty="0">
                <a:solidFill>
                  <a:srgbClr val="111B1E"/>
                </a:solidFill>
                <a:latin typeface="Assistant Bold"/>
              </a:rPr>
              <a:t>IMPLICATIONS</a:t>
            </a:r>
          </a:p>
        </p:txBody>
      </p:sp>
      <p:grpSp>
        <p:nvGrpSpPr>
          <p:cNvPr id="27" name="Group 16">
            <a:extLst>
              <a:ext uri="{FF2B5EF4-FFF2-40B4-BE49-F238E27FC236}">
                <a16:creationId xmlns:a16="http://schemas.microsoft.com/office/drawing/2014/main" id="{4AF42963-C393-644F-901F-0568C0F3A29C}"/>
              </a:ext>
            </a:extLst>
          </p:cNvPr>
          <p:cNvGrpSpPr/>
          <p:nvPr/>
        </p:nvGrpSpPr>
        <p:grpSpPr>
          <a:xfrm>
            <a:off x="11963237" y="2628900"/>
            <a:ext cx="7128437" cy="8198624"/>
            <a:chOff x="0" y="0"/>
            <a:chExt cx="12976449" cy="3068560"/>
          </a:xfrm>
        </p:grpSpPr>
        <p:sp>
          <p:nvSpPr>
            <p:cNvPr id="28" name="AutoShape 17">
              <a:extLst>
                <a:ext uri="{FF2B5EF4-FFF2-40B4-BE49-F238E27FC236}">
                  <a16:creationId xmlns:a16="http://schemas.microsoft.com/office/drawing/2014/main" id="{0593DC98-4BF5-B446-8F16-2F1E16B0C60B}"/>
                </a:ext>
              </a:extLst>
            </p:cNvPr>
            <p:cNvSpPr/>
            <p:nvPr/>
          </p:nvSpPr>
          <p:spPr>
            <a:xfrm>
              <a:off x="0" y="0"/>
              <a:ext cx="12976449" cy="3068560"/>
            </a:xfrm>
            <a:prstGeom prst="rect">
              <a:avLst/>
            </a:prstGeom>
            <a:solidFill>
              <a:srgbClr val="111B1E"/>
            </a:solidFill>
          </p:spPr>
          <p:txBody>
            <a:bodyPr/>
            <a:lstStyle/>
            <a:p>
              <a:endParaRPr lang="en-US"/>
            </a:p>
          </p:txBody>
        </p:sp>
        <p:sp>
          <p:nvSpPr>
            <p:cNvPr id="29" name="TextBox 18">
              <a:extLst>
                <a:ext uri="{FF2B5EF4-FFF2-40B4-BE49-F238E27FC236}">
                  <a16:creationId xmlns:a16="http://schemas.microsoft.com/office/drawing/2014/main" id="{54890C18-6D45-7849-A963-F39D7AC29EA0}"/>
                </a:ext>
              </a:extLst>
            </p:cNvPr>
            <p:cNvSpPr txBox="1"/>
            <p:nvPr/>
          </p:nvSpPr>
          <p:spPr>
            <a:xfrm>
              <a:off x="1664850" y="2509755"/>
              <a:ext cx="9008027" cy="552716"/>
            </a:xfrm>
            <a:prstGeom prst="rect">
              <a:avLst/>
            </a:prstGeom>
          </p:spPr>
          <p:txBody>
            <a:bodyPr lIns="0" tIns="0" rIns="0" bIns="0" rtlCol="0" anchor="t">
              <a:spAutoFit/>
            </a:bodyPr>
            <a:lstStyle/>
            <a:p>
              <a:pPr algn="r">
                <a:lnSpc>
                  <a:spcPts val="3359"/>
                </a:lnSpc>
              </a:pPr>
              <a:r>
                <a:rPr lang="en-US" sz="2399" spc="143" dirty="0">
                  <a:solidFill>
                    <a:srgbClr val="FFFFFF"/>
                  </a:solidFill>
                  <a:latin typeface="Cormorant Garamond Bold"/>
                </a:rPr>
                <a:t>CCNY • June 8, 2021</a:t>
              </a:r>
            </a:p>
          </p:txBody>
        </p:sp>
      </p:grpSp>
    </p:spTree>
    <p:extLst>
      <p:ext uri="{BB962C8B-B14F-4D97-AF65-F5344CB8AC3E}">
        <p14:creationId xmlns:p14="http://schemas.microsoft.com/office/powerpoint/2010/main" val="135326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036549" y="1687067"/>
            <a:ext cx="381000" cy="342900"/>
          </a:xfrm>
          <a:prstGeom prst="rect">
            <a:avLst/>
          </a:prstGeom>
          <a:solidFill>
            <a:srgbClr val="111B1E"/>
          </a:solidFill>
        </p:spPr>
      </p:sp>
      <p:grpSp>
        <p:nvGrpSpPr>
          <p:cNvPr id="6" name="Group 6"/>
          <p:cNvGrpSpPr/>
          <p:nvPr/>
        </p:nvGrpSpPr>
        <p:grpSpPr>
          <a:xfrm>
            <a:off x="2398316" y="1658492"/>
            <a:ext cx="8256428" cy="3204743"/>
            <a:chOff x="0" y="-38100"/>
            <a:chExt cx="7480711" cy="4272990"/>
          </a:xfrm>
        </p:grpSpPr>
        <p:sp>
          <p:nvSpPr>
            <p:cNvPr id="7" name="TextBox 7"/>
            <p:cNvSpPr txBox="1"/>
            <p:nvPr/>
          </p:nvSpPr>
          <p:spPr>
            <a:xfrm>
              <a:off x="0" y="-38100"/>
              <a:ext cx="7480711" cy="723689"/>
            </a:xfrm>
            <a:prstGeom prst="rect">
              <a:avLst/>
            </a:prstGeom>
          </p:spPr>
          <p:txBody>
            <a:bodyPr lIns="0" tIns="0" rIns="0" bIns="0" rtlCol="0" anchor="t">
              <a:spAutoFit/>
            </a:bodyPr>
            <a:lstStyle/>
            <a:p>
              <a:pPr>
                <a:lnSpc>
                  <a:spcPts val="4420"/>
                </a:lnSpc>
              </a:pPr>
              <a:r>
                <a:rPr lang="en-US" sz="3400" spc="204" dirty="0">
                  <a:solidFill>
                    <a:srgbClr val="111B1E"/>
                  </a:solidFill>
                  <a:latin typeface="Assistant Regular Bold"/>
                </a:rPr>
                <a:t>EXPAND REI CATEGORIES</a:t>
              </a:r>
            </a:p>
          </p:txBody>
        </p:sp>
        <p:sp>
          <p:nvSpPr>
            <p:cNvPr id="8" name="TextBox 8"/>
            <p:cNvSpPr txBox="1"/>
            <p:nvPr/>
          </p:nvSpPr>
          <p:spPr>
            <a:xfrm>
              <a:off x="0" y="941340"/>
              <a:ext cx="7480711" cy="3293550"/>
            </a:xfrm>
            <a:prstGeom prst="rect">
              <a:avLst/>
            </a:prstGeom>
          </p:spPr>
          <p:txBody>
            <a:bodyPr lIns="0" tIns="0" rIns="0" bIns="0" rtlCol="0" anchor="t">
              <a:spAutoFit/>
            </a:bodyPr>
            <a:lstStyle/>
            <a:p>
              <a:pPr marL="457200" indent="-457200">
                <a:lnSpc>
                  <a:spcPts val="3919"/>
                </a:lnSpc>
                <a:buFont typeface="Wingdings" pitchFamily="2" charset="2"/>
                <a:buChar char="§"/>
              </a:pPr>
              <a:r>
                <a:rPr lang="en-US" sz="2800" dirty="0">
                  <a:solidFill>
                    <a:srgbClr val="111B1E"/>
                  </a:solidFill>
                  <a:latin typeface="Assistant Regular"/>
                </a:rPr>
                <a:t>Separate race and ethnicity as reporting categories</a:t>
              </a:r>
            </a:p>
            <a:p>
              <a:pPr marL="457200" indent="-457200">
                <a:lnSpc>
                  <a:spcPts val="3919"/>
                </a:lnSpc>
                <a:buFont typeface="Wingdings" pitchFamily="2" charset="2"/>
                <a:buChar char="§"/>
              </a:pPr>
              <a:r>
                <a:rPr lang="en-US" sz="2800" dirty="0">
                  <a:solidFill>
                    <a:srgbClr val="111B1E"/>
                  </a:solidFill>
                  <a:latin typeface="Assistant Regular"/>
                </a:rPr>
                <a:t>Consider including religion</a:t>
              </a:r>
            </a:p>
            <a:p>
              <a:pPr marL="914400" lvl="1" indent="-457200">
                <a:lnSpc>
                  <a:spcPts val="3919"/>
                </a:lnSpc>
                <a:buFont typeface="Wingdings" pitchFamily="2" charset="2"/>
                <a:buChar char="§"/>
              </a:pPr>
              <a:r>
                <a:rPr lang="en-US" sz="2800" dirty="0">
                  <a:solidFill>
                    <a:srgbClr val="111B1E"/>
                  </a:solidFill>
                  <a:latin typeface="Assistant Regular"/>
                </a:rPr>
                <a:t>Particularly in colleges where religious identity is more salient</a:t>
              </a:r>
            </a:p>
            <a:p>
              <a:pPr marL="1371600" lvl="2" indent="-457200">
                <a:lnSpc>
                  <a:spcPts val="3919"/>
                </a:lnSpc>
                <a:buFont typeface="Wingdings" pitchFamily="2" charset="2"/>
                <a:buChar char="§"/>
              </a:pPr>
              <a:endParaRPr lang="en-US" sz="2800" dirty="0">
                <a:solidFill>
                  <a:srgbClr val="111B1E"/>
                </a:solidFill>
                <a:latin typeface="Assistant Regular"/>
              </a:endParaRPr>
            </a:p>
          </p:txBody>
        </p:sp>
      </p:grpSp>
      <p:sp>
        <p:nvSpPr>
          <p:cNvPr id="15" name="AutoShape 15"/>
          <p:cNvSpPr/>
          <p:nvPr/>
        </p:nvSpPr>
        <p:spPr>
          <a:xfrm>
            <a:off x="11963400" y="-662575"/>
            <a:ext cx="25347" cy="11612150"/>
          </a:xfrm>
          <a:prstGeom prst="rect">
            <a:avLst/>
          </a:prstGeom>
          <a:solidFill>
            <a:srgbClr val="111B1E">
              <a:alpha val="29804"/>
            </a:srgbClr>
          </a:solidFill>
        </p:spPr>
      </p:sp>
      <p:sp>
        <p:nvSpPr>
          <p:cNvPr id="19" name="AutoShape 19"/>
          <p:cNvSpPr/>
          <p:nvPr/>
        </p:nvSpPr>
        <p:spPr>
          <a:xfrm>
            <a:off x="-495300" y="-627128"/>
            <a:ext cx="664536" cy="11483520"/>
          </a:xfrm>
          <a:prstGeom prst="rect">
            <a:avLst/>
          </a:prstGeom>
          <a:solidFill>
            <a:srgbClr val="111B1E"/>
          </a:solidFill>
        </p:spPr>
      </p:sp>
      <p:sp>
        <p:nvSpPr>
          <p:cNvPr id="21" name="AutoShape 4">
            <a:extLst>
              <a:ext uri="{FF2B5EF4-FFF2-40B4-BE49-F238E27FC236}">
                <a16:creationId xmlns:a16="http://schemas.microsoft.com/office/drawing/2014/main" id="{D6AE6A86-9602-EC41-B97F-B37B3BC3C109}"/>
              </a:ext>
            </a:extLst>
          </p:cNvPr>
          <p:cNvSpPr/>
          <p:nvPr/>
        </p:nvSpPr>
        <p:spPr>
          <a:xfrm>
            <a:off x="1006069" y="7125342"/>
            <a:ext cx="381000" cy="342900"/>
          </a:xfrm>
          <a:prstGeom prst="rect">
            <a:avLst/>
          </a:prstGeom>
          <a:solidFill>
            <a:srgbClr val="111B1E"/>
          </a:solidFill>
        </p:spPr>
      </p:sp>
      <p:grpSp>
        <p:nvGrpSpPr>
          <p:cNvPr id="22" name="Group 9">
            <a:extLst>
              <a:ext uri="{FF2B5EF4-FFF2-40B4-BE49-F238E27FC236}">
                <a16:creationId xmlns:a16="http://schemas.microsoft.com/office/drawing/2014/main" id="{92260773-68C2-2F42-91A6-6C9E554B4908}"/>
              </a:ext>
            </a:extLst>
          </p:cNvPr>
          <p:cNvGrpSpPr/>
          <p:nvPr/>
        </p:nvGrpSpPr>
        <p:grpSpPr>
          <a:xfrm>
            <a:off x="2367836" y="7096767"/>
            <a:ext cx="8256428" cy="1704333"/>
            <a:chOff x="0" y="-38100"/>
            <a:chExt cx="7480711" cy="2272444"/>
          </a:xfrm>
        </p:grpSpPr>
        <p:sp>
          <p:nvSpPr>
            <p:cNvPr id="23" name="TextBox 10">
              <a:extLst>
                <a:ext uri="{FF2B5EF4-FFF2-40B4-BE49-F238E27FC236}">
                  <a16:creationId xmlns:a16="http://schemas.microsoft.com/office/drawing/2014/main" id="{15AB67D0-5CF4-194E-AAA2-E5F02782D532}"/>
                </a:ext>
              </a:extLst>
            </p:cNvPr>
            <p:cNvSpPr txBox="1"/>
            <p:nvPr/>
          </p:nvSpPr>
          <p:spPr>
            <a:xfrm>
              <a:off x="0" y="-38100"/>
              <a:ext cx="7480711" cy="717376"/>
            </a:xfrm>
            <a:prstGeom prst="rect">
              <a:avLst/>
            </a:prstGeom>
          </p:spPr>
          <p:txBody>
            <a:bodyPr lIns="0" tIns="0" rIns="0" bIns="0" rtlCol="0" anchor="t">
              <a:spAutoFit/>
            </a:bodyPr>
            <a:lstStyle/>
            <a:p>
              <a:pPr>
                <a:lnSpc>
                  <a:spcPts val="4420"/>
                </a:lnSpc>
              </a:pPr>
              <a:r>
                <a:rPr lang="en-US" sz="3400" spc="204" dirty="0">
                  <a:solidFill>
                    <a:srgbClr val="111B1E"/>
                  </a:solidFill>
                  <a:latin typeface="Assistant Regular Bold"/>
                </a:rPr>
                <a:t>EXPECTATIONS</a:t>
              </a:r>
            </a:p>
          </p:txBody>
        </p:sp>
        <p:sp>
          <p:nvSpPr>
            <p:cNvPr id="24" name="TextBox 11">
              <a:extLst>
                <a:ext uri="{FF2B5EF4-FFF2-40B4-BE49-F238E27FC236}">
                  <a16:creationId xmlns:a16="http://schemas.microsoft.com/office/drawing/2014/main" id="{FDA41B38-D583-7248-93D3-6022AC85D078}"/>
                </a:ext>
              </a:extLst>
            </p:cNvPr>
            <p:cNvSpPr txBox="1"/>
            <p:nvPr/>
          </p:nvSpPr>
          <p:spPr>
            <a:xfrm>
              <a:off x="0" y="941340"/>
              <a:ext cx="7480711" cy="1293004"/>
            </a:xfrm>
            <a:prstGeom prst="rect">
              <a:avLst/>
            </a:prstGeom>
          </p:spPr>
          <p:txBody>
            <a:bodyPr lIns="0" tIns="0" rIns="0" bIns="0" rtlCol="0" anchor="t">
              <a:spAutoFit/>
            </a:bodyPr>
            <a:lstStyle/>
            <a:p>
              <a:pPr marL="971550" lvl="1" indent="-514350">
                <a:lnSpc>
                  <a:spcPts val="3919"/>
                </a:lnSpc>
                <a:buFont typeface="Wingdings" pitchFamily="2" charset="2"/>
                <a:buChar char="§"/>
              </a:pPr>
              <a:r>
                <a:rPr lang="en-US" sz="2800" dirty="0">
                  <a:solidFill>
                    <a:srgbClr val="111B1E"/>
                  </a:solidFill>
                  <a:latin typeface="Assistant Regular"/>
                </a:rPr>
                <a:t>Are clients and counselors on the same page?</a:t>
              </a:r>
            </a:p>
            <a:p>
              <a:pPr marL="971550" lvl="1" indent="-514350">
                <a:lnSpc>
                  <a:spcPts val="3919"/>
                </a:lnSpc>
                <a:buFont typeface="Wingdings" pitchFamily="2" charset="2"/>
                <a:buChar char="§"/>
              </a:pPr>
              <a:r>
                <a:rPr lang="en-US" sz="2800" dirty="0">
                  <a:solidFill>
                    <a:srgbClr val="111B1E"/>
                  </a:solidFill>
                  <a:latin typeface="Assistant Regular"/>
                </a:rPr>
                <a:t>Psychoeducation outreach efforts</a:t>
              </a:r>
            </a:p>
          </p:txBody>
        </p:sp>
      </p:grpSp>
      <p:sp>
        <p:nvSpPr>
          <p:cNvPr id="25" name="AutoShape 3">
            <a:extLst>
              <a:ext uri="{FF2B5EF4-FFF2-40B4-BE49-F238E27FC236}">
                <a16:creationId xmlns:a16="http://schemas.microsoft.com/office/drawing/2014/main" id="{A79E3759-278A-1048-98E3-FDEF864BA3AC}"/>
              </a:ext>
            </a:extLst>
          </p:cNvPr>
          <p:cNvSpPr/>
          <p:nvPr/>
        </p:nvSpPr>
        <p:spPr>
          <a:xfrm>
            <a:off x="1006069" y="5067942"/>
            <a:ext cx="381000" cy="342900"/>
          </a:xfrm>
          <a:prstGeom prst="rect">
            <a:avLst/>
          </a:prstGeom>
          <a:solidFill>
            <a:srgbClr val="111B1E"/>
          </a:solidFill>
        </p:spPr>
      </p:sp>
      <p:grpSp>
        <p:nvGrpSpPr>
          <p:cNvPr id="26" name="Group 6">
            <a:extLst>
              <a:ext uri="{FF2B5EF4-FFF2-40B4-BE49-F238E27FC236}">
                <a16:creationId xmlns:a16="http://schemas.microsoft.com/office/drawing/2014/main" id="{937C44D0-E97D-B04A-B040-9A6068D5E715}"/>
              </a:ext>
            </a:extLst>
          </p:cNvPr>
          <p:cNvGrpSpPr/>
          <p:nvPr/>
        </p:nvGrpSpPr>
        <p:grpSpPr>
          <a:xfrm>
            <a:off x="2367836" y="5039367"/>
            <a:ext cx="8256428" cy="1704333"/>
            <a:chOff x="0" y="-38100"/>
            <a:chExt cx="7480711" cy="2272444"/>
          </a:xfrm>
        </p:grpSpPr>
        <p:sp>
          <p:nvSpPr>
            <p:cNvPr id="27" name="TextBox 7">
              <a:extLst>
                <a:ext uri="{FF2B5EF4-FFF2-40B4-BE49-F238E27FC236}">
                  <a16:creationId xmlns:a16="http://schemas.microsoft.com/office/drawing/2014/main" id="{D26E401B-40EC-B846-8BFD-9A62089D38E1}"/>
                </a:ext>
              </a:extLst>
            </p:cNvPr>
            <p:cNvSpPr txBox="1"/>
            <p:nvPr/>
          </p:nvSpPr>
          <p:spPr>
            <a:xfrm>
              <a:off x="0" y="-38100"/>
              <a:ext cx="7480711" cy="723689"/>
            </a:xfrm>
            <a:prstGeom prst="rect">
              <a:avLst/>
            </a:prstGeom>
          </p:spPr>
          <p:txBody>
            <a:bodyPr lIns="0" tIns="0" rIns="0" bIns="0" rtlCol="0" anchor="t">
              <a:spAutoFit/>
            </a:bodyPr>
            <a:lstStyle/>
            <a:p>
              <a:pPr>
                <a:lnSpc>
                  <a:spcPts val="4420"/>
                </a:lnSpc>
              </a:pPr>
              <a:r>
                <a:rPr lang="en-US" sz="3400" spc="204" dirty="0">
                  <a:solidFill>
                    <a:srgbClr val="111B1E"/>
                  </a:solidFill>
                  <a:latin typeface="Assistant Regular Bold"/>
                </a:rPr>
                <a:t>MEASURE STUDENT SATISFACTION</a:t>
              </a:r>
            </a:p>
          </p:txBody>
        </p:sp>
        <p:sp>
          <p:nvSpPr>
            <p:cNvPr id="28" name="TextBox 8">
              <a:extLst>
                <a:ext uri="{FF2B5EF4-FFF2-40B4-BE49-F238E27FC236}">
                  <a16:creationId xmlns:a16="http://schemas.microsoft.com/office/drawing/2014/main" id="{EC393D4C-BA4D-0A44-89E9-080B9C87B87A}"/>
                </a:ext>
              </a:extLst>
            </p:cNvPr>
            <p:cNvSpPr txBox="1"/>
            <p:nvPr/>
          </p:nvSpPr>
          <p:spPr>
            <a:xfrm>
              <a:off x="0" y="941340"/>
              <a:ext cx="7480711" cy="1293004"/>
            </a:xfrm>
            <a:prstGeom prst="rect">
              <a:avLst/>
            </a:prstGeom>
          </p:spPr>
          <p:txBody>
            <a:bodyPr lIns="0" tIns="0" rIns="0" bIns="0" rtlCol="0" anchor="t">
              <a:spAutoFit/>
            </a:bodyPr>
            <a:lstStyle/>
            <a:p>
              <a:pPr marL="457200" indent="-457200">
                <a:lnSpc>
                  <a:spcPts val="3919"/>
                </a:lnSpc>
                <a:buFont typeface="Wingdings" pitchFamily="2" charset="2"/>
                <a:buChar char="§"/>
              </a:pPr>
              <a:r>
                <a:rPr lang="en-US" sz="2800" dirty="0">
                  <a:solidFill>
                    <a:srgbClr val="111B1E"/>
                  </a:solidFill>
                  <a:latin typeface="Assistant Regular"/>
                </a:rPr>
                <a:t>Explore Black students’ fewer session count</a:t>
              </a:r>
            </a:p>
            <a:p>
              <a:pPr marL="1371600" lvl="2" indent="-457200">
                <a:lnSpc>
                  <a:spcPts val="3919"/>
                </a:lnSpc>
                <a:buFont typeface="Wingdings" pitchFamily="2" charset="2"/>
                <a:buChar char="§"/>
              </a:pPr>
              <a:endParaRPr lang="en-US" sz="2800" dirty="0">
                <a:solidFill>
                  <a:srgbClr val="111B1E"/>
                </a:solidFill>
                <a:latin typeface="Assistant Regular"/>
              </a:endParaRPr>
            </a:p>
          </p:txBody>
        </p:sp>
      </p:grpSp>
      <p:sp>
        <p:nvSpPr>
          <p:cNvPr id="29" name="TextBox 2">
            <a:extLst>
              <a:ext uri="{FF2B5EF4-FFF2-40B4-BE49-F238E27FC236}">
                <a16:creationId xmlns:a16="http://schemas.microsoft.com/office/drawing/2014/main" id="{338F4693-BF9F-7C45-B1E0-2ABCA3F240C7}"/>
              </a:ext>
            </a:extLst>
          </p:cNvPr>
          <p:cNvSpPr txBox="1"/>
          <p:nvPr/>
        </p:nvSpPr>
        <p:spPr>
          <a:xfrm rot="16200000">
            <a:off x="14606567" y="-1222361"/>
            <a:ext cx="1365438" cy="5715159"/>
          </a:xfrm>
          <a:prstGeom prst="rect">
            <a:avLst/>
          </a:prstGeom>
        </p:spPr>
        <p:txBody>
          <a:bodyPr vert="vert" wrap="square" lIns="0" tIns="0" rIns="0" bIns="0" rtlCol="0" anchor="t">
            <a:spAutoFit/>
          </a:bodyPr>
          <a:lstStyle/>
          <a:p>
            <a:pPr>
              <a:lnSpc>
                <a:spcPct val="150000"/>
              </a:lnSpc>
            </a:pPr>
            <a:r>
              <a:rPr lang="en-US" sz="6600" spc="59" dirty="0">
                <a:solidFill>
                  <a:srgbClr val="111B1E"/>
                </a:solidFill>
                <a:latin typeface="Assistant Bold"/>
              </a:rPr>
              <a:t>IMPLICATIONS</a:t>
            </a:r>
          </a:p>
        </p:txBody>
      </p:sp>
      <p:grpSp>
        <p:nvGrpSpPr>
          <p:cNvPr id="30" name="Group 16">
            <a:extLst>
              <a:ext uri="{FF2B5EF4-FFF2-40B4-BE49-F238E27FC236}">
                <a16:creationId xmlns:a16="http://schemas.microsoft.com/office/drawing/2014/main" id="{7DB6CFC9-F6B4-0343-A88D-922BB8CD6C50}"/>
              </a:ext>
            </a:extLst>
          </p:cNvPr>
          <p:cNvGrpSpPr/>
          <p:nvPr/>
        </p:nvGrpSpPr>
        <p:grpSpPr>
          <a:xfrm>
            <a:off x="11963237" y="2628900"/>
            <a:ext cx="7128437" cy="8198624"/>
            <a:chOff x="0" y="0"/>
            <a:chExt cx="12976449" cy="3068560"/>
          </a:xfrm>
        </p:grpSpPr>
        <p:sp>
          <p:nvSpPr>
            <p:cNvPr id="31" name="AutoShape 17">
              <a:extLst>
                <a:ext uri="{FF2B5EF4-FFF2-40B4-BE49-F238E27FC236}">
                  <a16:creationId xmlns:a16="http://schemas.microsoft.com/office/drawing/2014/main" id="{EBE4113A-24D8-1B47-B4DB-58973339D432}"/>
                </a:ext>
              </a:extLst>
            </p:cNvPr>
            <p:cNvSpPr/>
            <p:nvPr/>
          </p:nvSpPr>
          <p:spPr>
            <a:xfrm>
              <a:off x="0" y="0"/>
              <a:ext cx="12976449" cy="3068560"/>
            </a:xfrm>
            <a:prstGeom prst="rect">
              <a:avLst/>
            </a:prstGeom>
            <a:solidFill>
              <a:srgbClr val="111B1E"/>
            </a:solidFill>
          </p:spPr>
          <p:txBody>
            <a:bodyPr/>
            <a:lstStyle/>
            <a:p>
              <a:endParaRPr lang="en-US"/>
            </a:p>
          </p:txBody>
        </p:sp>
        <p:sp>
          <p:nvSpPr>
            <p:cNvPr id="32" name="TextBox 18">
              <a:extLst>
                <a:ext uri="{FF2B5EF4-FFF2-40B4-BE49-F238E27FC236}">
                  <a16:creationId xmlns:a16="http://schemas.microsoft.com/office/drawing/2014/main" id="{B0A53EFF-8E2B-864E-AE21-CC43869269B5}"/>
                </a:ext>
              </a:extLst>
            </p:cNvPr>
            <p:cNvSpPr txBox="1"/>
            <p:nvPr/>
          </p:nvSpPr>
          <p:spPr>
            <a:xfrm>
              <a:off x="1664850" y="2509755"/>
              <a:ext cx="9008027" cy="552716"/>
            </a:xfrm>
            <a:prstGeom prst="rect">
              <a:avLst/>
            </a:prstGeom>
          </p:spPr>
          <p:txBody>
            <a:bodyPr lIns="0" tIns="0" rIns="0" bIns="0" rtlCol="0" anchor="t">
              <a:spAutoFit/>
            </a:bodyPr>
            <a:lstStyle/>
            <a:p>
              <a:pPr algn="r">
                <a:lnSpc>
                  <a:spcPts val="3359"/>
                </a:lnSpc>
              </a:pPr>
              <a:r>
                <a:rPr lang="en-US" sz="2399" spc="143" dirty="0">
                  <a:solidFill>
                    <a:srgbClr val="FFFFFF"/>
                  </a:solidFill>
                  <a:latin typeface="Cormorant Garamond Bold"/>
                </a:rPr>
                <a:t>CCNY • June 8, 2021</a:t>
              </a:r>
            </a:p>
          </p:txBody>
        </p:sp>
      </p:grpSp>
    </p:spTree>
    <p:extLst>
      <p:ext uri="{BB962C8B-B14F-4D97-AF65-F5344CB8AC3E}">
        <p14:creationId xmlns:p14="http://schemas.microsoft.com/office/powerpoint/2010/main" val="72489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59180" y="872780"/>
            <a:ext cx="8030871" cy="1138132"/>
          </a:xfrm>
          <a:prstGeom prst="rect">
            <a:avLst/>
          </a:prstGeom>
        </p:spPr>
        <p:txBody>
          <a:bodyPr lIns="0" tIns="0" rIns="0" bIns="0" rtlCol="0" anchor="t">
            <a:spAutoFit/>
          </a:bodyPr>
          <a:lstStyle/>
          <a:p>
            <a:pPr>
              <a:lnSpc>
                <a:spcPts val="8799"/>
              </a:lnSpc>
            </a:pPr>
            <a:r>
              <a:rPr lang="en-US" sz="7999" dirty="0">
                <a:solidFill>
                  <a:srgbClr val="111B1E"/>
                </a:solidFill>
                <a:latin typeface="Cormorant Garamond Bold"/>
              </a:rPr>
              <a:t>Limitations</a:t>
            </a:r>
          </a:p>
        </p:txBody>
      </p:sp>
      <p:sp>
        <p:nvSpPr>
          <p:cNvPr id="3" name="AutoShape 3"/>
          <p:cNvSpPr/>
          <p:nvPr/>
        </p:nvSpPr>
        <p:spPr>
          <a:xfrm>
            <a:off x="9708639" y="-662575"/>
            <a:ext cx="25347" cy="11612150"/>
          </a:xfrm>
          <a:prstGeom prst="rect">
            <a:avLst/>
          </a:prstGeom>
          <a:solidFill>
            <a:srgbClr val="111B1E">
              <a:alpha val="29804"/>
            </a:srgbClr>
          </a:solidFill>
        </p:spPr>
      </p:sp>
      <p:sp>
        <p:nvSpPr>
          <p:cNvPr id="4" name="AutoShape 4"/>
          <p:cNvSpPr/>
          <p:nvPr/>
        </p:nvSpPr>
        <p:spPr>
          <a:xfrm>
            <a:off x="393753" y="-662575"/>
            <a:ext cx="25347" cy="11612150"/>
          </a:xfrm>
          <a:prstGeom prst="rect">
            <a:avLst/>
          </a:prstGeom>
          <a:solidFill>
            <a:srgbClr val="111B1E">
              <a:alpha val="29804"/>
            </a:srgbClr>
          </a:solidFill>
        </p:spPr>
      </p:sp>
      <p:sp>
        <p:nvSpPr>
          <p:cNvPr id="5" name="AutoShape 5"/>
          <p:cNvSpPr/>
          <p:nvPr/>
        </p:nvSpPr>
        <p:spPr>
          <a:xfrm>
            <a:off x="0" y="0"/>
            <a:ext cx="419100" cy="419100"/>
          </a:xfrm>
          <a:prstGeom prst="rect">
            <a:avLst/>
          </a:prstGeom>
          <a:solidFill>
            <a:srgbClr val="111B1E"/>
          </a:solidFill>
        </p:spPr>
      </p:sp>
      <p:pic>
        <p:nvPicPr>
          <p:cNvPr id="6" name="Picture 6"/>
          <p:cNvPicPr>
            <a:picLocks noChangeAspect="1"/>
          </p:cNvPicPr>
          <p:nvPr/>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3508" r="3508"/>
          <a:stretch/>
        </p:blipFill>
        <p:spPr>
          <a:xfrm>
            <a:off x="710350" y="2738295"/>
            <a:ext cx="8707038" cy="7577442"/>
          </a:xfrm>
          <a:prstGeom prst="rect">
            <a:avLst/>
          </a:prstGeom>
        </p:spPr>
      </p:pic>
      <p:grpSp>
        <p:nvGrpSpPr>
          <p:cNvPr id="7" name="Group 7"/>
          <p:cNvGrpSpPr/>
          <p:nvPr/>
        </p:nvGrpSpPr>
        <p:grpSpPr>
          <a:xfrm>
            <a:off x="10715320" y="1470058"/>
            <a:ext cx="6543980" cy="7921339"/>
            <a:chOff x="0" y="-57149"/>
            <a:chExt cx="8725306" cy="10561784"/>
          </a:xfrm>
        </p:grpSpPr>
        <p:sp>
          <p:nvSpPr>
            <p:cNvPr id="8" name="TextBox 8"/>
            <p:cNvSpPr txBox="1"/>
            <p:nvPr/>
          </p:nvSpPr>
          <p:spPr>
            <a:xfrm>
              <a:off x="0" y="-57149"/>
              <a:ext cx="8725306" cy="721139"/>
            </a:xfrm>
            <a:prstGeom prst="rect">
              <a:avLst/>
            </a:prstGeom>
          </p:spPr>
          <p:txBody>
            <a:bodyPr lIns="0" tIns="0" rIns="0" bIns="0" rtlCol="0" anchor="t">
              <a:spAutoFit/>
            </a:bodyPr>
            <a:lstStyle/>
            <a:p>
              <a:pPr>
                <a:lnSpc>
                  <a:spcPts val="4480"/>
                </a:lnSpc>
              </a:pPr>
              <a:r>
                <a:rPr lang="en-US" sz="3200" spc="288" dirty="0">
                  <a:solidFill>
                    <a:srgbClr val="111B1E"/>
                  </a:solidFill>
                  <a:latin typeface="Assistant Regular"/>
                </a:rPr>
                <a:t>MISSING REI DATA</a:t>
              </a:r>
            </a:p>
          </p:txBody>
        </p:sp>
        <p:sp>
          <p:nvSpPr>
            <p:cNvPr id="9" name="TextBox 9"/>
            <p:cNvSpPr txBox="1"/>
            <p:nvPr/>
          </p:nvSpPr>
          <p:spPr>
            <a:xfrm>
              <a:off x="0" y="960230"/>
              <a:ext cx="8725306" cy="673604"/>
            </a:xfrm>
            <a:prstGeom prst="rect">
              <a:avLst/>
            </a:prstGeom>
          </p:spPr>
          <p:txBody>
            <a:bodyPr lIns="0" tIns="0" rIns="0" bIns="0" rtlCol="0" anchor="t">
              <a:spAutoFit/>
            </a:bodyPr>
            <a:lstStyle/>
            <a:p>
              <a:pPr>
                <a:lnSpc>
                  <a:spcPts val="4200"/>
                </a:lnSpc>
              </a:pPr>
              <a:r>
                <a:rPr lang="en-US" sz="2999" spc="29" dirty="0">
                  <a:solidFill>
                    <a:srgbClr val="111B1E"/>
                  </a:solidFill>
                  <a:latin typeface="Assistant Regular"/>
                </a:rPr>
                <a:t>31% of initial sample did not provide REI</a:t>
              </a:r>
            </a:p>
          </p:txBody>
        </p:sp>
        <p:sp>
          <p:nvSpPr>
            <p:cNvPr id="10" name="TextBox 10"/>
            <p:cNvSpPr txBox="1"/>
            <p:nvPr/>
          </p:nvSpPr>
          <p:spPr>
            <a:xfrm>
              <a:off x="0" y="2910373"/>
              <a:ext cx="8725306" cy="721139"/>
            </a:xfrm>
            <a:prstGeom prst="rect">
              <a:avLst/>
            </a:prstGeom>
          </p:spPr>
          <p:txBody>
            <a:bodyPr lIns="0" tIns="0" rIns="0" bIns="0" rtlCol="0" anchor="t">
              <a:spAutoFit/>
            </a:bodyPr>
            <a:lstStyle/>
            <a:p>
              <a:pPr>
                <a:lnSpc>
                  <a:spcPts val="4480"/>
                </a:lnSpc>
              </a:pPr>
              <a:r>
                <a:rPr lang="en-US" sz="3200" spc="288" dirty="0">
                  <a:solidFill>
                    <a:srgbClr val="111B1E"/>
                  </a:solidFill>
                  <a:latin typeface="Assistant Regular"/>
                </a:rPr>
                <a:t>REI CATEGORIES TOO BROAD</a:t>
              </a:r>
            </a:p>
          </p:txBody>
        </p:sp>
        <p:sp>
          <p:nvSpPr>
            <p:cNvPr id="11" name="TextBox 11"/>
            <p:cNvSpPr txBox="1"/>
            <p:nvPr/>
          </p:nvSpPr>
          <p:spPr>
            <a:xfrm>
              <a:off x="0" y="4027973"/>
              <a:ext cx="8725306" cy="1391749"/>
            </a:xfrm>
            <a:prstGeom prst="rect">
              <a:avLst/>
            </a:prstGeom>
          </p:spPr>
          <p:txBody>
            <a:bodyPr lIns="0" tIns="0" rIns="0" bIns="0" rtlCol="0" anchor="t">
              <a:spAutoFit/>
            </a:bodyPr>
            <a:lstStyle/>
            <a:p>
              <a:pPr>
                <a:lnSpc>
                  <a:spcPts val="4200"/>
                </a:lnSpc>
              </a:pPr>
              <a:r>
                <a:rPr lang="en-US" sz="2999" spc="29" dirty="0">
                  <a:solidFill>
                    <a:srgbClr val="111B1E"/>
                  </a:solidFill>
                  <a:latin typeface="Assistant Regular"/>
                </a:rPr>
                <a:t>This can obscure important within-group differences</a:t>
              </a:r>
            </a:p>
          </p:txBody>
        </p:sp>
        <p:sp>
          <p:nvSpPr>
            <p:cNvPr id="12" name="TextBox 12"/>
            <p:cNvSpPr txBox="1"/>
            <p:nvPr/>
          </p:nvSpPr>
          <p:spPr>
            <a:xfrm>
              <a:off x="0" y="6669573"/>
              <a:ext cx="8725306" cy="721139"/>
            </a:xfrm>
            <a:prstGeom prst="rect">
              <a:avLst/>
            </a:prstGeom>
          </p:spPr>
          <p:txBody>
            <a:bodyPr lIns="0" tIns="0" rIns="0" bIns="0" rtlCol="0" anchor="t">
              <a:spAutoFit/>
            </a:bodyPr>
            <a:lstStyle/>
            <a:p>
              <a:pPr>
                <a:lnSpc>
                  <a:spcPts val="4480"/>
                </a:lnSpc>
              </a:pPr>
              <a:r>
                <a:rPr lang="en-US" sz="3200" spc="288" dirty="0">
                  <a:solidFill>
                    <a:srgbClr val="111B1E"/>
                  </a:solidFill>
                  <a:latin typeface="Assistant Regular"/>
                </a:rPr>
                <a:t>AMERICAN GENERATIONS</a:t>
              </a:r>
            </a:p>
          </p:txBody>
        </p:sp>
        <p:sp>
          <p:nvSpPr>
            <p:cNvPr id="13" name="TextBox 13"/>
            <p:cNvSpPr txBox="1"/>
            <p:nvPr/>
          </p:nvSpPr>
          <p:spPr>
            <a:xfrm>
              <a:off x="0" y="7685573"/>
              <a:ext cx="8725306" cy="2819062"/>
            </a:xfrm>
            <a:prstGeom prst="rect">
              <a:avLst/>
            </a:prstGeom>
          </p:spPr>
          <p:txBody>
            <a:bodyPr lIns="0" tIns="0" rIns="0" bIns="0" rtlCol="0" anchor="t">
              <a:spAutoFit/>
            </a:bodyPr>
            <a:lstStyle/>
            <a:p>
              <a:pPr>
                <a:lnSpc>
                  <a:spcPts val="4200"/>
                </a:lnSpc>
              </a:pPr>
              <a:r>
                <a:rPr lang="en-US" sz="2999" spc="29" dirty="0">
                  <a:solidFill>
                    <a:srgbClr val="111B1E"/>
                  </a:solidFill>
                  <a:latin typeface="Assistant Regular"/>
                </a:rPr>
                <a:t>No clarification between immigrant, 1</a:t>
              </a:r>
              <a:r>
                <a:rPr lang="en-US" sz="2999" spc="29" baseline="30000" dirty="0">
                  <a:solidFill>
                    <a:srgbClr val="111B1E"/>
                  </a:solidFill>
                  <a:latin typeface="Assistant Regular"/>
                </a:rPr>
                <a:t>st</a:t>
              </a:r>
              <a:r>
                <a:rPr lang="en-US" sz="2999" spc="29" dirty="0">
                  <a:solidFill>
                    <a:srgbClr val="111B1E"/>
                  </a:solidFill>
                  <a:latin typeface="Assistant Regular"/>
                </a:rPr>
                <a:t>, 2</a:t>
              </a:r>
              <a:r>
                <a:rPr lang="en-US" sz="2999" spc="29" baseline="30000" dirty="0">
                  <a:solidFill>
                    <a:srgbClr val="111B1E"/>
                  </a:solidFill>
                  <a:latin typeface="Assistant Regular"/>
                </a:rPr>
                <a:t>nd</a:t>
              </a:r>
              <a:r>
                <a:rPr lang="en-US" sz="2999" spc="29" dirty="0">
                  <a:solidFill>
                    <a:srgbClr val="111B1E"/>
                  </a:solidFill>
                  <a:latin typeface="Assistant Regular"/>
                </a:rPr>
                <a:t>, and 3</a:t>
              </a:r>
              <a:r>
                <a:rPr lang="en-US" sz="2999" spc="29" baseline="30000" dirty="0">
                  <a:solidFill>
                    <a:srgbClr val="111B1E"/>
                  </a:solidFill>
                  <a:latin typeface="Assistant Regular"/>
                </a:rPr>
                <a:t>rd</a:t>
              </a:r>
              <a:r>
                <a:rPr lang="en-US" sz="2999" spc="29" dirty="0">
                  <a:solidFill>
                    <a:srgbClr val="111B1E"/>
                  </a:solidFill>
                  <a:latin typeface="Assistant Regular"/>
                </a:rPr>
                <a:t> generation students within REI </a:t>
              </a:r>
              <a:r>
                <a:rPr lang="en-US" sz="2000" spc="29" dirty="0">
                  <a:solidFill>
                    <a:srgbClr val="111B1E"/>
                  </a:solidFill>
                  <a:latin typeface="Assistant Regular"/>
                </a:rPr>
                <a:t>(Ballesteros &amp; Hilliard, 2016; Bishop, 2016; Gee et al. 2020; Miranda et al. 2015)</a:t>
              </a:r>
              <a:endParaRPr lang="en-US" sz="2999" spc="29" dirty="0">
                <a:solidFill>
                  <a:srgbClr val="111B1E"/>
                </a:solidFill>
                <a:latin typeface="Assistant Regular"/>
              </a:endParaRPr>
            </a:p>
          </p:txBody>
        </p:sp>
      </p:grpSp>
      <p:sp>
        <p:nvSpPr>
          <p:cNvPr id="14" name="AutoShape 14"/>
          <p:cNvSpPr/>
          <p:nvPr/>
        </p:nvSpPr>
        <p:spPr>
          <a:xfrm>
            <a:off x="18135600" y="-495300"/>
            <a:ext cx="1181100" cy="11277600"/>
          </a:xfrm>
          <a:prstGeom prst="rect">
            <a:avLst/>
          </a:prstGeom>
          <a:solidFill>
            <a:srgbClr val="111B1E"/>
          </a:solidFill>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82518"/>
            <a:ext cx="8030871" cy="1138132"/>
          </a:xfrm>
          <a:prstGeom prst="rect">
            <a:avLst/>
          </a:prstGeom>
        </p:spPr>
        <p:txBody>
          <a:bodyPr lIns="0" tIns="0" rIns="0" bIns="0" rtlCol="0" anchor="t">
            <a:spAutoFit/>
          </a:bodyPr>
          <a:lstStyle/>
          <a:p>
            <a:pPr>
              <a:lnSpc>
                <a:spcPts val="8799"/>
              </a:lnSpc>
            </a:pPr>
            <a:r>
              <a:rPr lang="en-US" sz="7999" dirty="0">
                <a:solidFill>
                  <a:srgbClr val="111B1E"/>
                </a:solidFill>
                <a:latin typeface="Cormorant Garamond Bold"/>
              </a:rPr>
              <a:t>Limitations</a:t>
            </a:r>
          </a:p>
        </p:txBody>
      </p:sp>
      <p:sp>
        <p:nvSpPr>
          <p:cNvPr id="3" name="AutoShape 3"/>
          <p:cNvSpPr/>
          <p:nvPr/>
        </p:nvSpPr>
        <p:spPr>
          <a:xfrm>
            <a:off x="7696200" y="-662575"/>
            <a:ext cx="25347" cy="11612150"/>
          </a:xfrm>
          <a:prstGeom prst="rect">
            <a:avLst/>
          </a:prstGeom>
          <a:solidFill>
            <a:srgbClr val="111B1E">
              <a:alpha val="29804"/>
            </a:srgbClr>
          </a:solidFill>
        </p:spPr>
      </p:sp>
      <p:sp>
        <p:nvSpPr>
          <p:cNvPr id="4" name="AutoShape 4"/>
          <p:cNvSpPr/>
          <p:nvPr/>
        </p:nvSpPr>
        <p:spPr>
          <a:xfrm>
            <a:off x="393753" y="-662575"/>
            <a:ext cx="25347" cy="11612150"/>
          </a:xfrm>
          <a:prstGeom prst="rect">
            <a:avLst/>
          </a:prstGeom>
          <a:solidFill>
            <a:srgbClr val="111B1E">
              <a:alpha val="29804"/>
            </a:srgbClr>
          </a:solidFill>
        </p:spPr>
      </p:sp>
      <p:sp>
        <p:nvSpPr>
          <p:cNvPr id="5" name="AutoShape 5"/>
          <p:cNvSpPr/>
          <p:nvPr/>
        </p:nvSpPr>
        <p:spPr>
          <a:xfrm>
            <a:off x="0" y="0"/>
            <a:ext cx="419100" cy="419100"/>
          </a:xfrm>
          <a:prstGeom prst="rect">
            <a:avLst/>
          </a:prstGeom>
          <a:solidFill>
            <a:srgbClr val="111B1E"/>
          </a:solidFill>
        </p:spPr>
      </p:sp>
      <p:pic>
        <p:nvPicPr>
          <p:cNvPr id="6" name="Picture 6"/>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t="4773" b="4773"/>
          <a:stretch/>
        </p:blipFill>
        <p:spPr>
          <a:xfrm>
            <a:off x="668255" y="2709558"/>
            <a:ext cx="6804557" cy="7577442"/>
          </a:xfrm>
          <a:prstGeom prst="rect">
            <a:avLst/>
          </a:prstGeom>
        </p:spPr>
      </p:pic>
      <p:sp>
        <p:nvSpPr>
          <p:cNvPr id="8" name="TextBox 8"/>
          <p:cNvSpPr txBox="1"/>
          <p:nvPr/>
        </p:nvSpPr>
        <p:spPr>
          <a:xfrm>
            <a:off x="8578479" y="419100"/>
            <a:ext cx="8680821" cy="527324"/>
          </a:xfrm>
          <a:prstGeom prst="rect">
            <a:avLst/>
          </a:prstGeom>
        </p:spPr>
        <p:txBody>
          <a:bodyPr wrap="square" lIns="0" tIns="0" rIns="0" bIns="0" rtlCol="0" anchor="t">
            <a:spAutoFit/>
          </a:bodyPr>
          <a:lstStyle/>
          <a:p>
            <a:pPr>
              <a:lnSpc>
                <a:spcPts val="4480"/>
              </a:lnSpc>
            </a:pPr>
            <a:r>
              <a:rPr lang="en-US" sz="2800" b="1" spc="288" dirty="0">
                <a:solidFill>
                  <a:srgbClr val="111B1E"/>
                </a:solidFill>
                <a:latin typeface="Assistant Regular"/>
              </a:rPr>
              <a:t>RELIGIOUS IDENTITY</a:t>
            </a:r>
          </a:p>
        </p:txBody>
      </p:sp>
      <p:sp>
        <p:nvSpPr>
          <p:cNvPr id="9" name="TextBox 9"/>
          <p:cNvSpPr txBox="1"/>
          <p:nvPr/>
        </p:nvSpPr>
        <p:spPr>
          <a:xfrm>
            <a:off x="8578479" y="1104900"/>
            <a:ext cx="8680821" cy="1385892"/>
          </a:xfrm>
          <a:prstGeom prst="rect">
            <a:avLst/>
          </a:prstGeom>
        </p:spPr>
        <p:txBody>
          <a:bodyPr wrap="square" lIns="0" tIns="0" rIns="0" bIns="0" rtlCol="0" anchor="t">
            <a:spAutoFit/>
          </a:bodyPr>
          <a:lstStyle/>
          <a:p>
            <a:pPr>
              <a:lnSpc>
                <a:spcPts val="3680"/>
              </a:lnSpc>
            </a:pPr>
            <a:r>
              <a:rPr lang="en-US" sz="2800" spc="29" dirty="0">
                <a:solidFill>
                  <a:srgbClr val="111B1E"/>
                </a:solidFill>
                <a:latin typeface="Assistant Regular"/>
              </a:rPr>
              <a:t>Unique needs of conservative insular communities</a:t>
            </a:r>
          </a:p>
          <a:p>
            <a:pPr marL="457200" indent="-457200">
              <a:lnSpc>
                <a:spcPts val="3680"/>
              </a:lnSpc>
              <a:buFont typeface="Wingdings" pitchFamily="2" charset="2"/>
              <a:buChar char="§"/>
            </a:pPr>
            <a:r>
              <a:rPr lang="en-US" sz="2800" spc="29" dirty="0">
                <a:solidFill>
                  <a:srgbClr val="111B1E"/>
                </a:solidFill>
                <a:latin typeface="Assistant Regular"/>
              </a:rPr>
              <a:t>Orthodox Jewish </a:t>
            </a:r>
            <a:r>
              <a:rPr lang="en-US" sz="2400" spc="29" dirty="0">
                <a:solidFill>
                  <a:srgbClr val="111B1E"/>
                </a:solidFill>
                <a:latin typeface="Assistant Regular"/>
              </a:rPr>
              <a:t>(</a:t>
            </a:r>
            <a:r>
              <a:rPr lang="en-US" sz="2400" spc="29" dirty="0" err="1">
                <a:solidFill>
                  <a:srgbClr val="111B1E"/>
                </a:solidFill>
                <a:latin typeface="Assistant Regular"/>
              </a:rPr>
              <a:t>McCovoy</a:t>
            </a:r>
            <a:r>
              <a:rPr lang="en-US" sz="2400" spc="29" dirty="0">
                <a:solidFill>
                  <a:srgbClr val="111B1E"/>
                </a:solidFill>
                <a:latin typeface="Assistant Regular"/>
              </a:rPr>
              <a:t> et al. 2017)</a:t>
            </a:r>
          </a:p>
          <a:p>
            <a:pPr marL="457200" indent="-457200">
              <a:lnSpc>
                <a:spcPts val="3680"/>
              </a:lnSpc>
              <a:buFont typeface="Wingdings" pitchFamily="2" charset="2"/>
              <a:buChar char="§"/>
            </a:pPr>
            <a:r>
              <a:rPr lang="en-US" sz="2800" spc="29" dirty="0">
                <a:solidFill>
                  <a:srgbClr val="111B1E"/>
                </a:solidFill>
                <a:latin typeface="Assistant Regular"/>
              </a:rPr>
              <a:t>Muslim</a:t>
            </a:r>
          </a:p>
        </p:txBody>
      </p:sp>
      <p:sp>
        <p:nvSpPr>
          <p:cNvPr id="10" name="TextBox 10"/>
          <p:cNvSpPr txBox="1"/>
          <p:nvPr/>
        </p:nvSpPr>
        <p:spPr>
          <a:xfrm>
            <a:off x="8559429" y="2781300"/>
            <a:ext cx="8680821" cy="527324"/>
          </a:xfrm>
          <a:prstGeom prst="rect">
            <a:avLst/>
          </a:prstGeom>
        </p:spPr>
        <p:txBody>
          <a:bodyPr wrap="square" lIns="0" tIns="0" rIns="0" bIns="0" rtlCol="0" anchor="t">
            <a:spAutoFit/>
          </a:bodyPr>
          <a:lstStyle/>
          <a:p>
            <a:pPr>
              <a:lnSpc>
                <a:spcPts val="4480"/>
              </a:lnSpc>
            </a:pPr>
            <a:r>
              <a:rPr lang="en-US" sz="2800" b="1" spc="288" dirty="0">
                <a:solidFill>
                  <a:srgbClr val="111B1E"/>
                </a:solidFill>
                <a:latin typeface="Assistant Regular"/>
              </a:rPr>
              <a:t>MENA</a:t>
            </a:r>
          </a:p>
        </p:txBody>
      </p:sp>
      <p:sp>
        <p:nvSpPr>
          <p:cNvPr id="11" name="TextBox 11"/>
          <p:cNvSpPr txBox="1"/>
          <p:nvPr/>
        </p:nvSpPr>
        <p:spPr>
          <a:xfrm>
            <a:off x="8559429" y="3619147"/>
            <a:ext cx="8680821" cy="924869"/>
          </a:xfrm>
          <a:prstGeom prst="rect">
            <a:avLst/>
          </a:prstGeom>
        </p:spPr>
        <p:txBody>
          <a:bodyPr wrap="square" lIns="0" tIns="0" rIns="0" bIns="0" rtlCol="0" anchor="t">
            <a:spAutoFit/>
          </a:bodyPr>
          <a:lstStyle>
            <a:defPPr>
              <a:defRPr lang="en-US"/>
            </a:defPPr>
            <a:lvl1pPr>
              <a:lnSpc>
                <a:spcPts val="3680"/>
              </a:lnSpc>
              <a:defRPr sz="2400" spc="29">
                <a:solidFill>
                  <a:srgbClr val="111B1E"/>
                </a:solidFill>
                <a:latin typeface="Assistant Regular"/>
              </a:defRPr>
            </a:lvl1pPr>
          </a:lstStyle>
          <a:p>
            <a:r>
              <a:rPr lang="en-US" sz="2800" dirty="0"/>
              <a:t>Middle Eastern &amp; North African students don’t fit neatly in any REI</a:t>
            </a:r>
          </a:p>
        </p:txBody>
      </p:sp>
      <p:sp>
        <p:nvSpPr>
          <p:cNvPr id="12" name="TextBox 12"/>
          <p:cNvSpPr txBox="1"/>
          <p:nvPr/>
        </p:nvSpPr>
        <p:spPr>
          <a:xfrm>
            <a:off x="8559429" y="4941863"/>
            <a:ext cx="8680821" cy="527324"/>
          </a:xfrm>
          <a:prstGeom prst="rect">
            <a:avLst/>
          </a:prstGeom>
        </p:spPr>
        <p:txBody>
          <a:bodyPr wrap="square" lIns="0" tIns="0" rIns="0" bIns="0" rtlCol="0" anchor="t">
            <a:spAutoFit/>
          </a:bodyPr>
          <a:lstStyle/>
          <a:p>
            <a:pPr>
              <a:lnSpc>
                <a:spcPts val="4480"/>
              </a:lnSpc>
            </a:pPr>
            <a:r>
              <a:rPr lang="en-US" sz="2800" b="1" spc="288" dirty="0">
                <a:solidFill>
                  <a:srgbClr val="111B1E"/>
                </a:solidFill>
                <a:latin typeface="Assistant Regular"/>
              </a:rPr>
              <a:t>ASIAN AMERICAN</a:t>
            </a:r>
          </a:p>
        </p:txBody>
      </p:sp>
      <p:sp>
        <p:nvSpPr>
          <p:cNvPr id="13" name="TextBox 13"/>
          <p:cNvSpPr txBox="1"/>
          <p:nvPr/>
        </p:nvSpPr>
        <p:spPr>
          <a:xfrm>
            <a:off x="8559429" y="5706621"/>
            <a:ext cx="8680821" cy="1037079"/>
          </a:xfrm>
          <a:prstGeom prst="rect">
            <a:avLst/>
          </a:prstGeom>
        </p:spPr>
        <p:txBody>
          <a:bodyPr wrap="square" lIns="0" tIns="0" rIns="0" bIns="0" rtlCol="0" anchor="t">
            <a:spAutoFit/>
          </a:bodyPr>
          <a:lstStyle/>
          <a:p>
            <a:pPr>
              <a:lnSpc>
                <a:spcPts val="4200"/>
              </a:lnSpc>
            </a:pPr>
            <a:r>
              <a:rPr lang="en-US" sz="2800" spc="29" dirty="0">
                <a:solidFill>
                  <a:srgbClr val="111B1E"/>
                </a:solidFill>
                <a:latin typeface="Assistant Regular"/>
              </a:rPr>
              <a:t>Differences needed between East Asian, South Asian, &amp; Pacific Islanders</a:t>
            </a:r>
          </a:p>
        </p:txBody>
      </p:sp>
      <p:sp>
        <p:nvSpPr>
          <p:cNvPr id="14" name="AutoShape 14"/>
          <p:cNvSpPr/>
          <p:nvPr/>
        </p:nvSpPr>
        <p:spPr>
          <a:xfrm>
            <a:off x="18135600" y="-495300"/>
            <a:ext cx="1181100" cy="11277600"/>
          </a:xfrm>
          <a:prstGeom prst="rect">
            <a:avLst/>
          </a:prstGeom>
          <a:solidFill>
            <a:srgbClr val="111B1E"/>
          </a:solidFill>
        </p:spPr>
      </p:sp>
      <p:sp>
        <p:nvSpPr>
          <p:cNvPr id="15" name="TextBox 12">
            <a:extLst>
              <a:ext uri="{FF2B5EF4-FFF2-40B4-BE49-F238E27FC236}">
                <a16:creationId xmlns:a16="http://schemas.microsoft.com/office/drawing/2014/main" id="{F5343F50-42AB-9348-ABDD-A3DC3857D6BB}"/>
              </a:ext>
            </a:extLst>
          </p:cNvPr>
          <p:cNvSpPr txBox="1"/>
          <p:nvPr/>
        </p:nvSpPr>
        <p:spPr>
          <a:xfrm>
            <a:off x="8559429" y="7081074"/>
            <a:ext cx="8680821" cy="527324"/>
          </a:xfrm>
          <a:prstGeom prst="rect">
            <a:avLst/>
          </a:prstGeom>
        </p:spPr>
        <p:txBody>
          <a:bodyPr wrap="square" lIns="0" tIns="0" rIns="0" bIns="0" rtlCol="0" anchor="t">
            <a:spAutoFit/>
          </a:bodyPr>
          <a:lstStyle/>
          <a:p>
            <a:pPr>
              <a:lnSpc>
                <a:spcPts val="4480"/>
              </a:lnSpc>
            </a:pPr>
            <a:r>
              <a:rPr lang="en-US" sz="2800" b="1" spc="288" dirty="0">
                <a:solidFill>
                  <a:srgbClr val="111B1E"/>
                </a:solidFill>
                <a:latin typeface="Assistant Regular"/>
              </a:rPr>
              <a:t>LATINX</a:t>
            </a:r>
          </a:p>
        </p:txBody>
      </p:sp>
      <p:sp>
        <p:nvSpPr>
          <p:cNvPr id="16" name="TextBox 13">
            <a:extLst>
              <a:ext uri="{FF2B5EF4-FFF2-40B4-BE49-F238E27FC236}">
                <a16:creationId xmlns:a16="http://schemas.microsoft.com/office/drawing/2014/main" id="{3EF4CB7F-6ECB-2440-876A-01098A695C57}"/>
              </a:ext>
            </a:extLst>
          </p:cNvPr>
          <p:cNvSpPr txBox="1"/>
          <p:nvPr/>
        </p:nvSpPr>
        <p:spPr>
          <a:xfrm>
            <a:off x="8525962" y="7853686"/>
            <a:ext cx="8680821" cy="1575688"/>
          </a:xfrm>
          <a:prstGeom prst="rect">
            <a:avLst/>
          </a:prstGeom>
        </p:spPr>
        <p:txBody>
          <a:bodyPr wrap="square" lIns="0" tIns="0" rIns="0" bIns="0" rtlCol="0" anchor="t">
            <a:spAutoFit/>
          </a:bodyPr>
          <a:lstStyle/>
          <a:p>
            <a:pPr marL="457200" indent="-457200">
              <a:lnSpc>
                <a:spcPts val="4200"/>
              </a:lnSpc>
              <a:buFont typeface="Wingdings" pitchFamily="2" charset="2"/>
              <a:buChar char="§"/>
            </a:pPr>
            <a:r>
              <a:rPr lang="en-US" sz="2800" spc="29" dirty="0">
                <a:solidFill>
                  <a:srgbClr val="111B1E"/>
                </a:solidFill>
                <a:latin typeface="Assistant Regular"/>
              </a:rPr>
              <a:t>Race &amp; ethnicity are not separate currently</a:t>
            </a:r>
          </a:p>
          <a:p>
            <a:pPr marL="457200" indent="-457200">
              <a:lnSpc>
                <a:spcPts val="4200"/>
              </a:lnSpc>
              <a:buFont typeface="Wingdings" pitchFamily="2" charset="2"/>
              <a:buChar char="§"/>
            </a:pPr>
            <a:r>
              <a:rPr lang="en-US" sz="2800" spc="29" dirty="0">
                <a:solidFill>
                  <a:srgbClr val="111B1E"/>
                </a:solidFill>
                <a:latin typeface="Assistant Regular"/>
              </a:rPr>
              <a:t>Many identify with multiple racial categories </a:t>
            </a:r>
            <a:r>
              <a:rPr lang="en-US" sz="2400" spc="29" dirty="0">
                <a:solidFill>
                  <a:srgbClr val="111B1E"/>
                </a:solidFill>
                <a:latin typeface="Assistant Regular"/>
              </a:rPr>
              <a:t>(</a:t>
            </a:r>
            <a:r>
              <a:rPr lang="en-US" sz="2400" spc="29" dirty="0" err="1">
                <a:solidFill>
                  <a:srgbClr val="111B1E"/>
                </a:solidFill>
                <a:latin typeface="Assistant Regular"/>
              </a:rPr>
              <a:t>Sandefur</a:t>
            </a:r>
            <a:r>
              <a:rPr lang="en-US" sz="2400" spc="29" dirty="0">
                <a:solidFill>
                  <a:srgbClr val="111B1E"/>
                </a:solidFill>
                <a:latin typeface="Assistant Regular"/>
              </a:rPr>
              <a:t> et al., 2004)</a:t>
            </a:r>
            <a:endParaRPr lang="en-US" sz="2800" spc="29" dirty="0">
              <a:solidFill>
                <a:srgbClr val="111B1E"/>
              </a:solidFill>
              <a:latin typeface="Assistant Regular"/>
            </a:endParaRPr>
          </a:p>
        </p:txBody>
      </p:sp>
    </p:spTree>
    <p:extLst>
      <p:ext uri="{BB962C8B-B14F-4D97-AF65-F5344CB8AC3E}">
        <p14:creationId xmlns:p14="http://schemas.microsoft.com/office/powerpoint/2010/main" val="724726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1536" y="2026523"/>
            <a:ext cx="6032270" cy="1231106"/>
          </a:xfrm>
          <a:prstGeom prst="rect">
            <a:avLst/>
          </a:prstGeom>
        </p:spPr>
        <p:txBody>
          <a:bodyPr wrap="square" lIns="0" tIns="0" rIns="0" bIns="0" rtlCol="0" anchor="t">
            <a:spAutoFit/>
          </a:bodyPr>
          <a:lstStyle/>
          <a:p>
            <a:r>
              <a:rPr lang="en-US" sz="8000" spc="59" dirty="0">
                <a:solidFill>
                  <a:srgbClr val="111B1E"/>
                </a:solidFill>
                <a:latin typeface="Assistant Bold"/>
              </a:rPr>
              <a:t>Conclusions</a:t>
            </a:r>
          </a:p>
        </p:txBody>
      </p:sp>
      <p:grpSp>
        <p:nvGrpSpPr>
          <p:cNvPr id="3" name="Group 3"/>
          <p:cNvGrpSpPr/>
          <p:nvPr/>
        </p:nvGrpSpPr>
        <p:grpSpPr>
          <a:xfrm>
            <a:off x="10808415" y="571500"/>
            <a:ext cx="6450886" cy="2168360"/>
            <a:chOff x="0" y="-57151"/>
            <a:chExt cx="6617108" cy="2891146"/>
          </a:xfrm>
        </p:grpSpPr>
        <p:sp>
          <p:nvSpPr>
            <p:cNvPr id="4" name="TextBox 4"/>
            <p:cNvSpPr txBox="1"/>
            <p:nvPr/>
          </p:nvSpPr>
          <p:spPr>
            <a:xfrm>
              <a:off x="0" y="874142"/>
              <a:ext cx="6617108" cy="1959853"/>
            </a:xfrm>
            <a:prstGeom prst="rect">
              <a:avLst/>
            </a:prstGeom>
          </p:spPr>
          <p:txBody>
            <a:bodyPr lIns="0" tIns="0" rIns="0" bIns="0" rtlCol="0" anchor="t">
              <a:spAutoFit/>
            </a:bodyPr>
            <a:lstStyle/>
            <a:p>
              <a:pPr marL="514350" indent="-514350">
                <a:lnSpc>
                  <a:spcPts val="3919"/>
                </a:lnSpc>
                <a:buFont typeface="Arial" panose="020B0604020202020204" pitchFamily="34" charset="0"/>
                <a:buChar char="•"/>
              </a:pPr>
              <a:r>
                <a:rPr lang="en-US" sz="2800" dirty="0">
                  <a:solidFill>
                    <a:srgbClr val="111B1E"/>
                  </a:solidFill>
                  <a:latin typeface="Assistant Regular"/>
                </a:rPr>
                <a:t>Assess if REI groups are accessing treatment</a:t>
              </a:r>
            </a:p>
            <a:p>
              <a:pPr marL="971550" lvl="1" indent="-514350">
                <a:lnSpc>
                  <a:spcPts val="3919"/>
                </a:lnSpc>
                <a:buFont typeface="Arial" panose="020B0604020202020204" pitchFamily="34" charset="0"/>
                <a:buChar char="•"/>
              </a:pPr>
              <a:r>
                <a:rPr lang="en-US" sz="2800" dirty="0">
                  <a:solidFill>
                    <a:srgbClr val="111B1E"/>
                  </a:solidFill>
                  <a:latin typeface="Assistant Regular"/>
                </a:rPr>
                <a:t>Underserved or dissatisfied?</a:t>
              </a:r>
            </a:p>
          </p:txBody>
        </p:sp>
        <p:sp>
          <p:nvSpPr>
            <p:cNvPr id="5" name="TextBox 5"/>
            <p:cNvSpPr txBox="1"/>
            <p:nvPr/>
          </p:nvSpPr>
          <p:spPr>
            <a:xfrm>
              <a:off x="0" y="-57151"/>
              <a:ext cx="6617108" cy="721139"/>
            </a:xfrm>
            <a:prstGeom prst="rect">
              <a:avLst/>
            </a:prstGeom>
          </p:spPr>
          <p:txBody>
            <a:bodyPr lIns="0" tIns="0" rIns="0" bIns="0" rtlCol="0" anchor="t">
              <a:spAutoFit/>
            </a:bodyPr>
            <a:lstStyle/>
            <a:p>
              <a:pPr>
                <a:lnSpc>
                  <a:spcPts val="4480"/>
                </a:lnSpc>
              </a:pPr>
              <a:r>
                <a:rPr lang="en-US" sz="3200" spc="288" dirty="0">
                  <a:solidFill>
                    <a:srgbClr val="111B1E"/>
                  </a:solidFill>
                  <a:latin typeface="Assistant Regular"/>
                </a:rPr>
                <a:t>MEETING NEEDS</a:t>
              </a:r>
            </a:p>
          </p:txBody>
        </p:sp>
      </p:grpSp>
      <p:grpSp>
        <p:nvGrpSpPr>
          <p:cNvPr id="6" name="Group 6"/>
          <p:cNvGrpSpPr/>
          <p:nvPr/>
        </p:nvGrpSpPr>
        <p:grpSpPr>
          <a:xfrm>
            <a:off x="10777935" y="3104434"/>
            <a:ext cx="6450886" cy="1668223"/>
            <a:chOff x="0" y="-57151"/>
            <a:chExt cx="6617108" cy="2224297"/>
          </a:xfrm>
        </p:grpSpPr>
        <p:sp>
          <p:nvSpPr>
            <p:cNvPr id="7" name="TextBox 7"/>
            <p:cNvSpPr txBox="1"/>
            <p:nvPr/>
          </p:nvSpPr>
          <p:spPr>
            <a:xfrm>
              <a:off x="0" y="874142"/>
              <a:ext cx="6617108" cy="1293004"/>
            </a:xfrm>
            <a:prstGeom prst="rect">
              <a:avLst/>
            </a:prstGeom>
          </p:spPr>
          <p:txBody>
            <a:bodyPr lIns="0" tIns="0" rIns="0" bIns="0" rtlCol="0" anchor="t">
              <a:spAutoFit/>
            </a:bodyPr>
            <a:lstStyle/>
            <a:p>
              <a:pPr marL="457200" indent="-457200">
                <a:lnSpc>
                  <a:spcPts val="3919"/>
                </a:lnSpc>
                <a:buFont typeface="Arial" panose="020B0604020202020204" pitchFamily="34" charset="0"/>
                <a:buChar char="•"/>
              </a:pPr>
              <a:r>
                <a:rPr lang="en-US" sz="2800" dirty="0">
                  <a:solidFill>
                    <a:srgbClr val="111B1E"/>
                  </a:solidFill>
                  <a:latin typeface="Assistant Regular"/>
                </a:rPr>
                <a:t>Provide psychoeducation</a:t>
              </a:r>
            </a:p>
            <a:p>
              <a:pPr marL="457200" indent="-457200">
                <a:lnSpc>
                  <a:spcPts val="3919"/>
                </a:lnSpc>
                <a:buFont typeface="Arial" panose="020B0604020202020204" pitchFamily="34" charset="0"/>
                <a:buChar char="•"/>
              </a:pPr>
              <a:r>
                <a:rPr lang="en-US" sz="2800" dirty="0">
                  <a:solidFill>
                    <a:srgbClr val="111B1E"/>
                  </a:solidFill>
                  <a:latin typeface="Assistant Regular"/>
                </a:rPr>
                <a:t>Gain feedback on what’s not working</a:t>
              </a:r>
            </a:p>
          </p:txBody>
        </p:sp>
        <p:sp>
          <p:nvSpPr>
            <p:cNvPr id="8" name="TextBox 8"/>
            <p:cNvSpPr txBox="1"/>
            <p:nvPr/>
          </p:nvSpPr>
          <p:spPr>
            <a:xfrm>
              <a:off x="0" y="-57151"/>
              <a:ext cx="6617108" cy="721138"/>
            </a:xfrm>
            <a:prstGeom prst="rect">
              <a:avLst/>
            </a:prstGeom>
          </p:spPr>
          <p:txBody>
            <a:bodyPr lIns="0" tIns="0" rIns="0" bIns="0" rtlCol="0" anchor="t">
              <a:spAutoFit/>
            </a:bodyPr>
            <a:lstStyle/>
            <a:p>
              <a:pPr>
                <a:lnSpc>
                  <a:spcPts val="4480"/>
                </a:lnSpc>
              </a:pPr>
              <a:r>
                <a:rPr lang="en-US" sz="3200" spc="288" dirty="0">
                  <a:solidFill>
                    <a:srgbClr val="111B1E"/>
                  </a:solidFill>
                  <a:latin typeface="Assistant Regular"/>
                </a:rPr>
                <a:t>DE-STIGMITIZE SERVICES</a:t>
              </a:r>
            </a:p>
          </p:txBody>
        </p:sp>
      </p:grpSp>
      <p:grpSp>
        <p:nvGrpSpPr>
          <p:cNvPr id="9" name="Group 9"/>
          <p:cNvGrpSpPr/>
          <p:nvPr/>
        </p:nvGrpSpPr>
        <p:grpSpPr>
          <a:xfrm>
            <a:off x="10808415" y="7547140"/>
            <a:ext cx="6450886" cy="2168360"/>
            <a:chOff x="0" y="-57151"/>
            <a:chExt cx="6617108" cy="2891146"/>
          </a:xfrm>
        </p:grpSpPr>
        <p:sp>
          <p:nvSpPr>
            <p:cNvPr id="10" name="TextBox 10"/>
            <p:cNvSpPr txBox="1"/>
            <p:nvPr/>
          </p:nvSpPr>
          <p:spPr>
            <a:xfrm>
              <a:off x="0" y="874142"/>
              <a:ext cx="6617108" cy="1959853"/>
            </a:xfrm>
            <a:prstGeom prst="rect">
              <a:avLst/>
            </a:prstGeom>
          </p:spPr>
          <p:txBody>
            <a:bodyPr lIns="0" tIns="0" rIns="0" bIns="0" rtlCol="0" anchor="t">
              <a:spAutoFit/>
            </a:bodyPr>
            <a:lstStyle/>
            <a:p>
              <a:pPr marL="457200" indent="-457200">
                <a:lnSpc>
                  <a:spcPts val="3919"/>
                </a:lnSpc>
                <a:buFont typeface="Arial" panose="020B0604020202020204" pitchFamily="34" charset="0"/>
                <a:buChar char="•"/>
              </a:pPr>
              <a:r>
                <a:rPr lang="en-US" sz="2800" dirty="0">
                  <a:solidFill>
                    <a:srgbClr val="111B1E"/>
                  </a:solidFill>
                  <a:latin typeface="Assistant Regular"/>
                </a:rPr>
                <a:t>Do not use national datasets</a:t>
              </a:r>
            </a:p>
            <a:p>
              <a:pPr marL="457200" indent="-457200">
                <a:lnSpc>
                  <a:spcPts val="3919"/>
                </a:lnSpc>
                <a:buFont typeface="Arial" panose="020B0604020202020204" pitchFamily="34" charset="0"/>
                <a:buChar char="•"/>
              </a:pPr>
              <a:r>
                <a:rPr lang="en-US" sz="2800" dirty="0">
                  <a:solidFill>
                    <a:srgbClr val="111B1E"/>
                  </a:solidFill>
                  <a:latin typeface="Assistant Regular"/>
                </a:rPr>
                <a:t>Instead collect and analyze mental health data at the college level</a:t>
              </a:r>
            </a:p>
          </p:txBody>
        </p:sp>
        <p:sp>
          <p:nvSpPr>
            <p:cNvPr id="11" name="TextBox 11"/>
            <p:cNvSpPr txBox="1"/>
            <p:nvPr/>
          </p:nvSpPr>
          <p:spPr>
            <a:xfrm>
              <a:off x="0" y="-57151"/>
              <a:ext cx="6617108" cy="721138"/>
            </a:xfrm>
            <a:prstGeom prst="rect">
              <a:avLst/>
            </a:prstGeom>
          </p:spPr>
          <p:txBody>
            <a:bodyPr lIns="0" tIns="0" rIns="0" bIns="0" rtlCol="0" anchor="t">
              <a:spAutoFit/>
            </a:bodyPr>
            <a:lstStyle/>
            <a:p>
              <a:pPr>
                <a:lnSpc>
                  <a:spcPts val="4480"/>
                </a:lnSpc>
              </a:pPr>
              <a:r>
                <a:rPr lang="en-US" sz="3200" spc="288" dirty="0">
                  <a:solidFill>
                    <a:srgbClr val="111B1E"/>
                  </a:solidFill>
                  <a:latin typeface="Assistant Regular"/>
                </a:rPr>
                <a:t>NUANCED LOCAL APPOACH</a:t>
              </a:r>
            </a:p>
          </p:txBody>
        </p:sp>
      </p:grpSp>
      <p:sp>
        <p:nvSpPr>
          <p:cNvPr id="12" name="AutoShape 12"/>
          <p:cNvSpPr/>
          <p:nvPr/>
        </p:nvSpPr>
        <p:spPr>
          <a:xfrm>
            <a:off x="9956853" y="-610588"/>
            <a:ext cx="25347" cy="11612150"/>
          </a:xfrm>
          <a:prstGeom prst="rect">
            <a:avLst/>
          </a:prstGeom>
          <a:solidFill>
            <a:srgbClr val="111B1E">
              <a:alpha val="29804"/>
            </a:srgbClr>
          </a:solidFill>
        </p:spPr>
      </p:sp>
      <p:sp>
        <p:nvSpPr>
          <p:cNvPr id="13" name="AutoShape 13"/>
          <p:cNvSpPr/>
          <p:nvPr/>
        </p:nvSpPr>
        <p:spPr>
          <a:xfrm>
            <a:off x="6041464" y="-401354"/>
            <a:ext cx="25347" cy="11612150"/>
          </a:xfrm>
          <a:prstGeom prst="rect">
            <a:avLst/>
          </a:prstGeom>
          <a:solidFill>
            <a:srgbClr val="111B1E">
              <a:alpha val="29804"/>
            </a:srgbClr>
          </a:solidFill>
        </p:spPr>
      </p:sp>
      <p:grpSp>
        <p:nvGrpSpPr>
          <p:cNvPr id="14" name="Group 14"/>
          <p:cNvGrpSpPr/>
          <p:nvPr/>
        </p:nvGrpSpPr>
        <p:grpSpPr>
          <a:xfrm>
            <a:off x="6341436" y="0"/>
            <a:ext cx="3374064" cy="10287000"/>
            <a:chOff x="0" y="0"/>
            <a:chExt cx="4498752" cy="13716000"/>
          </a:xfrm>
        </p:grpSpPr>
        <p:pic>
          <p:nvPicPr>
            <p:cNvPr id="15" name="Picture 15"/>
            <p:cNvPicPr>
              <a:picLocks noChangeAspect="1"/>
            </p:cNvPicPr>
            <p:nvPr/>
          </p:nvPicPr>
          <p:blipFill rotWithShape="1">
            <a:blip r:embed="rId3" cstate="email">
              <a:duotone>
                <a:prstClr val="black"/>
                <a:srgbClr val="111B1E">
                  <a:tint val="45000"/>
                  <a:satMod val="400000"/>
                </a:srgbClr>
              </a:duotone>
              <a:extLst>
                <a:ext uri="{BEBA8EAE-BF5A-486C-A8C5-ECC9F3942E4B}">
                  <a14:imgProps xmlns:a14="http://schemas.microsoft.com/office/drawing/2010/main">
                    <a14:imgLayer r:embed="rId4">
                      <a14:imgEffect>
                        <a14:saturation sat="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79152" y="0"/>
              <a:ext cx="4419600" cy="4487333"/>
            </a:xfrm>
            <a:prstGeom prst="rect">
              <a:avLst/>
            </a:prstGeom>
          </p:spPr>
        </p:pic>
        <p:pic>
          <p:nvPicPr>
            <p:cNvPr id="16" name="Picture 16"/>
            <p:cNvPicPr>
              <a:picLocks noChangeAspect="1"/>
            </p:cNvPicPr>
            <p:nvPr/>
          </p:nvPicPr>
          <p:blipFill>
            <a:blip r:embed="rId5" cstate="email">
              <a:duotone>
                <a:prstClr val="black"/>
                <a:srgbClr val="111B1E">
                  <a:tint val="45000"/>
                  <a:satMod val="400000"/>
                </a:srgbClr>
              </a:duotone>
              <a:extLst>
                <a:ext uri="{28A0092B-C50C-407E-A947-70E740481C1C}">
                  <a14:useLocalDpi xmlns:a14="http://schemas.microsoft.com/office/drawing/2010/main"/>
                </a:ext>
              </a:extLst>
            </a:blip>
            <a:srcRect/>
            <a:stretch/>
          </p:blipFill>
          <p:spPr>
            <a:xfrm>
              <a:off x="0" y="4614333"/>
              <a:ext cx="4419600" cy="4487333"/>
            </a:xfrm>
            <a:prstGeom prst="rect">
              <a:avLst/>
            </a:prstGeom>
          </p:spPr>
        </p:pic>
        <p:pic>
          <p:nvPicPr>
            <p:cNvPr id="17" name="Picture 17"/>
            <p:cNvPicPr>
              <a:picLocks noChangeAspect="1"/>
            </p:cNvPicPr>
            <p:nvPr/>
          </p:nvPicPr>
          <p:blipFill rotWithShape="1">
            <a:blip r:embed="rId6" cstate="email">
              <a:duotone>
                <a:prstClr val="black"/>
                <a:srgbClr val="111B1E">
                  <a:tint val="45000"/>
                  <a:satMod val="400000"/>
                </a:srgb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0" y="9228667"/>
              <a:ext cx="4419600" cy="4487333"/>
            </a:xfrm>
            <a:prstGeom prst="rect">
              <a:avLst/>
            </a:prstGeom>
          </p:spPr>
        </p:pic>
      </p:grpSp>
      <p:grpSp>
        <p:nvGrpSpPr>
          <p:cNvPr id="18" name="Group 18"/>
          <p:cNvGrpSpPr/>
          <p:nvPr/>
        </p:nvGrpSpPr>
        <p:grpSpPr>
          <a:xfrm>
            <a:off x="-602198" y="3474041"/>
            <a:ext cx="6670781" cy="7366774"/>
            <a:chOff x="0" y="0"/>
            <a:chExt cx="11147649" cy="3068560"/>
          </a:xfrm>
        </p:grpSpPr>
        <p:sp>
          <p:nvSpPr>
            <p:cNvPr id="19" name="AutoShape 19"/>
            <p:cNvSpPr/>
            <p:nvPr/>
          </p:nvSpPr>
          <p:spPr>
            <a:xfrm>
              <a:off x="0" y="0"/>
              <a:ext cx="11147649" cy="3068560"/>
            </a:xfrm>
            <a:prstGeom prst="rect">
              <a:avLst/>
            </a:prstGeom>
            <a:solidFill>
              <a:srgbClr val="111B1E"/>
            </a:solidFill>
          </p:spPr>
        </p:sp>
        <p:sp>
          <p:nvSpPr>
            <p:cNvPr id="20" name="TextBox 20"/>
            <p:cNvSpPr txBox="1"/>
            <p:nvPr/>
          </p:nvSpPr>
          <p:spPr>
            <a:xfrm>
              <a:off x="2027751" y="2465266"/>
              <a:ext cx="7088924" cy="552716"/>
            </a:xfrm>
            <a:prstGeom prst="rect">
              <a:avLst/>
            </a:prstGeom>
          </p:spPr>
          <p:txBody>
            <a:bodyPr lIns="0" tIns="0" rIns="0" bIns="0" rtlCol="0" anchor="t">
              <a:spAutoFit/>
            </a:bodyPr>
            <a:lstStyle/>
            <a:p>
              <a:pPr>
                <a:lnSpc>
                  <a:spcPts val="3359"/>
                </a:lnSpc>
              </a:pPr>
              <a:r>
                <a:rPr lang="en-US" sz="2399" spc="143" dirty="0">
                  <a:solidFill>
                    <a:srgbClr val="FFFFFF"/>
                  </a:solidFill>
                  <a:latin typeface="Cormorant Garamond Bold"/>
                </a:rPr>
                <a:t>CCNY • June 8, 2021</a:t>
              </a:r>
            </a:p>
          </p:txBody>
        </p:sp>
      </p:grpSp>
      <p:sp>
        <p:nvSpPr>
          <p:cNvPr id="21" name="AutoShape 21"/>
          <p:cNvSpPr/>
          <p:nvPr/>
        </p:nvSpPr>
        <p:spPr>
          <a:xfrm>
            <a:off x="0" y="0"/>
            <a:ext cx="419100" cy="419100"/>
          </a:xfrm>
          <a:prstGeom prst="rect">
            <a:avLst/>
          </a:prstGeom>
          <a:solidFill>
            <a:srgbClr val="111B1E"/>
          </a:solidFill>
        </p:spPr>
      </p:sp>
      <p:grpSp>
        <p:nvGrpSpPr>
          <p:cNvPr id="22" name="Group 9">
            <a:extLst>
              <a:ext uri="{FF2B5EF4-FFF2-40B4-BE49-F238E27FC236}">
                <a16:creationId xmlns:a16="http://schemas.microsoft.com/office/drawing/2014/main" id="{2FEEF68F-E920-0A48-ADD2-5E7A43AB82F3}"/>
              </a:ext>
            </a:extLst>
          </p:cNvPr>
          <p:cNvGrpSpPr/>
          <p:nvPr/>
        </p:nvGrpSpPr>
        <p:grpSpPr>
          <a:xfrm>
            <a:off x="10808415" y="5143500"/>
            <a:ext cx="6450886" cy="2168360"/>
            <a:chOff x="0" y="-57151"/>
            <a:chExt cx="6617108" cy="2891146"/>
          </a:xfrm>
        </p:grpSpPr>
        <p:sp>
          <p:nvSpPr>
            <p:cNvPr id="23" name="TextBox 10">
              <a:extLst>
                <a:ext uri="{FF2B5EF4-FFF2-40B4-BE49-F238E27FC236}">
                  <a16:creationId xmlns:a16="http://schemas.microsoft.com/office/drawing/2014/main" id="{414560CB-DAB2-054B-A1A7-F3AA4708C6F5}"/>
                </a:ext>
              </a:extLst>
            </p:cNvPr>
            <p:cNvSpPr txBox="1"/>
            <p:nvPr/>
          </p:nvSpPr>
          <p:spPr>
            <a:xfrm>
              <a:off x="0" y="874142"/>
              <a:ext cx="6617108" cy="1959853"/>
            </a:xfrm>
            <a:prstGeom prst="rect">
              <a:avLst/>
            </a:prstGeom>
          </p:spPr>
          <p:txBody>
            <a:bodyPr lIns="0" tIns="0" rIns="0" bIns="0" rtlCol="0" anchor="t">
              <a:spAutoFit/>
            </a:bodyPr>
            <a:lstStyle/>
            <a:p>
              <a:pPr marL="457200" indent="-457200">
                <a:lnSpc>
                  <a:spcPts val="3919"/>
                </a:lnSpc>
                <a:buFont typeface="Arial" panose="020B0604020202020204" pitchFamily="34" charset="0"/>
                <a:buChar char="•"/>
              </a:pPr>
              <a:r>
                <a:rPr lang="en-US" sz="2800" dirty="0">
                  <a:solidFill>
                    <a:srgbClr val="111B1E"/>
                  </a:solidFill>
                  <a:latin typeface="Assistant Regular"/>
                </a:rPr>
                <a:t>30% missing REI categorization</a:t>
              </a:r>
            </a:p>
            <a:p>
              <a:pPr marL="914400" lvl="1" indent="-457200">
                <a:lnSpc>
                  <a:spcPts val="3919"/>
                </a:lnSpc>
                <a:buFont typeface="Arial" panose="020B0604020202020204" pitchFamily="34" charset="0"/>
                <a:buChar char="•"/>
              </a:pPr>
              <a:r>
                <a:rPr lang="en-US" sz="2800" dirty="0">
                  <a:solidFill>
                    <a:srgbClr val="111B1E"/>
                  </a:solidFill>
                  <a:latin typeface="Assistant Regular"/>
                </a:rPr>
                <a:t>Inaccurate capture of student identity?</a:t>
              </a:r>
            </a:p>
          </p:txBody>
        </p:sp>
        <p:sp>
          <p:nvSpPr>
            <p:cNvPr id="24" name="TextBox 11">
              <a:extLst>
                <a:ext uri="{FF2B5EF4-FFF2-40B4-BE49-F238E27FC236}">
                  <a16:creationId xmlns:a16="http://schemas.microsoft.com/office/drawing/2014/main" id="{C416322B-220B-7D44-A90E-8D9D4DD6AF0B}"/>
                </a:ext>
              </a:extLst>
            </p:cNvPr>
            <p:cNvSpPr txBox="1"/>
            <p:nvPr/>
          </p:nvSpPr>
          <p:spPr>
            <a:xfrm>
              <a:off x="0" y="-57151"/>
              <a:ext cx="6617108" cy="721138"/>
            </a:xfrm>
            <a:prstGeom prst="rect">
              <a:avLst/>
            </a:prstGeom>
          </p:spPr>
          <p:txBody>
            <a:bodyPr lIns="0" tIns="0" rIns="0" bIns="0" rtlCol="0" anchor="t">
              <a:spAutoFit/>
            </a:bodyPr>
            <a:lstStyle/>
            <a:p>
              <a:pPr>
                <a:lnSpc>
                  <a:spcPts val="4480"/>
                </a:lnSpc>
              </a:pPr>
              <a:r>
                <a:rPr lang="en-US" sz="3200" spc="288" dirty="0">
                  <a:solidFill>
                    <a:srgbClr val="111B1E"/>
                  </a:solidFill>
                  <a:latin typeface="Assistant Regular"/>
                </a:rPr>
                <a:t>EXPAND REI CATEGORIES</a:t>
              </a:r>
            </a:p>
          </p:txBody>
        </p:sp>
      </p:grpSp>
    </p:spTree>
    <p:extLst>
      <p:ext uri="{BB962C8B-B14F-4D97-AF65-F5344CB8AC3E}">
        <p14:creationId xmlns:p14="http://schemas.microsoft.com/office/powerpoint/2010/main" val="1100164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945314" y="10081080"/>
            <a:ext cx="7789236" cy="434520"/>
          </a:xfrm>
          <a:prstGeom prst="rect">
            <a:avLst/>
          </a:prstGeom>
          <a:solidFill>
            <a:srgbClr val="111B1E"/>
          </a:solidFill>
        </p:spPr>
      </p:sp>
      <p:grpSp>
        <p:nvGrpSpPr>
          <p:cNvPr id="3" name="Group 3"/>
          <p:cNvGrpSpPr/>
          <p:nvPr/>
        </p:nvGrpSpPr>
        <p:grpSpPr>
          <a:xfrm>
            <a:off x="2864804" y="3880774"/>
            <a:ext cx="5957258" cy="2525452"/>
            <a:chOff x="-1" y="547497"/>
            <a:chExt cx="7429911" cy="869608"/>
          </a:xfrm>
        </p:grpSpPr>
        <p:sp>
          <p:nvSpPr>
            <p:cNvPr id="4" name="TextBox 4"/>
            <p:cNvSpPr txBox="1"/>
            <p:nvPr/>
          </p:nvSpPr>
          <p:spPr>
            <a:xfrm>
              <a:off x="-1" y="1231840"/>
              <a:ext cx="7429911" cy="185265"/>
            </a:xfrm>
            <a:prstGeom prst="rect">
              <a:avLst/>
            </a:prstGeom>
          </p:spPr>
          <p:txBody>
            <a:bodyPr lIns="0" tIns="0" rIns="0" bIns="0" rtlCol="0" anchor="t">
              <a:spAutoFit/>
            </a:bodyPr>
            <a:lstStyle/>
            <a:p>
              <a:pPr>
                <a:lnSpc>
                  <a:spcPts val="4420"/>
                </a:lnSpc>
              </a:pPr>
              <a:r>
                <a:rPr lang="en-US" sz="3400" spc="204" dirty="0">
                  <a:solidFill>
                    <a:srgbClr val="111B1E"/>
                  </a:solidFill>
                  <a:latin typeface="Assistant Regular Bold"/>
                </a:rPr>
                <a:t>FROM 1976 to 2018</a:t>
              </a:r>
            </a:p>
          </p:txBody>
        </p:sp>
        <p:sp>
          <p:nvSpPr>
            <p:cNvPr id="5" name="TextBox 5"/>
            <p:cNvSpPr txBox="1"/>
            <p:nvPr/>
          </p:nvSpPr>
          <p:spPr>
            <a:xfrm>
              <a:off x="-1" y="547497"/>
              <a:ext cx="7429911" cy="572287"/>
            </a:xfrm>
            <a:prstGeom prst="rect">
              <a:avLst/>
            </a:prstGeom>
          </p:spPr>
          <p:txBody>
            <a:bodyPr lIns="0" tIns="0" rIns="0" bIns="0" rtlCol="0" anchor="t">
              <a:spAutoFit/>
            </a:bodyPr>
            <a:lstStyle/>
            <a:p>
              <a:r>
                <a:rPr lang="en-US" sz="5400" dirty="0">
                  <a:solidFill>
                    <a:srgbClr val="111B1E"/>
                  </a:solidFill>
                  <a:latin typeface="Cormorant Garamond Bold"/>
                </a:rPr>
                <a:t>Increased Diversity on College Campuses</a:t>
              </a:r>
            </a:p>
          </p:txBody>
        </p:sp>
      </p:grpSp>
      <p:sp>
        <p:nvSpPr>
          <p:cNvPr id="9" name="AutoShape 9"/>
          <p:cNvSpPr/>
          <p:nvPr/>
        </p:nvSpPr>
        <p:spPr>
          <a:xfrm>
            <a:off x="9715500" y="-133589"/>
            <a:ext cx="25347" cy="11612150"/>
          </a:xfrm>
          <a:prstGeom prst="rect">
            <a:avLst/>
          </a:prstGeom>
          <a:solidFill>
            <a:srgbClr val="111B1E">
              <a:alpha val="29804"/>
            </a:srgbClr>
          </a:solidFill>
        </p:spPr>
      </p:sp>
      <p:sp>
        <p:nvSpPr>
          <p:cNvPr id="10" name="TextBox 10"/>
          <p:cNvSpPr txBox="1"/>
          <p:nvPr/>
        </p:nvSpPr>
        <p:spPr>
          <a:xfrm rot="-5400000">
            <a:off x="-2167442" y="5880504"/>
            <a:ext cx="6344658" cy="410933"/>
          </a:xfrm>
          <a:prstGeom prst="rect">
            <a:avLst/>
          </a:prstGeom>
        </p:spPr>
        <p:txBody>
          <a:bodyPr lIns="0" tIns="0" rIns="0" bIns="0" rtlCol="0" anchor="t">
            <a:spAutoFit/>
          </a:bodyPr>
          <a:lstStyle/>
          <a:p>
            <a:pPr>
              <a:lnSpc>
                <a:spcPts val="3359"/>
              </a:lnSpc>
            </a:pPr>
            <a:r>
              <a:rPr lang="en-US" sz="2399" spc="143" dirty="0">
                <a:solidFill>
                  <a:srgbClr val="111B1E"/>
                </a:solidFill>
                <a:latin typeface="Cormorant Garamond Bold"/>
              </a:rPr>
              <a:t>CCNY • June 8, 2021</a:t>
            </a:r>
          </a:p>
        </p:txBody>
      </p:sp>
      <p:sp>
        <p:nvSpPr>
          <p:cNvPr id="11" name="AutoShape 11"/>
          <p:cNvSpPr/>
          <p:nvPr/>
        </p:nvSpPr>
        <p:spPr>
          <a:xfrm>
            <a:off x="1946020" y="-133589"/>
            <a:ext cx="25347" cy="11612150"/>
          </a:xfrm>
          <a:prstGeom prst="rect">
            <a:avLst/>
          </a:prstGeom>
          <a:solidFill>
            <a:srgbClr val="111B1E">
              <a:alpha val="29804"/>
            </a:srgbClr>
          </a:solidFill>
        </p:spPr>
      </p:sp>
      <p:sp>
        <p:nvSpPr>
          <p:cNvPr id="12" name="AutoShape 12"/>
          <p:cNvSpPr/>
          <p:nvPr/>
        </p:nvSpPr>
        <p:spPr>
          <a:xfrm>
            <a:off x="9507906" y="1485705"/>
            <a:ext cx="381000" cy="342900"/>
          </a:xfrm>
          <a:prstGeom prst="rect">
            <a:avLst/>
          </a:prstGeom>
          <a:solidFill>
            <a:srgbClr val="111B1E"/>
          </a:solidFill>
        </p:spPr>
      </p:sp>
      <p:sp>
        <p:nvSpPr>
          <p:cNvPr id="16" name="AutoShape 16"/>
          <p:cNvSpPr/>
          <p:nvPr/>
        </p:nvSpPr>
        <p:spPr>
          <a:xfrm>
            <a:off x="9525000" y="4972050"/>
            <a:ext cx="381000" cy="342900"/>
          </a:xfrm>
          <a:prstGeom prst="rect">
            <a:avLst/>
          </a:prstGeom>
          <a:solidFill>
            <a:srgbClr val="111B1E"/>
          </a:solidFill>
        </p:spPr>
      </p:sp>
      <p:sp>
        <p:nvSpPr>
          <p:cNvPr id="20" name="AutoShape 20"/>
          <p:cNvSpPr/>
          <p:nvPr/>
        </p:nvSpPr>
        <p:spPr>
          <a:xfrm>
            <a:off x="9544050" y="6633031"/>
            <a:ext cx="381000" cy="342900"/>
          </a:xfrm>
          <a:prstGeom prst="rect">
            <a:avLst/>
          </a:prstGeom>
          <a:solidFill>
            <a:srgbClr val="111B1E"/>
          </a:solidFill>
        </p:spPr>
      </p:sp>
      <p:sp>
        <p:nvSpPr>
          <p:cNvPr id="21" name="AutoShape 21"/>
          <p:cNvSpPr/>
          <p:nvPr/>
        </p:nvSpPr>
        <p:spPr>
          <a:xfrm>
            <a:off x="-712470" y="-236896"/>
            <a:ext cx="2683836" cy="2301420"/>
          </a:xfrm>
          <a:prstGeom prst="rect">
            <a:avLst/>
          </a:prstGeom>
          <a:solidFill>
            <a:srgbClr val="111B1E"/>
          </a:solidFill>
        </p:spPr>
      </p:sp>
      <p:grpSp>
        <p:nvGrpSpPr>
          <p:cNvPr id="29" name="Group 28">
            <a:extLst>
              <a:ext uri="{FF2B5EF4-FFF2-40B4-BE49-F238E27FC236}">
                <a16:creationId xmlns:a16="http://schemas.microsoft.com/office/drawing/2014/main" id="{47D3C9A7-9B9A-2E47-A3D7-CF987C9E3007}"/>
              </a:ext>
            </a:extLst>
          </p:cNvPr>
          <p:cNvGrpSpPr/>
          <p:nvPr/>
        </p:nvGrpSpPr>
        <p:grpSpPr>
          <a:xfrm>
            <a:off x="11044483" y="6273623"/>
            <a:ext cx="6220131" cy="1295085"/>
            <a:chOff x="11039169" y="1318750"/>
            <a:chExt cx="6220131" cy="1295085"/>
          </a:xfrm>
        </p:grpSpPr>
        <p:grpSp>
          <p:nvGrpSpPr>
            <p:cNvPr id="6" name="Group 6"/>
            <p:cNvGrpSpPr/>
            <p:nvPr/>
          </p:nvGrpSpPr>
          <p:grpSpPr>
            <a:xfrm>
              <a:off x="11039169" y="1318750"/>
              <a:ext cx="6220131" cy="1183889"/>
              <a:chOff x="0" y="-57151"/>
              <a:chExt cx="8293508" cy="1578519"/>
            </a:xfrm>
          </p:grpSpPr>
          <p:sp>
            <p:nvSpPr>
              <p:cNvPr id="7" name="TextBox 7"/>
              <p:cNvSpPr txBox="1"/>
              <p:nvPr/>
            </p:nvSpPr>
            <p:spPr>
              <a:xfrm>
                <a:off x="0" y="-57151"/>
                <a:ext cx="8293508" cy="721139"/>
              </a:xfrm>
              <a:prstGeom prst="rect">
                <a:avLst/>
              </a:prstGeom>
            </p:spPr>
            <p:txBody>
              <a:bodyPr lIns="0" tIns="0" rIns="0" bIns="0" rtlCol="0" anchor="t">
                <a:spAutoFit/>
              </a:bodyPr>
              <a:lstStyle/>
              <a:p>
                <a:pPr>
                  <a:lnSpc>
                    <a:spcPts val="4480"/>
                  </a:lnSpc>
                </a:pPr>
                <a:r>
                  <a:rPr lang="en-US" sz="3200" spc="288" dirty="0">
                    <a:solidFill>
                      <a:srgbClr val="111B1E"/>
                    </a:solidFill>
                    <a:latin typeface="Assistant Regular"/>
                  </a:rPr>
                  <a:t>Asian/Pacific Islander</a:t>
                </a:r>
              </a:p>
            </p:txBody>
          </p:sp>
          <p:sp>
            <p:nvSpPr>
              <p:cNvPr id="8" name="TextBox 8"/>
              <p:cNvSpPr txBox="1"/>
              <p:nvPr/>
            </p:nvSpPr>
            <p:spPr>
              <a:xfrm>
                <a:off x="0" y="895213"/>
                <a:ext cx="8293508" cy="626155"/>
              </a:xfrm>
              <a:prstGeom prst="rect">
                <a:avLst/>
              </a:prstGeom>
            </p:spPr>
            <p:txBody>
              <a:bodyPr lIns="0" tIns="0" rIns="0" bIns="0" rtlCol="0" anchor="t">
                <a:spAutoFit/>
              </a:bodyPr>
              <a:lstStyle/>
              <a:p>
                <a:pPr>
                  <a:lnSpc>
                    <a:spcPts val="3919"/>
                  </a:lnSpc>
                </a:pPr>
                <a:r>
                  <a:rPr lang="en-US" sz="2800" dirty="0">
                    <a:solidFill>
                      <a:srgbClr val="111B1E"/>
                    </a:solidFill>
                    <a:latin typeface="Assistant Regular"/>
                  </a:rPr>
                  <a:t>2% (1976)             7% (2015)                </a:t>
                </a:r>
              </a:p>
            </p:txBody>
          </p:sp>
        </p:grpSp>
        <p:pic>
          <p:nvPicPr>
            <p:cNvPr id="23" name="Graphic 22" descr="Arrow Right with solid fill">
              <a:extLst>
                <a:ext uri="{FF2B5EF4-FFF2-40B4-BE49-F238E27FC236}">
                  <a16:creationId xmlns:a16="http://schemas.microsoft.com/office/drawing/2014/main" id="{9C0A7EE6-59EF-E54A-9F4C-831DCEFEABA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2561478" y="1921827"/>
              <a:ext cx="692008" cy="692008"/>
            </a:xfrm>
            <a:prstGeom prst="rect">
              <a:avLst/>
            </a:prstGeom>
          </p:spPr>
        </p:pic>
      </p:grpSp>
      <p:grpSp>
        <p:nvGrpSpPr>
          <p:cNvPr id="36" name="Group 35">
            <a:extLst>
              <a:ext uri="{FF2B5EF4-FFF2-40B4-BE49-F238E27FC236}">
                <a16:creationId xmlns:a16="http://schemas.microsoft.com/office/drawing/2014/main" id="{97DDAE46-C2DF-BE4D-9E95-4201351DEEED}"/>
              </a:ext>
            </a:extLst>
          </p:cNvPr>
          <p:cNvGrpSpPr/>
          <p:nvPr/>
        </p:nvGrpSpPr>
        <p:grpSpPr>
          <a:xfrm>
            <a:off x="11026762" y="2890495"/>
            <a:ext cx="6230764" cy="1369891"/>
            <a:chOff x="11028536" y="1257755"/>
            <a:chExt cx="6230764" cy="1369891"/>
          </a:xfrm>
        </p:grpSpPr>
        <p:grpSp>
          <p:nvGrpSpPr>
            <p:cNvPr id="37" name="Group 6">
              <a:extLst>
                <a:ext uri="{FF2B5EF4-FFF2-40B4-BE49-F238E27FC236}">
                  <a16:creationId xmlns:a16="http://schemas.microsoft.com/office/drawing/2014/main" id="{61B84C03-CB47-6342-A616-7A3D876BE99F}"/>
                </a:ext>
              </a:extLst>
            </p:cNvPr>
            <p:cNvGrpSpPr/>
            <p:nvPr/>
          </p:nvGrpSpPr>
          <p:grpSpPr>
            <a:xfrm>
              <a:off x="11028536" y="1257755"/>
              <a:ext cx="6230764" cy="1244884"/>
              <a:chOff x="-14177" y="-138478"/>
              <a:chExt cx="8307685" cy="1659846"/>
            </a:xfrm>
          </p:grpSpPr>
          <p:sp>
            <p:nvSpPr>
              <p:cNvPr id="39" name="TextBox 7">
                <a:extLst>
                  <a:ext uri="{FF2B5EF4-FFF2-40B4-BE49-F238E27FC236}">
                    <a16:creationId xmlns:a16="http://schemas.microsoft.com/office/drawing/2014/main" id="{1BBC0480-ADE5-8B4A-9378-B4611D859C1B}"/>
                  </a:ext>
                </a:extLst>
              </p:cNvPr>
              <p:cNvSpPr txBox="1"/>
              <p:nvPr/>
            </p:nvSpPr>
            <p:spPr>
              <a:xfrm>
                <a:off x="-14177" y="-138478"/>
                <a:ext cx="8293508" cy="721139"/>
              </a:xfrm>
              <a:prstGeom prst="rect">
                <a:avLst/>
              </a:prstGeom>
            </p:spPr>
            <p:txBody>
              <a:bodyPr lIns="0" tIns="0" rIns="0" bIns="0" rtlCol="0" anchor="t">
                <a:spAutoFit/>
              </a:bodyPr>
              <a:lstStyle/>
              <a:p>
                <a:pPr>
                  <a:lnSpc>
                    <a:spcPts val="4480"/>
                  </a:lnSpc>
                </a:pPr>
                <a:r>
                  <a:rPr lang="en-US" sz="3200" spc="288" dirty="0">
                    <a:solidFill>
                      <a:srgbClr val="111B1E"/>
                    </a:solidFill>
                    <a:latin typeface="Assistant Regular"/>
                  </a:rPr>
                  <a:t>African American</a:t>
                </a:r>
              </a:p>
            </p:txBody>
          </p:sp>
          <p:sp>
            <p:nvSpPr>
              <p:cNvPr id="40" name="TextBox 8">
                <a:extLst>
                  <a:ext uri="{FF2B5EF4-FFF2-40B4-BE49-F238E27FC236}">
                    <a16:creationId xmlns:a16="http://schemas.microsoft.com/office/drawing/2014/main" id="{15011CE8-BA09-5D44-9BD2-25F1684809D9}"/>
                  </a:ext>
                </a:extLst>
              </p:cNvPr>
              <p:cNvSpPr txBox="1"/>
              <p:nvPr/>
            </p:nvSpPr>
            <p:spPr>
              <a:xfrm>
                <a:off x="0" y="895213"/>
                <a:ext cx="8293508" cy="626155"/>
              </a:xfrm>
              <a:prstGeom prst="rect">
                <a:avLst/>
              </a:prstGeom>
            </p:spPr>
            <p:txBody>
              <a:bodyPr lIns="0" tIns="0" rIns="0" bIns="0" rtlCol="0" anchor="t">
                <a:spAutoFit/>
              </a:bodyPr>
              <a:lstStyle/>
              <a:p>
                <a:pPr>
                  <a:lnSpc>
                    <a:spcPts val="3919"/>
                  </a:lnSpc>
                </a:pPr>
                <a:r>
                  <a:rPr lang="en-US" sz="2800" dirty="0">
                    <a:solidFill>
                      <a:srgbClr val="111B1E"/>
                    </a:solidFill>
                    <a:latin typeface="Assistant Regular"/>
                  </a:rPr>
                  <a:t> 9.6% (1976)             13.4% (2018)</a:t>
                </a:r>
              </a:p>
            </p:txBody>
          </p:sp>
        </p:grpSp>
        <p:pic>
          <p:nvPicPr>
            <p:cNvPr id="38" name="Graphic 37" descr="Arrow Right with solid fill">
              <a:extLst>
                <a:ext uri="{FF2B5EF4-FFF2-40B4-BE49-F238E27FC236}">
                  <a16:creationId xmlns:a16="http://schemas.microsoft.com/office/drawing/2014/main" id="{0CF88874-266D-0541-95F7-FFEF2623264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2873366" y="1935638"/>
              <a:ext cx="692008" cy="692008"/>
            </a:xfrm>
            <a:prstGeom prst="rect">
              <a:avLst/>
            </a:prstGeom>
          </p:spPr>
        </p:pic>
      </p:grpSp>
      <p:grpSp>
        <p:nvGrpSpPr>
          <p:cNvPr id="41" name="Group 40">
            <a:extLst>
              <a:ext uri="{FF2B5EF4-FFF2-40B4-BE49-F238E27FC236}">
                <a16:creationId xmlns:a16="http://schemas.microsoft.com/office/drawing/2014/main" id="{EDA1A865-E14E-7C40-BA81-DAE13D52E06C}"/>
              </a:ext>
            </a:extLst>
          </p:cNvPr>
          <p:cNvGrpSpPr/>
          <p:nvPr/>
        </p:nvGrpSpPr>
        <p:grpSpPr>
          <a:xfrm>
            <a:off x="11044483" y="4611433"/>
            <a:ext cx="6220131" cy="1295085"/>
            <a:chOff x="11039169" y="1318750"/>
            <a:chExt cx="6220131" cy="1295085"/>
          </a:xfrm>
        </p:grpSpPr>
        <p:grpSp>
          <p:nvGrpSpPr>
            <p:cNvPr id="42" name="Group 6">
              <a:extLst>
                <a:ext uri="{FF2B5EF4-FFF2-40B4-BE49-F238E27FC236}">
                  <a16:creationId xmlns:a16="http://schemas.microsoft.com/office/drawing/2014/main" id="{0F7AC618-5194-D84E-B57D-FB4606E3C0CB}"/>
                </a:ext>
              </a:extLst>
            </p:cNvPr>
            <p:cNvGrpSpPr/>
            <p:nvPr/>
          </p:nvGrpSpPr>
          <p:grpSpPr>
            <a:xfrm>
              <a:off x="11039169" y="1318750"/>
              <a:ext cx="6220131" cy="1183889"/>
              <a:chOff x="0" y="-57151"/>
              <a:chExt cx="8293508" cy="1578519"/>
            </a:xfrm>
          </p:grpSpPr>
          <p:sp>
            <p:nvSpPr>
              <p:cNvPr id="44" name="TextBox 7">
                <a:extLst>
                  <a:ext uri="{FF2B5EF4-FFF2-40B4-BE49-F238E27FC236}">
                    <a16:creationId xmlns:a16="http://schemas.microsoft.com/office/drawing/2014/main" id="{46C0FE02-A8B6-E246-ABFE-41652866F26D}"/>
                  </a:ext>
                </a:extLst>
              </p:cNvPr>
              <p:cNvSpPr txBox="1"/>
              <p:nvPr/>
            </p:nvSpPr>
            <p:spPr>
              <a:xfrm>
                <a:off x="0" y="-57151"/>
                <a:ext cx="8293508" cy="721139"/>
              </a:xfrm>
              <a:prstGeom prst="rect">
                <a:avLst/>
              </a:prstGeom>
            </p:spPr>
            <p:txBody>
              <a:bodyPr lIns="0" tIns="0" rIns="0" bIns="0" rtlCol="0" anchor="t">
                <a:spAutoFit/>
              </a:bodyPr>
              <a:lstStyle/>
              <a:p>
                <a:pPr>
                  <a:lnSpc>
                    <a:spcPts val="4480"/>
                  </a:lnSpc>
                </a:pPr>
                <a:r>
                  <a:rPr lang="en-US" sz="3200" spc="288" dirty="0">
                    <a:solidFill>
                      <a:srgbClr val="111B1E"/>
                    </a:solidFill>
                    <a:latin typeface="Assistant Regular"/>
                  </a:rPr>
                  <a:t>Hispanic</a:t>
                </a:r>
              </a:p>
            </p:txBody>
          </p:sp>
          <p:sp>
            <p:nvSpPr>
              <p:cNvPr id="45" name="TextBox 8">
                <a:extLst>
                  <a:ext uri="{FF2B5EF4-FFF2-40B4-BE49-F238E27FC236}">
                    <a16:creationId xmlns:a16="http://schemas.microsoft.com/office/drawing/2014/main" id="{719CF502-7430-2F4E-9467-6DA2E69E9156}"/>
                  </a:ext>
                </a:extLst>
              </p:cNvPr>
              <p:cNvSpPr txBox="1"/>
              <p:nvPr/>
            </p:nvSpPr>
            <p:spPr>
              <a:xfrm>
                <a:off x="0" y="895213"/>
                <a:ext cx="8293508" cy="626155"/>
              </a:xfrm>
              <a:prstGeom prst="rect">
                <a:avLst/>
              </a:prstGeom>
            </p:spPr>
            <p:txBody>
              <a:bodyPr lIns="0" tIns="0" rIns="0" bIns="0" rtlCol="0" anchor="t">
                <a:spAutoFit/>
              </a:bodyPr>
              <a:lstStyle/>
              <a:p>
                <a:pPr>
                  <a:lnSpc>
                    <a:spcPts val="3919"/>
                  </a:lnSpc>
                </a:pPr>
                <a:r>
                  <a:rPr lang="en-US" sz="2800" dirty="0">
                    <a:solidFill>
                      <a:srgbClr val="111B1E"/>
                    </a:solidFill>
                    <a:latin typeface="Assistant Regular"/>
                  </a:rPr>
                  <a:t>3.6% (1976)             19.5% (2018)                </a:t>
                </a:r>
              </a:p>
            </p:txBody>
          </p:sp>
        </p:grpSp>
        <p:pic>
          <p:nvPicPr>
            <p:cNvPr id="43" name="Graphic 42" descr="Arrow Right with solid fill">
              <a:extLst>
                <a:ext uri="{FF2B5EF4-FFF2-40B4-BE49-F238E27FC236}">
                  <a16:creationId xmlns:a16="http://schemas.microsoft.com/office/drawing/2014/main" id="{9BD957B7-D917-164A-883E-AD9022FF03F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2796286" y="1921827"/>
              <a:ext cx="692008" cy="692008"/>
            </a:xfrm>
            <a:prstGeom prst="rect">
              <a:avLst/>
            </a:prstGeom>
          </p:spPr>
        </p:pic>
      </p:grpSp>
      <p:grpSp>
        <p:nvGrpSpPr>
          <p:cNvPr id="46" name="Group 45">
            <a:extLst>
              <a:ext uri="{FF2B5EF4-FFF2-40B4-BE49-F238E27FC236}">
                <a16:creationId xmlns:a16="http://schemas.microsoft.com/office/drawing/2014/main" id="{BC6DB3FB-3CFE-E74B-9313-0C362AB8E2D7}"/>
              </a:ext>
            </a:extLst>
          </p:cNvPr>
          <p:cNvGrpSpPr/>
          <p:nvPr/>
        </p:nvGrpSpPr>
        <p:grpSpPr>
          <a:xfrm>
            <a:off x="11044483" y="7938590"/>
            <a:ext cx="6220131" cy="1295085"/>
            <a:chOff x="11039169" y="1318750"/>
            <a:chExt cx="6220131" cy="1295085"/>
          </a:xfrm>
        </p:grpSpPr>
        <p:grpSp>
          <p:nvGrpSpPr>
            <p:cNvPr id="47" name="Group 6">
              <a:extLst>
                <a:ext uri="{FF2B5EF4-FFF2-40B4-BE49-F238E27FC236}">
                  <a16:creationId xmlns:a16="http://schemas.microsoft.com/office/drawing/2014/main" id="{C6649D04-E082-1D4E-B6E0-FAA4663FB05C}"/>
                </a:ext>
              </a:extLst>
            </p:cNvPr>
            <p:cNvGrpSpPr/>
            <p:nvPr/>
          </p:nvGrpSpPr>
          <p:grpSpPr>
            <a:xfrm>
              <a:off x="11039169" y="1318750"/>
              <a:ext cx="6220131" cy="1183889"/>
              <a:chOff x="0" y="-57151"/>
              <a:chExt cx="8293508" cy="1578519"/>
            </a:xfrm>
          </p:grpSpPr>
          <p:sp>
            <p:nvSpPr>
              <p:cNvPr id="49" name="TextBox 7">
                <a:extLst>
                  <a:ext uri="{FF2B5EF4-FFF2-40B4-BE49-F238E27FC236}">
                    <a16:creationId xmlns:a16="http://schemas.microsoft.com/office/drawing/2014/main" id="{AC492F8D-F286-7F41-B16B-BC1FE408E591}"/>
                  </a:ext>
                </a:extLst>
              </p:cNvPr>
              <p:cNvSpPr txBox="1"/>
              <p:nvPr/>
            </p:nvSpPr>
            <p:spPr>
              <a:xfrm>
                <a:off x="0" y="-57151"/>
                <a:ext cx="8293508" cy="721139"/>
              </a:xfrm>
              <a:prstGeom prst="rect">
                <a:avLst/>
              </a:prstGeom>
            </p:spPr>
            <p:txBody>
              <a:bodyPr lIns="0" tIns="0" rIns="0" bIns="0" rtlCol="0" anchor="t">
                <a:spAutoFit/>
              </a:bodyPr>
              <a:lstStyle/>
              <a:p>
                <a:pPr>
                  <a:lnSpc>
                    <a:spcPts val="4480"/>
                  </a:lnSpc>
                </a:pPr>
                <a:r>
                  <a:rPr lang="en-US" sz="3200" spc="288" dirty="0">
                    <a:solidFill>
                      <a:srgbClr val="111B1E"/>
                    </a:solidFill>
                    <a:latin typeface="Assistant Regular"/>
                  </a:rPr>
                  <a:t>Multiracial</a:t>
                </a:r>
              </a:p>
            </p:txBody>
          </p:sp>
          <p:sp>
            <p:nvSpPr>
              <p:cNvPr id="50" name="TextBox 8">
                <a:extLst>
                  <a:ext uri="{FF2B5EF4-FFF2-40B4-BE49-F238E27FC236}">
                    <a16:creationId xmlns:a16="http://schemas.microsoft.com/office/drawing/2014/main" id="{665BB07B-326A-BA45-A2F9-F821E110E4A2}"/>
                  </a:ext>
                </a:extLst>
              </p:cNvPr>
              <p:cNvSpPr txBox="1"/>
              <p:nvPr/>
            </p:nvSpPr>
            <p:spPr>
              <a:xfrm>
                <a:off x="0" y="895213"/>
                <a:ext cx="8293508" cy="626155"/>
              </a:xfrm>
              <a:prstGeom prst="rect">
                <a:avLst/>
              </a:prstGeom>
            </p:spPr>
            <p:txBody>
              <a:bodyPr lIns="0" tIns="0" rIns="0" bIns="0" rtlCol="0" anchor="t">
                <a:spAutoFit/>
              </a:bodyPr>
              <a:lstStyle/>
              <a:p>
                <a:pPr>
                  <a:lnSpc>
                    <a:spcPts val="3919"/>
                  </a:lnSpc>
                </a:pPr>
                <a:r>
                  <a:rPr lang="en-US" sz="2800" dirty="0">
                    <a:solidFill>
                      <a:srgbClr val="111B1E"/>
                    </a:solidFill>
                    <a:latin typeface="Assistant Regular"/>
                  </a:rPr>
                  <a:t>1.6% (2010)             3.9% (2018)                  </a:t>
                </a:r>
              </a:p>
            </p:txBody>
          </p:sp>
        </p:grpSp>
        <p:pic>
          <p:nvPicPr>
            <p:cNvPr id="48" name="Graphic 47" descr="Arrow Right with solid fill">
              <a:extLst>
                <a:ext uri="{FF2B5EF4-FFF2-40B4-BE49-F238E27FC236}">
                  <a16:creationId xmlns:a16="http://schemas.microsoft.com/office/drawing/2014/main" id="{DB4FDF51-093B-8847-806E-252AC5625B1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2790078" y="1921827"/>
              <a:ext cx="692008" cy="692008"/>
            </a:xfrm>
            <a:prstGeom prst="rect">
              <a:avLst/>
            </a:prstGeom>
          </p:spPr>
        </p:pic>
      </p:grpSp>
      <p:grpSp>
        <p:nvGrpSpPr>
          <p:cNvPr id="51" name="Group 50">
            <a:extLst>
              <a:ext uri="{FF2B5EF4-FFF2-40B4-BE49-F238E27FC236}">
                <a16:creationId xmlns:a16="http://schemas.microsoft.com/office/drawing/2014/main" id="{298FF846-C7A5-194E-A2FC-57B783AE33E0}"/>
              </a:ext>
            </a:extLst>
          </p:cNvPr>
          <p:cNvGrpSpPr/>
          <p:nvPr/>
        </p:nvGrpSpPr>
        <p:grpSpPr>
          <a:xfrm>
            <a:off x="11037395" y="1225528"/>
            <a:ext cx="6220131" cy="1295085"/>
            <a:chOff x="11039169" y="1318750"/>
            <a:chExt cx="6220131" cy="1295085"/>
          </a:xfrm>
        </p:grpSpPr>
        <p:grpSp>
          <p:nvGrpSpPr>
            <p:cNvPr id="52" name="Group 6">
              <a:extLst>
                <a:ext uri="{FF2B5EF4-FFF2-40B4-BE49-F238E27FC236}">
                  <a16:creationId xmlns:a16="http://schemas.microsoft.com/office/drawing/2014/main" id="{E5DA7414-2087-EF46-AB10-2F58BB99B76B}"/>
                </a:ext>
              </a:extLst>
            </p:cNvPr>
            <p:cNvGrpSpPr/>
            <p:nvPr/>
          </p:nvGrpSpPr>
          <p:grpSpPr>
            <a:xfrm>
              <a:off x="11039169" y="1318750"/>
              <a:ext cx="6220131" cy="1183889"/>
              <a:chOff x="0" y="-57151"/>
              <a:chExt cx="8293508" cy="1578519"/>
            </a:xfrm>
          </p:grpSpPr>
          <p:sp>
            <p:nvSpPr>
              <p:cNvPr id="54" name="TextBox 7">
                <a:extLst>
                  <a:ext uri="{FF2B5EF4-FFF2-40B4-BE49-F238E27FC236}">
                    <a16:creationId xmlns:a16="http://schemas.microsoft.com/office/drawing/2014/main" id="{7A7CED70-98B4-824E-BA3A-7510F31DE3C1}"/>
                  </a:ext>
                </a:extLst>
              </p:cNvPr>
              <p:cNvSpPr txBox="1"/>
              <p:nvPr/>
            </p:nvSpPr>
            <p:spPr>
              <a:xfrm>
                <a:off x="0" y="-57151"/>
                <a:ext cx="8293508" cy="721139"/>
              </a:xfrm>
              <a:prstGeom prst="rect">
                <a:avLst/>
              </a:prstGeom>
            </p:spPr>
            <p:txBody>
              <a:bodyPr lIns="0" tIns="0" rIns="0" bIns="0" rtlCol="0" anchor="t">
                <a:spAutoFit/>
              </a:bodyPr>
              <a:lstStyle/>
              <a:p>
                <a:pPr>
                  <a:lnSpc>
                    <a:spcPts val="4480"/>
                  </a:lnSpc>
                </a:pPr>
                <a:r>
                  <a:rPr lang="en-US" sz="3200" spc="288" dirty="0">
                    <a:solidFill>
                      <a:srgbClr val="111B1E"/>
                    </a:solidFill>
                    <a:latin typeface="Assistant Regular"/>
                  </a:rPr>
                  <a:t>White</a:t>
                </a:r>
              </a:p>
            </p:txBody>
          </p:sp>
          <p:sp>
            <p:nvSpPr>
              <p:cNvPr id="55" name="TextBox 8">
                <a:extLst>
                  <a:ext uri="{FF2B5EF4-FFF2-40B4-BE49-F238E27FC236}">
                    <a16:creationId xmlns:a16="http://schemas.microsoft.com/office/drawing/2014/main" id="{37E9C03F-E179-CA46-BB81-FAC923E045EA}"/>
                  </a:ext>
                </a:extLst>
              </p:cNvPr>
              <p:cNvSpPr txBox="1"/>
              <p:nvPr/>
            </p:nvSpPr>
            <p:spPr>
              <a:xfrm>
                <a:off x="0" y="895213"/>
                <a:ext cx="8293508" cy="626155"/>
              </a:xfrm>
              <a:prstGeom prst="rect">
                <a:avLst/>
              </a:prstGeom>
            </p:spPr>
            <p:txBody>
              <a:bodyPr lIns="0" tIns="0" rIns="0" bIns="0" rtlCol="0" anchor="t">
                <a:spAutoFit/>
              </a:bodyPr>
              <a:lstStyle/>
              <a:p>
                <a:pPr>
                  <a:lnSpc>
                    <a:spcPts val="3919"/>
                  </a:lnSpc>
                </a:pPr>
                <a:r>
                  <a:rPr lang="en-US" sz="2800" dirty="0">
                    <a:solidFill>
                      <a:srgbClr val="111B1E"/>
                    </a:solidFill>
                    <a:latin typeface="Assistant Regular"/>
                  </a:rPr>
                  <a:t>84.3% (1976)             55.2% (2018)                  </a:t>
                </a:r>
              </a:p>
            </p:txBody>
          </p:sp>
        </p:grpSp>
        <p:pic>
          <p:nvPicPr>
            <p:cNvPr id="53" name="Graphic 52" descr="Arrow Right with solid fill">
              <a:extLst>
                <a:ext uri="{FF2B5EF4-FFF2-40B4-BE49-F238E27FC236}">
                  <a16:creationId xmlns:a16="http://schemas.microsoft.com/office/drawing/2014/main" id="{111004A9-33F0-F44C-BD40-D3E5B8E5453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3025766" y="1921827"/>
              <a:ext cx="692008" cy="692008"/>
            </a:xfrm>
            <a:prstGeom prst="rect">
              <a:avLst/>
            </a:prstGeom>
          </p:spPr>
        </p:pic>
      </p:grpSp>
      <p:sp>
        <p:nvSpPr>
          <p:cNvPr id="56" name="AutoShape 12">
            <a:extLst>
              <a:ext uri="{FF2B5EF4-FFF2-40B4-BE49-F238E27FC236}">
                <a16:creationId xmlns:a16="http://schemas.microsoft.com/office/drawing/2014/main" id="{E492926A-BABE-1C44-AA22-52BA78FAB441}"/>
              </a:ext>
            </a:extLst>
          </p:cNvPr>
          <p:cNvSpPr/>
          <p:nvPr/>
        </p:nvSpPr>
        <p:spPr>
          <a:xfrm>
            <a:off x="9525000" y="3279840"/>
            <a:ext cx="381000" cy="342900"/>
          </a:xfrm>
          <a:prstGeom prst="rect">
            <a:avLst/>
          </a:prstGeom>
          <a:solidFill>
            <a:srgbClr val="111B1E"/>
          </a:solidFill>
        </p:spPr>
      </p:sp>
      <p:sp>
        <p:nvSpPr>
          <p:cNvPr id="57" name="AutoShape 12">
            <a:extLst>
              <a:ext uri="{FF2B5EF4-FFF2-40B4-BE49-F238E27FC236}">
                <a16:creationId xmlns:a16="http://schemas.microsoft.com/office/drawing/2014/main" id="{5AD0E43F-8FFE-524C-A442-9ED200239ADB}"/>
              </a:ext>
            </a:extLst>
          </p:cNvPr>
          <p:cNvSpPr/>
          <p:nvPr/>
        </p:nvSpPr>
        <p:spPr>
          <a:xfrm>
            <a:off x="9525000" y="8286945"/>
            <a:ext cx="381000" cy="342900"/>
          </a:xfrm>
          <a:prstGeom prst="rect">
            <a:avLst/>
          </a:prstGeom>
          <a:solidFill>
            <a:srgbClr val="111B1E"/>
          </a:solidFill>
        </p:spPr>
      </p:sp>
      <p:sp>
        <p:nvSpPr>
          <p:cNvPr id="58" name="Rectangle 57">
            <a:extLst>
              <a:ext uri="{FF2B5EF4-FFF2-40B4-BE49-F238E27FC236}">
                <a16:creationId xmlns:a16="http://schemas.microsoft.com/office/drawing/2014/main" id="{B6A31F80-882C-5A4D-BDB3-AE97BD0C6C62}"/>
              </a:ext>
            </a:extLst>
          </p:cNvPr>
          <p:cNvSpPr/>
          <p:nvPr/>
        </p:nvSpPr>
        <p:spPr>
          <a:xfrm>
            <a:off x="2083650" y="9258300"/>
            <a:ext cx="7552837" cy="565732"/>
          </a:xfrm>
          <a:prstGeom prst="rect">
            <a:avLst/>
          </a:prstGeom>
        </p:spPr>
        <p:txBody>
          <a:bodyPr wrap="none">
            <a:spAutoFit/>
          </a:bodyPr>
          <a:lstStyle/>
          <a:p>
            <a:pPr>
              <a:lnSpc>
                <a:spcPts val="4420"/>
              </a:lnSpc>
            </a:pPr>
            <a:r>
              <a:rPr lang="en-US" sz="1400" spc="204" dirty="0">
                <a:solidFill>
                  <a:srgbClr val="111B1E"/>
                </a:solidFill>
                <a:latin typeface="Assistant Regular Bold"/>
              </a:rPr>
              <a:t>National Center for Education Statistics </a:t>
            </a:r>
            <a:r>
              <a:rPr lang="en-US" sz="1400" spc="143" dirty="0">
                <a:solidFill>
                  <a:srgbClr val="111B1E"/>
                </a:solidFill>
                <a:latin typeface="Cormorant Garamond Bold"/>
              </a:rPr>
              <a:t> •  </a:t>
            </a:r>
            <a:r>
              <a:rPr lang="en-US" sz="1400" spc="204" dirty="0">
                <a:solidFill>
                  <a:srgbClr val="111B1E"/>
                </a:solidFill>
                <a:latin typeface="Assistant Regular Bold"/>
              </a:rPr>
              <a:t>Digest of Education Statistics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9867221" y="1279428"/>
            <a:ext cx="5953433" cy="3693319"/>
          </a:xfrm>
          <a:prstGeom prst="rect">
            <a:avLst/>
          </a:prstGeom>
        </p:spPr>
        <p:txBody>
          <a:bodyPr lIns="0" tIns="0" rIns="0" bIns="0" rtlCol="0" anchor="t">
            <a:spAutoFit/>
          </a:bodyPr>
          <a:lstStyle/>
          <a:p>
            <a:r>
              <a:rPr lang="en-US" sz="8000" spc="59" dirty="0">
                <a:solidFill>
                  <a:srgbClr val="111B1E"/>
                </a:solidFill>
                <a:latin typeface="Assistant Bold"/>
              </a:rPr>
              <a:t>Future Research Directions</a:t>
            </a:r>
          </a:p>
        </p:txBody>
      </p:sp>
      <p:sp>
        <p:nvSpPr>
          <p:cNvPr id="5" name="AutoShape 5"/>
          <p:cNvSpPr/>
          <p:nvPr/>
        </p:nvSpPr>
        <p:spPr>
          <a:xfrm>
            <a:off x="16110511" y="-662575"/>
            <a:ext cx="25347" cy="11612150"/>
          </a:xfrm>
          <a:prstGeom prst="rect">
            <a:avLst/>
          </a:prstGeom>
          <a:solidFill>
            <a:srgbClr val="111B1E">
              <a:alpha val="29804"/>
            </a:srgbClr>
          </a:solidFill>
        </p:spPr>
      </p:sp>
      <p:sp>
        <p:nvSpPr>
          <p:cNvPr id="6" name="TextBox 6"/>
          <p:cNvSpPr txBox="1"/>
          <p:nvPr/>
        </p:nvSpPr>
        <p:spPr>
          <a:xfrm rot="5400000">
            <a:off x="13291633" y="4814712"/>
            <a:ext cx="7982958" cy="410933"/>
          </a:xfrm>
          <a:prstGeom prst="rect">
            <a:avLst/>
          </a:prstGeom>
        </p:spPr>
        <p:txBody>
          <a:bodyPr lIns="0" tIns="0" rIns="0" bIns="0" rtlCol="0" anchor="t">
            <a:spAutoFit/>
          </a:bodyPr>
          <a:lstStyle/>
          <a:p>
            <a:pPr>
              <a:lnSpc>
                <a:spcPts val="3359"/>
              </a:lnSpc>
            </a:pPr>
            <a:r>
              <a:rPr lang="en-US" sz="2399" spc="143" dirty="0">
                <a:solidFill>
                  <a:srgbClr val="111B1E"/>
                </a:solidFill>
                <a:latin typeface="Cormorant Garamond Bold"/>
              </a:rPr>
              <a:t>CCNY • June 8, 2021</a:t>
            </a:r>
          </a:p>
        </p:txBody>
      </p:sp>
      <p:sp>
        <p:nvSpPr>
          <p:cNvPr id="7" name="AutoShape 7"/>
          <p:cNvSpPr/>
          <p:nvPr/>
        </p:nvSpPr>
        <p:spPr>
          <a:xfrm>
            <a:off x="9194853" y="223182"/>
            <a:ext cx="25347" cy="11612150"/>
          </a:xfrm>
          <a:prstGeom prst="rect">
            <a:avLst/>
          </a:prstGeom>
          <a:solidFill>
            <a:srgbClr val="111B1E">
              <a:alpha val="29804"/>
            </a:srgbClr>
          </a:solidFill>
        </p:spPr>
      </p:sp>
      <p:sp>
        <p:nvSpPr>
          <p:cNvPr id="8" name="TextBox 8"/>
          <p:cNvSpPr txBox="1"/>
          <p:nvPr/>
        </p:nvSpPr>
        <p:spPr>
          <a:xfrm>
            <a:off x="4011515" y="1104900"/>
            <a:ext cx="4801191" cy="2438488"/>
          </a:xfrm>
          <a:prstGeom prst="rect">
            <a:avLst/>
          </a:prstGeom>
        </p:spPr>
        <p:txBody>
          <a:bodyPr wrap="square" lIns="0" tIns="0" rIns="0" bIns="0" rtlCol="0" anchor="t">
            <a:spAutoFit/>
          </a:bodyPr>
          <a:lstStyle/>
          <a:p>
            <a:r>
              <a:rPr lang="en-US" sz="3000" b="1" spc="29" dirty="0">
                <a:solidFill>
                  <a:srgbClr val="111B1E"/>
                </a:solidFill>
                <a:latin typeface="Assistant Regular"/>
              </a:rPr>
              <a:t>GENDER</a:t>
            </a:r>
          </a:p>
          <a:p>
            <a:pPr marL="457200" indent="-457200">
              <a:lnSpc>
                <a:spcPts val="3919"/>
              </a:lnSpc>
              <a:buFont typeface="Arial" panose="020B0604020202020204" pitchFamily="34" charset="0"/>
              <a:buChar char="•"/>
            </a:pPr>
            <a:r>
              <a:rPr lang="en-US" sz="3000" dirty="0">
                <a:solidFill>
                  <a:srgbClr val="111B1E"/>
                </a:solidFill>
                <a:latin typeface="Assistant Regular"/>
              </a:rPr>
              <a:t>Explore interaction between REI and gender in help-seeking, symptoms and number of sessions. </a:t>
            </a:r>
          </a:p>
        </p:txBody>
      </p:sp>
      <p:sp>
        <p:nvSpPr>
          <p:cNvPr id="9" name="AutoShape 9"/>
          <p:cNvSpPr/>
          <p:nvPr/>
        </p:nvSpPr>
        <p:spPr>
          <a:xfrm>
            <a:off x="1028700" y="1028700"/>
            <a:ext cx="2142013" cy="2097388"/>
          </a:xfrm>
          <a:prstGeom prst="rect">
            <a:avLst/>
          </a:prstGeom>
          <a:solidFill>
            <a:srgbClr val="111B1E"/>
          </a:solidFill>
        </p:spPr>
      </p:sp>
      <p:sp>
        <p:nvSpPr>
          <p:cNvPr id="11" name="AutoShape 11"/>
          <p:cNvSpPr/>
          <p:nvPr/>
        </p:nvSpPr>
        <p:spPr>
          <a:xfrm>
            <a:off x="1028700" y="4094806"/>
            <a:ext cx="2142013" cy="2097388"/>
          </a:xfrm>
          <a:prstGeom prst="rect">
            <a:avLst/>
          </a:prstGeom>
          <a:solidFill>
            <a:srgbClr val="111B1E"/>
          </a:solidFill>
        </p:spPr>
      </p:sp>
      <p:sp>
        <p:nvSpPr>
          <p:cNvPr id="12" name="AutoShape 12"/>
          <p:cNvSpPr/>
          <p:nvPr/>
        </p:nvSpPr>
        <p:spPr>
          <a:xfrm>
            <a:off x="18135600" y="0"/>
            <a:ext cx="1181100" cy="11277600"/>
          </a:xfrm>
          <a:prstGeom prst="rect">
            <a:avLst/>
          </a:prstGeom>
          <a:solidFill>
            <a:srgbClr val="111B1E"/>
          </a:solidFill>
        </p:spPr>
      </p:sp>
      <p:sp>
        <p:nvSpPr>
          <p:cNvPr id="14" name="AutoShape 14"/>
          <p:cNvSpPr/>
          <p:nvPr/>
        </p:nvSpPr>
        <p:spPr>
          <a:xfrm>
            <a:off x="1028700" y="7160912"/>
            <a:ext cx="2142013" cy="2097388"/>
          </a:xfrm>
          <a:prstGeom prst="rect">
            <a:avLst/>
          </a:prstGeom>
          <a:solidFill>
            <a:srgbClr val="111B1E"/>
          </a:solidFill>
        </p:spPr>
      </p:sp>
      <p:sp>
        <p:nvSpPr>
          <p:cNvPr id="18" name="TextBox 8">
            <a:extLst>
              <a:ext uri="{FF2B5EF4-FFF2-40B4-BE49-F238E27FC236}">
                <a16:creationId xmlns:a16="http://schemas.microsoft.com/office/drawing/2014/main" id="{2AA3012A-4238-A848-AB21-80F33BBC215A}"/>
              </a:ext>
            </a:extLst>
          </p:cNvPr>
          <p:cNvSpPr txBox="1"/>
          <p:nvPr/>
        </p:nvSpPr>
        <p:spPr>
          <a:xfrm>
            <a:off x="3975420" y="4199798"/>
            <a:ext cx="4801191" cy="1975862"/>
          </a:xfrm>
          <a:prstGeom prst="rect">
            <a:avLst/>
          </a:prstGeom>
        </p:spPr>
        <p:txBody>
          <a:bodyPr wrap="square" lIns="0" tIns="0" rIns="0" bIns="0" rtlCol="0" anchor="t">
            <a:spAutoFit/>
          </a:bodyPr>
          <a:lstStyle/>
          <a:p>
            <a:r>
              <a:rPr lang="en-US" sz="3000" b="1" spc="29" dirty="0">
                <a:solidFill>
                  <a:srgbClr val="111B1E"/>
                </a:solidFill>
                <a:latin typeface="Assistant Regular"/>
              </a:rPr>
              <a:t>COVID-19</a:t>
            </a:r>
          </a:p>
          <a:p>
            <a:pPr marL="457200" indent="-457200">
              <a:lnSpc>
                <a:spcPts val="3919"/>
              </a:lnSpc>
              <a:buFont typeface="Arial" panose="020B0604020202020204" pitchFamily="34" charset="0"/>
              <a:buChar char="•"/>
            </a:pPr>
            <a:r>
              <a:rPr lang="en-US" sz="3000" dirty="0">
                <a:solidFill>
                  <a:srgbClr val="111B1E"/>
                </a:solidFill>
                <a:latin typeface="Assistant Regular"/>
              </a:rPr>
              <a:t>Examine post-Covid mental health disparities among REI groups</a:t>
            </a:r>
          </a:p>
        </p:txBody>
      </p:sp>
      <p:sp>
        <p:nvSpPr>
          <p:cNvPr id="19" name="TextBox 8">
            <a:extLst>
              <a:ext uri="{FF2B5EF4-FFF2-40B4-BE49-F238E27FC236}">
                <a16:creationId xmlns:a16="http://schemas.microsoft.com/office/drawing/2014/main" id="{025B04EE-1792-034E-B3AC-BD26F9DA38A2}"/>
              </a:ext>
            </a:extLst>
          </p:cNvPr>
          <p:cNvSpPr txBox="1"/>
          <p:nvPr/>
        </p:nvSpPr>
        <p:spPr>
          <a:xfrm>
            <a:off x="4011515" y="7319378"/>
            <a:ext cx="4801191" cy="1475725"/>
          </a:xfrm>
          <a:prstGeom prst="rect">
            <a:avLst/>
          </a:prstGeom>
        </p:spPr>
        <p:txBody>
          <a:bodyPr wrap="square" lIns="0" tIns="0" rIns="0" bIns="0" rtlCol="0" anchor="t">
            <a:spAutoFit/>
          </a:bodyPr>
          <a:lstStyle/>
          <a:p>
            <a:r>
              <a:rPr lang="en-US" sz="3000" b="1" spc="29" dirty="0">
                <a:solidFill>
                  <a:srgbClr val="111B1E"/>
                </a:solidFill>
                <a:latin typeface="Assistant Regular"/>
              </a:rPr>
              <a:t>CCAPS SCORES</a:t>
            </a:r>
          </a:p>
          <a:p>
            <a:pPr marL="514350" indent="-514350">
              <a:lnSpc>
                <a:spcPts val="3919"/>
              </a:lnSpc>
              <a:buFont typeface="Arial" panose="020B0604020202020204" pitchFamily="34" charset="0"/>
              <a:buChar char="•"/>
            </a:pPr>
            <a:r>
              <a:rPr lang="en-US" sz="3000" dirty="0">
                <a:solidFill>
                  <a:srgbClr val="111B1E"/>
                </a:solidFill>
                <a:latin typeface="Assistant Regular"/>
              </a:rPr>
              <a:t>Clarify statistical vs. clinical significance</a:t>
            </a:r>
          </a:p>
        </p:txBody>
      </p:sp>
      <p:pic>
        <p:nvPicPr>
          <p:cNvPr id="23" name="Graphic 22" descr="Male with solid fill">
            <a:extLst>
              <a:ext uri="{FF2B5EF4-FFF2-40B4-BE49-F238E27FC236}">
                <a16:creationId xmlns:a16="http://schemas.microsoft.com/office/drawing/2014/main" id="{97A4A3A7-C6C8-5543-BDBF-B804BDFC537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1551813" y="1449688"/>
            <a:ext cx="1200658" cy="1200658"/>
          </a:xfrm>
          <a:prstGeom prst="rect">
            <a:avLst/>
          </a:prstGeom>
        </p:spPr>
      </p:pic>
      <p:pic>
        <p:nvPicPr>
          <p:cNvPr id="27" name="Graphic 26" descr="Germ with solid fill">
            <a:extLst>
              <a:ext uri="{FF2B5EF4-FFF2-40B4-BE49-F238E27FC236}">
                <a16:creationId xmlns:a16="http://schemas.microsoft.com/office/drawing/2014/main" id="{21DFF06D-9B20-E545-883E-0D5A1C300DD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a:stretch/>
        </p:blipFill>
        <p:spPr>
          <a:xfrm>
            <a:off x="1551813" y="4515794"/>
            <a:ext cx="1200658" cy="1200658"/>
          </a:xfrm>
          <a:prstGeom prst="rect">
            <a:avLst/>
          </a:prstGeom>
        </p:spPr>
      </p:pic>
      <p:pic>
        <p:nvPicPr>
          <p:cNvPr id="29" name="Graphic 28" descr="Mental Health with solid fill">
            <a:extLst>
              <a:ext uri="{FF2B5EF4-FFF2-40B4-BE49-F238E27FC236}">
                <a16:creationId xmlns:a16="http://schemas.microsoft.com/office/drawing/2014/main" id="{5EC8B14B-E540-674E-B451-DF7C564F05D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rcRect/>
          <a:stretch/>
        </p:blipFill>
        <p:spPr>
          <a:xfrm>
            <a:off x="1551813" y="7581900"/>
            <a:ext cx="1200658" cy="1200658"/>
          </a:xfrm>
          <a:prstGeom prst="rect">
            <a:avLst/>
          </a:prstGeom>
        </p:spPr>
      </p:pic>
    </p:spTree>
    <p:extLst>
      <p:ext uri="{BB962C8B-B14F-4D97-AF65-F5344CB8AC3E}">
        <p14:creationId xmlns:p14="http://schemas.microsoft.com/office/powerpoint/2010/main" val="1795193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0131678" y="1279428"/>
            <a:ext cx="5953433" cy="3693319"/>
          </a:xfrm>
          <a:prstGeom prst="rect">
            <a:avLst/>
          </a:prstGeom>
        </p:spPr>
        <p:txBody>
          <a:bodyPr lIns="0" tIns="0" rIns="0" bIns="0" rtlCol="0" anchor="t">
            <a:spAutoFit/>
          </a:bodyPr>
          <a:lstStyle/>
          <a:p>
            <a:r>
              <a:rPr lang="en-US" sz="8000" spc="59" dirty="0">
                <a:solidFill>
                  <a:srgbClr val="111B1E"/>
                </a:solidFill>
                <a:latin typeface="Assistant Bold"/>
              </a:rPr>
              <a:t>Future Research Directions</a:t>
            </a:r>
          </a:p>
        </p:txBody>
      </p:sp>
      <p:sp>
        <p:nvSpPr>
          <p:cNvPr id="5" name="AutoShape 5"/>
          <p:cNvSpPr/>
          <p:nvPr/>
        </p:nvSpPr>
        <p:spPr>
          <a:xfrm>
            <a:off x="16110511" y="-662575"/>
            <a:ext cx="25347" cy="11612150"/>
          </a:xfrm>
          <a:prstGeom prst="rect">
            <a:avLst/>
          </a:prstGeom>
          <a:solidFill>
            <a:srgbClr val="111B1E">
              <a:alpha val="29804"/>
            </a:srgbClr>
          </a:solidFill>
        </p:spPr>
      </p:sp>
      <p:sp>
        <p:nvSpPr>
          <p:cNvPr id="6" name="TextBox 6"/>
          <p:cNvSpPr txBox="1"/>
          <p:nvPr/>
        </p:nvSpPr>
        <p:spPr>
          <a:xfrm rot="5400000">
            <a:off x="13291633" y="4814712"/>
            <a:ext cx="7982958" cy="410933"/>
          </a:xfrm>
          <a:prstGeom prst="rect">
            <a:avLst/>
          </a:prstGeom>
        </p:spPr>
        <p:txBody>
          <a:bodyPr lIns="0" tIns="0" rIns="0" bIns="0" rtlCol="0" anchor="t">
            <a:spAutoFit/>
          </a:bodyPr>
          <a:lstStyle/>
          <a:p>
            <a:pPr>
              <a:lnSpc>
                <a:spcPts val="3359"/>
              </a:lnSpc>
            </a:pPr>
            <a:r>
              <a:rPr lang="en-US" sz="2399" spc="143" dirty="0">
                <a:solidFill>
                  <a:srgbClr val="111B1E"/>
                </a:solidFill>
                <a:latin typeface="Cormorant Garamond Bold"/>
              </a:rPr>
              <a:t>CCNY • June 8, 2021</a:t>
            </a:r>
          </a:p>
        </p:txBody>
      </p:sp>
      <p:sp>
        <p:nvSpPr>
          <p:cNvPr id="7" name="AutoShape 7"/>
          <p:cNvSpPr/>
          <p:nvPr/>
        </p:nvSpPr>
        <p:spPr>
          <a:xfrm>
            <a:off x="9194853" y="223182"/>
            <a:ext cx="25347" cy="11612150"/>
          </a:xfrm>
          <a:prstGeom prst="rect">
            <a:avLst/>
          </a:prstGeom>
          <a:solidFill>
            <a:srgbClr val="111B1E">
              <a:alpha val="29804"/>
            </a:srgbClr>
          </a:solidFill>
        </p:spPr>
      </p:sp>
      <p:sp>
        <p:nvSpPr>
          <p:cNvPr id="8" name="TextBox 8"/>
          <p:cNvSpPr txBox="1"/>
          <p:nvPr/>
        </p:nvSpPr>
        <p:spPr>
          <a:xfrm>
            <a:off x="4011515" y="1104900"/>
            <a:ext cx="4801191" cy="2438488"/>
          </a:xfrm>
          <a:prstGeom prst="rect">
            <a:avLst/>
          </a:prstGeom>
        </p:spPr>
        <p:txBody>
          <a:bodyPr wrap="square" lIns="0" tIns="0" rIns="0" bIns="0" rtlCol="0" anchor="t">
            <a:spAutoFit/>
          </a:bodyPr>
          <a:lstStyle/>
          <a:p>
            <a:r>
              <a:rPr lang="en-US" sz="3000" b="1" spc="29" dirty="0">
                <a:solidFill>
                  <a:srgbClr val="111B1E"/>
                </a:solidFill>
                <a:latin typeface="Assistant Regular"/>
              </a:rPr>
              <a:t>SUBCULTURE</a:t>
            </a:r>
          </a:p>
          <a:p>
            <a:pPr marL="457200" indent="-457200">
              <a:lnSpc>
                <a:spcPts val="3919"/>
              </a:lnSpc>
              <a:buFont typeface="Arial" panose="020B0604020202020204" pitchFamily="34" charset="0"/>
              <a:buChar char="•"/>
            </a:pPr>
            <a:r>
              <a:rPr lang="en-US" sz="3000" dirty="0">
                <a:solidFill>
                  <a:srgbClr val="111B1E"/>
                </a:solidFill>
                <a:latin typeface="Assistant Regular"/>
              </a:rPr>
              <a:t>27% of college’s UG population is Jewish</a:t>
            </a:r>
          </a:p>
          <a:p>
            <a:pPr marL="457200" indent="-457200">
              <a:lnSpc>
                <a:spcPts val="3919"/>
              </a:lnSpc>
              <a:buFont typeface="Arial" panose="020B0604020202020204" pitchFamily="34" charset="0"/>
              <a:buChar char="•"/>
            </a:pPr>
            <a:r>
              <a:rPr lang="en-US" sz="3000" dirty="0">
                <a:solidFill>
                  <a:srgbClr val="111B1E"/>
                </a:solidFill>
                <a:latin typeface="Assistant Regular"/>
              </a:rPr>
              <a:t>About half of them are Orthodox</a:t>
            </a:r>
          </a:p>
        </p:txBody>
      </p:sp>
      <p:sp>
        <p:nvSpPr>
          <p:cNvPr id="9" name="AutoShape 9"/>
          <p:cNvSpPr/>
          <p:nvPr/>
        </p:nvSpPr>
        <p:spPr>
          <a:xfrm>
            <a:off x="1028700" y="1028700"/>
            <a:ext cx="2142013" cy="2097388"/>
          </a:xfrm>
          <a:prstGeom prst="rect">
            <a:avLst/>
          </a:prstGeom>
          <a:solidFill>
            <a:srgbClr val="111B1E"/>
          </a:solidFill>
        </p:spPr>
      </p:sp>
      <p:sp>
        <p:nvSpPr>
          <p:cNvPr id="11" name="AutoShape 11"/>
          <p:cNvSpPr/>
          <p:nvPr/>
        </p:nvSpPr>
        <p:spPr>
          <a:xfrm>
            <a:off x="1028700" y="4094806"/>
            <a:ext cx="2142013" cy="2097388"/>
          </a:xfrm>
          <a:prstGeom prst="rect">
            <a:avLst/>
          </a:prstGeom>
          <a:solidFill>
            <a:srgbClr val="111B1E"/>
          </a:solidFill>
        </p:spPr>
      </p:sp>
      <p:sp>
        <p:nvSpPr>
          <p:cNvPr id="12" name="AutoShape 12"/>
          <p:cNvSpPr/>
          <p:nvPr/>
        </p:nvSpPr>
        <p:spPr>
          <a:xfrm>
            <a:off x="18135600" y="0"/>
            <a:ext cx="1181100" cy="11277600"/>
          </a:xfrm>
          <a:prstGeom prst="rect">
            <a:avLst/>
          </a:prstGeom>
          <a:solidFill>
            <a:srgbClr val="111B1E"/>
          </a:solidFill>
        </p:spPr>
      </p:sp>
      <p:sp>
        <p:nvSpPr>
          <p:cNvPr id="14" name="AutoShape 14"/>
          <p:cNvSpPr/>
          <p:nvPr/>
        </p:nvSpPr>
        <p:spPr>
          <a:xfrm>
            <a:off x="1028700" y="7160912"/>
            <a:ext cx="2142013" cy="2097388"/>
          </a:xfrm>
          <a:prstGeom prst="rect">
            <a:avLst/>
          </a:prstGeom>
          <a:solidFill>
            <a:srgbClr val="111B1E"/>
          </a:solidFill>
        </p:spPr>
      </p:sp>
      <p:sp>
        <p:nvSpPr>
          <p:cNvPr id="18" name="TextBox 8">
            <a:extLst>
              <a:ext uri="{FF2B5EF4-FFF2-40B4-BE49-F238E27FC236}">
                <a16:creationId xmlns:a16="http://schemas.microsoft.com/office/drawing/2014/main" id="{2AA3012A-4238-A848-AB21-80F33BBC215A}"/>
              </a:ext>
            </a:extLst>
          </p:cNvPr>
          <p:cNvSpPr txBox="1"/>
          <p:nvPr/>
        </p:nvSpPr>
        <p:spPr>
          <a:xfrm>
            <a:off x="3975420" y="4199798"/>
            <a:ext cx="4801191" cy="1438214"/>
          </a:xfrm>
          <a:prstGeom prst="rect">
            <a:avLst/>
          </a:prstGeom>
        </p:spPr>
        <p:txBody>
          <a:bodyPr wrap="square" lIns="0" tIns="0" rIns="0" bIns="0" rtlCol="0" anchor="t">
            <a:spAutoFit/>
          </a:bodyPr>
          <a:lstStyle/>
          <a:p>
            <a:r>
              <a:rPr lang="en-US" sz="3000" b="1" spc="29" dirty="0">
                <a:solidFill>
                  <a:srgbClr val="111B1E"/>
                </a:solidFill>
                <a:latin typeface="Assistant Regular"/>
              </a:rPr>
              <a:t>WHITE PASSING</a:t>
            </a:r>
          </a:p>
          <a:p>
            <a:pPr marL="457200" indent="-457200">
              <a:lnSpc>
                <a:spcPts val="3919"/>
              </a:lnSpc>
              <a:buFont typeface="Arial" panose="020B0604020202020204" pitchFamily="34" charset="0"/>
              <a:buChar char="•"/>
            </a:pPr>
            <a:r>
              <a:rPr lang="en-US" sz="3000" dirty="0">
                <a:solidFill>
                  <a:srgbClr val="111B1E"/>
                </a:solidFill>
                <a:latin typeface="Assistant Regular"/>
              </a:rPr>
              <a:t>90% of American Jews are White</a:t>
            </a:r>
          </a:p>
        </p:txBody>
      </p:sp>
      <p:sp>
        <p:nvSpPr>
          <p:cNvPr id="19" name="TextBox 8">
            <a:extLst>
              <a:ext uri="{FF2B5EF4-FFF2-40B4-BE49-F238E27FC236}">
                <a16:creationId xmlns:a16="http://schemas.microsoft.com/office/drawing/2014/main" id="{025B04EE-1792-034E-B3AC-BD26F9DA38A2}"/>
              </a:ext>
            </a:extLst>
          </p:cNvPr>
          <p:cNvSpPr txBox="1"/>
          <p:nvPr/>
        </p:nvSpPr>
        <p:spPr>
          <a:xfrm>
            <a:off x="4011515" y="7319378"/>
            <a:ext cx="4801191" cy="1938351"/>
          </a:xfrm>
          <a:prstGeom prst="rect">
            <a:avLst/>
          </a:prstGeom>
        </p:spPr>
        <p:txBody>
          <a:bodyPr wrap="square" lIns="0" tIns="0" rIns="0" bIns="0" rtlCol="0" anchor="t">
            <a:spAutoFit/>
          </a:bodyPr>
          <a:lstStyle/>
          <a:p>
            <a:r>
              <a:rPr lang="en-US" sz="3000" b="1" spc="29" dirty="0">
                <a:solidFill>
                  <a:srgbClr val="111B1E"/>
                </a:solidFill>
                <a:latin typeface="Assistant Regular"/>
              </a:rPr>
              <a:t>GROUP MENTAL HEALTH</a:t>
            </a:r>
          </a:p>
          <a:p>
            <a:pPr marL="514350" indent="-514350">
              <a:lnSpc>
                <a:spcPts val="3919"/>
              </a:lnSpc>
              <a:buFont typeface="Arial" panose="020B0604020202020204" pitchFamily="34" charset="0"/>
              <a:buChar char="•"/>
            </a:pPr>
            <a:r>
              <a:rPr lang="en-US" sz="3000" dirty="0">
                <a:solidFill>
                  <a:srgbClr val="111B1E"/>
                </a:solidFill>
                <a:latin typeface="Assistant Regular"/>
              </a:rPr>
              <a:t>Mental health presents differently in Orthodox Jewish culture</a:t>
            </a:r>
          </a:p>
        </p:txBody>
      </p:sp>
      <p:pic>
        <p:nvPicPr>
          <p:cNvPr id="23" name="Graphic 22" descr="Harvey Balls 50% with solid fill">
            <a:extLst>
              <a:ext uri="{FF2B5EF4-FFF2-40B4-BE49-F238E27FC236}">
                <a16:creationId xmlns:a16="http://schemas.microsoft.com/office/drawing/2014/main" id="{97A4A3A7-C6C8-5543-BDBF-B804BDFC537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1551813" y="1449688"/>
            <a:ext cx="1200658" cy="1200658"/>
          </a:xfrm>
          <a:prstGeom prst="rect">
            <a:avLst/>
          </a:prstGeom>
        </p:spPr>
      </p:pic>
      <p:pic>
        <p:nvPicPr>
          <p:cNvPr id="27" name="Graphic 26" descr="Group of men with solid fill">
            <a:extLst>
              <a:ext uri="{FF2B5EF4-FFF2-40B4-BE49-F238E27FC236}">
                <a16:creationId xmlns:a16="http://schemas.microsoft.com/office/drawing/2014/main" id="{21DFF06D-9B20-E545-883E-0D5A1C300DD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rcRect/>
          <a:stretch/>
        </p:blipFill>
        <p:spPr>
          <a:xfrm>
            <a:off x="1551813" y="4515794"/>
            <a:ext cx="1200658" cy="1200658"/>
          </a:xfrm>
          <a:prstGeom prst="rect">
            <a:avLst/>
          </a:prstGeom>
        </p:spPr>
      </p:pic>
      <p:pic>
        <p:nvPicPr>
          <p:cNvPr id="29" name="Graphic 28" descr="Dance with solid fill">
            <a:extLst>
              <a:ext uri="{FF2B5EF4-FFF2-40B4-BE49-F238E27FC236}">
                <a16:creationId xmlns:a16="http://schemas.microsoft.com/office/drawing/2014/main" id="{5EC8B14B-E540-674E-B451-DF7C564F05DF}"/>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rcRect/>
          <a:stretch/>
        </p:blipFill>
        <p:spPr>
          <a:xfrm>
            <a:off x="1551813" y="7581900"/>
            <a:ext cx="1200658" cy="1200658"/>
          </a:xfrm>
          <a:prstGeom prst="rect">
            <a:avLst/>
          </a:prstGeom>
        </p:spPr>
      </p:pic>
      <p:sp>
        <p:nvSpPr>
          <p:cNvPr id="16" name="TextBox 3">
            <a:extLst>
              <a:ext uri="{FF2B5EF4-FFF2-40B4-BE49-F238E27FC236}">
                <a16:creationId xmlns:a16="http://schemas.microsoft.com/office/drawing/2014/main" id="{C792E9EC-D250-B942-BD56-B1C74FC877F3}"/>
              </a:ext>
            </a:extLst>
          </p:cNvPr>
          <p:cNvSpPr txBox="1"/>
          <p:nvPr/>
        </p:nvSpPr>
        <p:spPr>
          <a:xfrm>
            <a:off x="10182372" y="5203901"/>
            <a:ext cx="4910311" cy="1231106"/>
          </a:xfrm>
          <a:prstGeom prst="rect">
            <a:avLst/>
          </a:prstGeom>
        </p:spPr>
        <p:txBody>
          <a:bodyPr wrap="square" lIns="0" tIns="0" rIns="0" bIns="0" rtlCol="0" anchor="t">
            <a:spAutoFit/>
          </a:bodyPr>
          <a:lstStyle/>
          <a:p>
            <a:r>
              <a:rPr lang="en-US" sz="4000" spc="204" dirty="0">
                <a:solidFill>
                  <a:srgbClr val="111B1E"/>
                </a:solidFill>
                <a:latin typeface="Assistant Regular Bold"/>
              </a:rPr>
              <a:t>Orthodox Jewish Students</a:t>
            </a:r>
          </a:p>
        </p:txBody>
      </p:sp>
    </p:spTree>
    <p:extLst>
      <p:ext uri="{BB962C8B-B14F-4D97-AF65-F5344CB8AC3E}">
        <p14:creationId xmlns:p14="http://schemas.microsoft.com/office/powerpoint/2010/main" val="25667972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0449" y="419100"/>
            <a:ext cx="11869256" cy="960685"/>
          </a:xfrm>
          <a:prstGeom prst="rect">
            <a:avLst/>
          </a:prstGeom>
        </p:spPr>
        <p:txBody>
          <a:bodyPr lIns="0" tIns="0" rIns="0" bIns="0" rtlCol="0" anchor="t">
            <a:spAutoFit/>
          </a:bodyPr>
          <a:lstStyle/>
          <a:p>
            <a:pPr>
              <a:lnSpc>
                <a:spcPts val="7740"/>
              </a:lnSpc>
            </a:pPr>
            <a:r>
              <a:rPr lang="en-US" sz="6000" spc="60" dirty="0">
                <a:solidFill>
                  <a:srgbClr val="111B1E"/>
                </a:solidFill>
                <a:latin typeface="Assistant Bold"/>
              </a:rPr>
              <a:t>References</a:t>
            </a:r>
          </a:p>
        </p:txBody>
      </p:sp>
      <p:sp>
        <p:nvSpPr>
          <p:cNvPr id="5" name="TextBox 5"/>
          <p:cNvSpPr txBox="1"/>
          <p:nvPr/>
        </p:nvSpPr>
        <p:spPr>
          <a:xfrm>
            <a:off x="1020449" y="1560760"/>
            <a:ext cx="14488713" cy="8863965"/>
          </a:xfrm>
          <a:prstGeom prst="rect">
            <a:avLst/>
          </a:prstGeom>
        </p:spPr>
        <p:txBody>
          <a:bodyPr wrap="square" lIns="0" tIns="0" rIns="0" bIns="0" rtlCol="0" anchor="t">
            <a:spAutoFit/>
          </a:bodyPr>
          <a:lstStyle/>
          <a:p>
            <a:r>
              <a:rPr lang="en-US" sz="1600" dirty="0">
                <a:solidFill>
                  <a:srgbClr val="111B1E"/>
                </a:solidFill>
                <a:latin typeface="Assistant Regular"/>
              </a:rPr>
              <a:t>Anderson, Norman B. </a:t>
            </a:r>
            <a:r>
              <a:rPr lang="en-US" sz="1600" dirty="0" err="1">
                <a:solidFill>
                  <a:srgbClr val="111B1E"/>
                </a:solidFill>
                <a:latin typeface="Assistant Regular"/>
              </a:rPr>
              <a:t>Bulatao</a:t>
            </a:r>
            <a:r>
              <a:rPr lang="en-US" sz="1600" dirty="0">
                <a:solidFill>
                  <a:srgbClr val="111B1E"/>
                </a:solidFill>
                <a:latin typeface="Assistant Regular"/>
              </a:rPr>
              <a:t>, Randy A. Cohen, Barney. (2004). Critical perspectives on racial and ethnic differences in health in late life. The National Academies Press.</a:t>
            </a:r>
          </a:p>
          <a:p>
            <a:r>
              <a:rPr lang="en-US" sz="1600" dirty="0">
                <a:solidFill>
                  <a:srgbClr val="111B1E"/>
                </a:solidFill>
                <a:latin typeface="Assistant Regular"/>
              </a:rPr>
              <a:t>Ballesteros, J. L., &amp; Hilliard, R. C. (2016). U.S.-based </a:t>
            </a:r>
            <a:r>
              <a:rPr lang="en-US" sz="1600" dirty="0" err="1">
                <a:solidFill>
                  <a:srgbClr val="111B1E"/>
                </a:solidFill>
                <a:latin typeface="Assistant Regular"/>
              </a:rPr>
              <a:t>latina</a:t>
            </a:r>
            <a:r>
              <a:rPr lang="en-US" sz="1600" dirty="0">
                <a:solidFill>
                  <a:srgbClr val="111B1E"/>
                </a:solidFill>
                <a:latin typeface="Assistant Regular"/>
              </a:rPr>
              <a:t>/O college students’ attitudes toward online counseling. International Journal for the Advancement of Counselling, 38(4), 269-285. </a:t>
            </a:r>
            <a:r>
              <a:rPr lang="en-US" sz="1600" dirty="0">
                <a:solidFill>
                  <a:srgbClr val="111B1E"/>
                </a:solidFill>
                <a:latin typeface="Assistant Regular"/>
                <a:hlinkClick r:id="rId3"/>
              </a:rPr>
              <a:t>https://10.1007/s10447-016-9271-x</a:t>
            </a:r>
            <a:endParaRPr lang="en-US" sz="1600" dirty="0">
              <a:solidFill>
                <a:srgbClr val="111B1E"/>
              </a:solidFill>
              <a:latin typeface="Assistant Regular"/>
            </a:endParaRPr>
          </a:p>
          <a:p>
            <a:r>
              <a:rPr lang="en-US" sz="1600" dirty="0">
                <a:solidFill>
                  <a:srgbClr val="111B1E"/>
                </a:solidFill>
                <a:latin typeface="Assistant Regular"/>
              </a:rPr>
              <a:t>Boysen, G. A. (2009). A review of experimental studies of explicit and implicit bias among counselors. Journal of Multicultural Counseling and Development, 37(4), 240-249. </a:t>
            </a:r>
            <a:r>
              <a:rPr lang="en-US" sz="1600" dirty="0">
                <a:solidFill>
                  <a:srgbClr val="111B1E"/>
                </a:solidFill>
                <a:latin typeface="Assistant Regular"/>
                <a:hlinkClick r:id="rId4"/>
              </a:rPr>
              <a:t>https://10.1002/j.2161-1912.2009.tb00106.x</a:t>
            </a:r>
            <a:endParaRPr lang="en-US" sz="1600" dirty="0">
              <a:solidFill>
                <a:srgbClr val="111B1E"/>
              </a:solidFill>
              <a:latin typeface="Assistant Regular"/>
            </a:endParaRPr>
          </a:p>
          <a:p>
            <a:r>
              <a:rPr lang="en-US" sz="1600" dirty="0">
                <a:solidFill>
                  <a:srgbClr val="111B1E"/>
                </a:solidFill>
                <a:latin typeface="Assistant Regular"/>
              </a:rPr>
              <a:t>Brunner, J. L., Wallace, D. L., </a:t>
            </a:r>
            <a:r>
              <a:rPr lang="en-US" sz="1600" dirty="0" err="1">
                <a:solidFill>
                  <a:srgbClr val="111B1E"/>
                </a:solidFill>
                <a:latin typeface="Assistant Regular"/>
              </a:rPr>
              <a:t>Reymann</a:t>
            </a:r>
            <a:r>
              <a:rPr lang="en-US" sz="1600" dirty="0">
                <a:solidFill>
                  <a:srgbClr val="111B1E"/>
                </a:solidFill>
                <a:latin typeface="Assistant Regular"/>
              </a:rPr>
              <a:t>, L. S., Sellers, J., &amp; McCabe, A. G. (2014). College counseling today: Contemporary students and how counseling centers meet their needs. Null, 28(4), 257-324. </a:t>
            </a:r>
            <a:r>
              <a:rPr lang="en-US" sz="1600" dirty="0">
                <a:solidFill>
                  <a:srgbClr val="111B1E"/>
                </a:solidFill>
                <a:latin typeface="Assistant Regular"/>
                <a:hlinkClick r:id="rId5"/>
              </a:rPr>
              <a:t>https://10.1080/87568225.2014.948770</a:t>
            </a:r>
            <a:endParaRPr lang="en-US" sz="1600" dirty="0">
              <a:solidFill>
                <a:srgbClr val="111B1E"/>
              </a:solidFill>
              <a:latin typeface="Assistant Regular"/>
            </a:endParaRPr>
          </a:p>
          <a:p>
            <a:r>
              <a:rPr lang="en-US" sz="1600" dirty="0">
                <a:solidFill>
                  <a:srgbClr val="111B1E"/>
                </a:solidFill>
                <a:latin typeface="Assistant Regular"/>
              </a:rPr>
              <a:t>Chen, A. (2017). Addressing diversity on college campuses: Changing expectations and practices in instructional leadership. Higher Education Studies, 7(2), 17. </a:t>
            </a:r>
            <a:r>
              <a:rPr lang="en-US" sz="1600" dirty="0">
                <a:solidFill>
                  <a:srgbClr val="111B1E"/>
                </a:solidFill>
                <a:latin typeface="Assistant Regular"/>
                <a:hlinkClick r:id="rId6"/>
              </a:rPr>
              <a:t>https://10.5539/hes.v7n2p17</a:t>
            </a:r>
            <a:endParaRPr lang="en-US" sz="1600" dirty="0">
              <a:solidFill>
                <a:srgbClr val="111B1E"/>
              </a:solidFill>
              <a:latin typeface="Assistant Regular"/>
            </a:endParaRPr>
          </a:p>
          <a:p>
            <a:r>
              <a:rPr lang="en-US" sz="1600" dirty="0">
                <a:solidFill>
                  <a:srgbClr val="111B1E"/>
                </a:solidFill>
                <a:latin typeface="Assistant Regular"/>
              </a:rPr>
              <a:t>Cheng, H., Wang, C., McDermott, R. C., </a:t>
            </a:r>
            <a:r>
              <a:rPr lang="en-US" sz="1600" dirty="0" err="1">
                <a:solidFill>
                  <a:srgbClr val="111B1E"/>
                </a:solidFill>
                <a:latin typeface="Assistant Regular"/>
              </a:rPr>
              <a:t>Kridel</a:t>
            </a:r>
            <a:r>
              <a:rPr lang="en-US" sz="1600" dirty="0">
                <a:solidFill>
                  <a:srgbClr val="111B1E"/>
                </a:solidFill>
                <a:latin typeface="Assistant Regular"/>
              </a:rPr>
              <a:t>, M., &amp; </a:t>
            </a:r>
            <a:r>
              <a:rPr lang="en-US" sz="1600" dirty="0" err="1">
                <a:solidFill>
                  <a:srgbClr val="111B1E"/>
                </a:solidFill>
                <a:latin typeface="Assistant Regular"/>
              </a:rPr>
              <a:t>Rislin</a:t>
            </a:r>
            <a:r>
              <a:rPr lang="en-US" sz="1600" dirty="0">
                <a:solidFill>
                  <a:srgbClr val="111B1E"/>
                </a:solidFill>
                <a:latin typeface="Assistant Regular"/>
              </a:rPr>
              <a:t>, J. L. (2018). Self‐stigma, mental health literacy, and attitudes toward seeking psychological help. Journal of Counseling &amp; Development, 96(1), 64-74. </a:t>
            </a:r>
            <a:r>
              <a:rPr lang="en-US" sz="1600" dirty="0">
                <a:solidFill>
                  <a:srgbClr val="111B1E"/>
                </a:solidFill>
                <a:latin typeface="Assistant Regular"/>
                <a:hlinkClick r:id="rId7"/>
              </a:rPr>
              <a:t>https://10.1002/jcad.12178</a:t>
            </a:r>
            <a:endParaRPr lang="en-US" sz="1600" dirty="0">
              <a:solidFill>
                <a:srgbClr val="111B1E"/>
              </a:solidFill>
              <a:latin typeface="Assistant Regular"/>
            </a:endParaRPr>
          </a:p>
          <a:p>
            <a:r>
              <a:rPr lang="en-US" sz="1600" dirty="0">
                <a:solidFill>
                  <a:srgbClr val="111B1E"/>
                </a:solidFill>
                <a:latin typeface="Assistant Regular"/>
              </a:rPr>
              <a:t>de </a:t>
            </a:r>
            <a:r>
              <a:rPr lang="en-US" sz="1600" dirty="0" err="1">
                <a:solidFill>
                  <a:srgbClr val="111B1E"/>
                </a:solidFill>
                <a:latin typeface="Assistant Regular"/>
              </a:rPr>
              <a:t>Haan</a:t>
            </a:r>
            <a:r>
              <a:rPr lang="en-US" sz="1600" dirty="0">
                <a:solidFill>
                  <a:srgbClr val="111B1E"/>
                </a:solidFill>
                <a:latin typeface="Assistant Regular"/>
              </a:rPr>
              <a:t>, A.M., Boon, A. E., de Jong, </a:t>
            </a:r>
            <a:r>
              <a:rPr lang="en-US" sz="1600" dirty="0" err="1">
                <a:solidFill>
                  <a:srgbClr val="111B1E"/>
                </a:solidFill>
                <a:latin typeface="Assistant Regular"/>
              </a:rPr>
              <a:t>Joop</a:t>
            </a:r>
            <a:r>
              <a:rPr lang="en-US" sz="1600" dirty="0">
                <a:solidFill>
                  <a:srgbClr val="111B1E"/>
                </a:solidFill>
                <a:latin typeface="Assistant Regular"/>
              </a:rPr>
              <a:t> T. V.,M., &amp; </a:t>
            </a:r>
            <a:r>
              <a:rPr lang="en-US" sz="1600" dirty="0" err="1">
                <a:solidFill>
                  <a:srgbClr val="111B1E"/>
                </a:solidFill>
                <a:latin typeface="Assistant Regular"/>
              </a:rPr>
              <a:t>Vermeiren</a:t>
            </a:r>
            <a:r>
              <a:rPr lang="en-US" sz="1600" dirty="0">
                <a:solidFill>
                  <a:srgbClr val="111B1E"/>
                </a:solidFill>
                <a:latin typeface="Assistant Regular"/>
              </a:rPr>
              <a:t>, Robert R. J. M. (2018). A review of mental health treatment dropout by ethnic minority youth. Transcultural Psychiatry; </a:t>
            </a:r>
            <a:r>
              <a:rPr lang="en-US" sz="1600" dirty="0" err="1">
                <a:solidFill>
                  <a:srgbClr val="111B1E"/>
                </a:solidFill>
                <a:latin typeface="Assistant Regular"/>
              </a:rPr>
              <a:t>Transcult</a:t>
            </a:r>
            <a:r>
              <a:rPr lang="en-US" sz="1600" dirty="0">
                <a:solidFill>
                  <a:srgbClr val="111B1E"/>
                </a:solidFill>
                <a:latin typeface="Assistant Regular"/>
              </a:rPr>
              <a:t> Psychiatry, 55(1), 3-30. </a:t>
            </a:r>
            <a:r>
              <a:rPr lang="en-US" sz="1600" dirty="0">
                <a:solidFill>
                  <a:srgbClr val="111B1E"/>
                </a:solidFill>
                <a:latin typeface="Assistant Regular"/>
                <a:hlinkClick r:id="rId8"/>
              </a:rPr>
              <a:t>https://10.1177/1363461517731702</a:t>
            </a:r>
            <a:endParaRPr lang="en-US" sz="1600" dirty="0">
              <a:solidFill>
                <a:srgbClr val="111B1E"/>
              </a:solidFill>
              <a:latin typeface="Assistant Regular"/>
            </a:endParaRPr>
          </a:p>
          <a:p>
            <a:r>
              <a:rPr lang="en-US" sz="1600" dirty="0">
                <a:solidFill>
                  <a:srgbClr val="111B1E"/>
                </a:solidFill>
                <a:latin typeface="Assistant Regular"/>
              </a:rPr>
              <a:t>DENNHARDT, A. A., &amp; MURPHY, J. G. (2011). Associations between depression, distress tolerance, delay discounting, and alcohol-related problems in </a:t>
            </a:r>
            <a:r>
              <a:rPr lang="en-US" sz="1600" dirty="0" err="1">
                <a:solidFill>
                  <a:srgbClr val="111B1E"/>
                </a:solidFill>
                <a:latin typeface="Assistant Regular"/>
              </a:rPr>
              <a:t>european</a:t>
            </a:r>
            <a:r>
              <a:rPr lang="en-US" sz="1600" dirty="0">
                <a:solidFill>
                  <a:srgbClr val="111B1E"/>
                </a:solidFill>
                <a:latin typeface="Assistant Regular"/>
              </a:rPr>
              <a:t> </a:t>
            </a:r>
            <a:r>
              <a:rPr lang="en-US" sz="1600" dirty="0" err="1">
                <a:solidFill>
                  <a:srgbClr val="111B1E"/>
                </a:solidFill>
                <a:latin typeface="Assistant Regular"/>
              </a:rPr>
              <a:t>american</a:t>
            </a:r>
            <a:r>
              <a:rPr lang="en-US" sz="1600" dirty="0">
                <a:solidFill>
                  <a:srgbClr val="111B1E"/>
                </a:solidFill>
                <a:latin typeface="Assistant Regular"/>
              </a:rPr>
              <a:t> and </a:t>
            </a:r>
            <a:r>
              <a:rPr lang="en-US" sz="1600" dirty="0" err="1">
                <a:solidFill>
                  <a:srgbClr val="111B1E"/>
                </a:solidFill>
                <a:latin typeface="Assistant Regular"/>
              </a:rPr>
              <a:t>african</a:t>
            </a:r>
            <a:r>
              <a:rPr lang="en-US" sz="1600" dirty="0">
                <a:solidFill>
                  <a:srgbClr val="111B1E"/>
                </a:solidFill>
                <a:latin typeface="Assistant Regular"/>
              </a:rPr>
              <a:t> </a:t>
            </a:r>
            <a:r>
              <a:rPr lang="en-US" sz="1600" dirty="0" err="1">
                <a:solidFill>
                  <a:srgbClr val="111B1E"/>
                </a:solidFill>
                <a:latin typeface="Assistant Regular"/>
              </a:rPr>
              <a:t>american</a:t>
            </a:r>
            <a:r>
              <a:rPr lang="en-US" sz="1600" dirty="0">
                <a:solidFill>
                  <a:srgbClr val="111B1E"/>
                </a:solidFill>
                <a:latin typeface="Assistant Regular"/>
              </a:rPr>
              <a:t> college students. Psychology of Addictive Behaviors; Psychol Addict </a:t>
            </a:r>
            <a:r>
              <a:rPr lang="en-US" sz="1600" dirty="0" err="1">
                <a:solidFill>
                  <a:srgbClr val="111B1E"/>
                </a:solidFill>
                <a:latin typeface="Assistant Regular"/>
              </a:rPr>
              <a:t>Behav</a:t>
            </a:r>
            <a:r>
              <a:rPr lang="en-US" sz="1600" dirty="0">
                <a:solidFill>
                  <a:srgbClr val="111B1E"/>
                </a:solidFill>
                <a:latin typeface="Assistant Regular"/>
              </a:rPr>
              <a:t>, 25(4), 595-604. </a:t>
            </a:r>
            <a:r>
              <a:rPr lang="en-US" sz="1600" dirty="0">
                <a:solidFill>
                  <a:srgbClr val="111B1E"/>
                </a:solidFill>
                <a:latin typeface="Assistant Regular"/>
                <a:hlinkClick r:id="rId9"/>
              </a:rPr>
              <a:t>https://10.1037/a0025807</a:t>
            </a:r>
            <a:endParaRPr lang="en-US" sz="1600" dirty="0">
              <a:solidFill>
                <a:srgbClr val="111B1E"/>
              </a:solidFill>
              <a:latin typeface="Assistant Regular"/>
            </a:endParaRPr>
          </a:p>
          <a:p>
            <a:r>
              <a:rPr lang="en-US" sz="1600" dirty="0">
                <a:solidFill>
                  <a:srgbClr val="111B1E"/>
                </a:solidFill>
                <a:latin typeface="Assistant Regular"/>
              </a:rPr>
              <a:t>Gary D. </a:t>
            </a:r>
            <a:r>
              <a:rPr lang="en-US" sz="1600" dirty="0" err="1">
                <a:solidFill>
                  <a:srgbClr val="111B1E"/>
                </a:solidFill>
                <a:latin typeface="Assistant Regular"/>
              </a:rPr>
              <a:t>Sandefur</a:t>
            </a:r>
            <a:r>
              <a:rPr lang="en-US" sz="1600" dirty="0">
                <a:solidFill>
                  <a:srgbClr val="111B1E"/>
                </a:solidFill>
                <a:latin typeface="Assistant Regular"/>
              </a:rPr>
              <a:t>, Mary E. Campbell, and Jennifer </a:t>
            </a:r>
            <a:r>
              <a:rPr lang="en-US" sz="1600" dirty="0" err="1">
                <a:solidFill>
                  <a:srgbClr val="111B1E"/>
                </a:solidFill>
                <a:latin typeface="Assistant Regular"/>
              </a:rPr>
              <a:t>Eggerling-Boeck</a:t>
            </a:r>
            <a:r>
              <a:rPr lang="en-US" sz="1600" dirty="0">
                <a:solidFill>
                  <a:srgbClr val="111B1E"/>
                </a:solidFill>
                <a:latin typeface="Assistant Regular"/>
              </a:rPr>
              <a:t>. (2004). Racial and ethnic identification, official classifications, and health disparities. In Norman B. Anderson, Rodolfo A. </a:t>
            </a:r>
            <a:r>
              <a:rPr lang="en-US" sz="1600" dirty="0" err="1">
                <a:solidFill>
                  <a:srgbClr val="111B1E"/>
                </a:solidFill>
                <a:latin typeface="Assistant Regular"/>
              </a:rPr>
              <a:t>Bulatao</a:t>
            </a:r>
            <a:r>
              <a:rPr lang="en-US" sz="1600" dirty="0">
                <a:solidFill>
                  <a:srgbClr val="111B1E"/>
                </a:solidFill>
                <a:latin typeface="Assistant Regular"/>
              </a:rPr>
              <a:t>, and Barney Cohen (Ed.), Critical perspectives on racial and ethnic differences in health in late life (). The National Academies Press.</a:t>
            </a:r>
          </a:p>
          <a:p>
            <a:r>
              <a:rPr lang="en-US" sz="1600" dirty="0">
                <a:solidFill>
                  <a:srgbClr val="111B1E"/>
                </a:solidFill>
                <a:latin typeface="Assistant Regular"/>
              </a:rPr>
              <a:t>Gee, C. B., </a:t>
            </a:r>
            <a:r>
              <a:rPr lang="en-US" sz="1600" dirty="0" err="1">
                <a:solidFill>
                  <a:srgbClr val="111B1E"/>
                </a:solidFill>
                <a:latin typeface="Assistant Regular"/>
              </a:rPr>
              <a:t>Khera</a:t>
            </a:r>
            <a:r>
              <a:rPr lang="en-US" sz="1600" dirty="0">
                <a:solidFill>
                  <a:srgbClr val="111B1E"/>
                </a:solidFill>
                <a:latin typeface="Assistant Regular"/>
              </a:rPr>
              <a:t>, G. S., Poblete, A. T., Kim, B., &amp; </a:t>
            </a:r>
            <a:r>
              <a:rPr lang="en-US" sz="1600" dirty="0" err="1">
                <a:solidFill>
                  <a:srgbClr val="111B1E"/>
                </a:solidFill>
                <a:latin typeface="Assistant Regular"/>
              </a:rPr>
              <a:t>Buchwach</a:t>
            </a:r>
            <a:r>
              <a:rPr lang="en-US" sz="1600" dirty="0">
                <a:solidFill>
                  <a:srgbClr val="111B1E"/>
                </a:solidFill>
                <a:latin typeface="Assistant Regular"/>
              </a:rPr>
              <a:t>, S. Y. (2020). Barriers to mental health service use in </a:t>
            </a:r>
            <a:r>
              <a:rPr lang="en-US" sz="1600" dirty="0" err="1">
                <a:solidFill>
                  <a:srgbClr val="111B1E"/>
                </a:solidFill>
                <a:latin typeface="Assistant Regular"/>
              </a:rPr>
              <a:t>asian</a:t>
            </a:r>
            <a:r>
              <a:rPr lang="en-US" sz="1600" dirty="0">
                <a:solidFill>
                  <a:srgbClr val="111B1E"/>
                </a:solidFill>
                <a:latin typeface="Assistant Regular"/>
              </a:rPr>
              <a:t> </a:t>
            </a:r>
            <a:r>
              <a:rPr lang="en-US" sz="1600" dirty="0" err="1">
                <a:solidFill>
                  <a:srgbClr val="111B1E"/>
                </a:solidFill>
                <a:latin typeface="Assistant Regular"/>
              </a:rPr>
              <a:t>american</a:t>
            </a:r>
            <a:r>
              <a:rPr lang="en-US" sz="1600" dirty="0">
                <a:solidFill>
                  <a:srgbClr val="111B1E"/>
                </a:solidFill>
                <a:latin typeface="Assistant Regular"/>
              </a:rPr>
              <a:t> and </a:t>
            </a:r>
            <a:r>
              <a:rPr lang="en-US" sz="1600" dirty="0" err="1">
                <a:solidFill>
                  <a:srgbClr val="111B1E"/>
                </a:solidFill>
                <a:latin typeface="Assistant Regular"/>
              </a:rPr>
              <a:t>european</a:t>
            </a:r>
            <a:r>
              <a:rPr lang="en-US" sz="1600" dirty="0">
                <a:solidFill>
                  <a:srgbClr val="111B1E"/>
                </a:solidFill>
                <a:latin typeface="Assistant Regular"/>
              </a:rPr>
              <a:t> </a:t>
            </a:r>
            <a:r>
              <a:rPr lang="en-US" sz="1600" dirty="0" err="1">
                <a:solidFill>
                  <a:srgbClr val="111B1E"/>
                </a:solidFill>
                <a:latin typeface="Assistant Regular"/>
              </a:rPr>
              <a:t>american</a:t>
            </a:r>
            <a:r>
              <a:rPr lang="en-US" sz="1600" dirty="0">
                <a:solidFill>
                  <a:srgbClr val="111B1E"/>
                </a:solidFill>
                <a:latin typeface="Assistant Regular"/>
              </a:rPr>
              <a:t> college students. Asian American Journal of Psychology, 11(2), 98-107. </a:t>
            </a:r>
            <a:r>
              <a:rPr lang="en-US" sz="1600" dirty="0">
                <a:solidFill>
                  <a:srgbClr val="111B1E"/>
                </a:solidFill>
                <a:latin typeface="Assistant Regular"/>
                <a:hlinkClick r:id="rId10"/>
              </a:rPr>
              <a:t>https://10.1037/aap0000178</a:t>
            </a:r>
            <a:endParaRPr lang="en-US" sz="1600" dirty="0">
              <a:solidFill>
                <a:srgbClr val="111B1E"/>
              </a:solidFill>
              <a:latin typeface="Assistant Regular"/>
            </a:endParaRPr>
          </a:p>
          <a:p>
            <a:r>
              <a:rPr lang="en-US" sz="1600" dirty="0">
                <a:solidFill>
                  <a:srgbClr val="111B1E"/>
                </a:solidFill>
                <a:latin typeface="Assistant Regular"/>
              </a:rPr>
              <a:t>Ghosh, A., </a:t>
            </a:r>
            <a:r>
              <a:rPr lang="en-US" sz="1600" dirty="0" err="1">
                <a:solidFill>
                  <a:srgbClr val="111B1E"/>
                </a:solidFill>
                <a:latin typeface="Assistant Regular"/>
              </a:rPr>
              <a:t>Rieder</a:t>
            </a:r>
            <a:r>
              <a:rPr lang="en-US" sz="1600" dirty="0">
                <a:solidFill>
                  <a:srgbClr val="111B1E"/>
                </a:solidFill>
                <a:latin typeface="Assistant Regular"/>
              </a:rPr>
              <a:t> Bennett, S., &amp; Martin, J. K. (2018). Use of the counseling center assessment of psychological symptoms 62 (CCAPS-62) as a repeated measure. Journal of College Student Psychotherapy, 32(2), 151-162. </a:t>
            </a:r>
            <a:r>
              <a:rPr lang="en-US" sz="1600" dirty="0">
                <a:solidFill>
                  <a:srgbClr val="111B1E"/>
                </a:solidFill>
                <a:latin typeface="Assistant Regular"/>
                <a:hlinkClick r:id="rId11"/>
              </a:rPr>
              <a:t>https://10.1080/87568225.2017.1367630</a:t>
            </a:r>
            <a:endParaRPr lang="en-US" sz="1600" dirty="0">
              <a:solidFill>
                <a:srgbClr val="111B1E"/>
              </a:solidFill>
              <a:latin typeface="Assistant Regular"/>
            </a:endParaRPr>
          </a:p>
          <a:p>
            <a:r>
              <a:rPr lang="en-US" sz="1600" dirty="0">
                <a:solidFill>
                  <a:srgbClr val="111B1E"/>
                </a:solidFill>
                <a:latin typeface="Assistant Regular"/>
              </a:rPr>
              <a:t>Hall, S. B., Brown, N. W., &amp; Humphries, J. R. (2018). Premature termination from outpatient psychotherapy in a university-based counseling center. Counseling Outcome Research and Evaluation, 9(1), 28-41. </a:t>
            </a:r>
            <a:r>
              <a:rPr lang="en-US" sz="1600" dirty="0">
                <a:solidFill>
                  <a:srgbClr val="111B1E"/>
                </a:solidFill>
                <a:latin typeface="Assistant Regular"/>
                <a:hlinkClick r:id="rId12"/>
              </a:rPr>
              <a:t>https://10.1080/21501378.2017.1302786</a:t>
            </a:r>
            <a:endParaRPr lang="en-US" sz="1600" dirty="0">
              <a:solidFill>
                <a:srgbClr val="111B1E"/>
              </a:solidFill>
              <a:latin typeface="Assistant Regular"/>
            </a:endParaRPr>
          </a:p>
          <a:p>
            <a:r>
              <a:rPr lang="en-US" sz="1600" dirty="0">
                <a:solidFill>
                  <a:srgbClr val="111B1E"/>
                </a:solidFill>
                <a:latin typeface="Assistant Regular"/>
              </a:rPr>
              <a:t>Hwang, W., &amp; </a:t>
            </a:r>
            <a:r>
              <a:rPr lang="en-US" sz="1600" dirty="0" err="1">
                <a:solidFill>
                  <a:srgbClr val="111B1E"/>
                </a:solidFill>
                <a:latin typeface="Assistant Regular"/>
              </a:rPr>
              <a:t>Goto</a:t>
            </a:r>
            <a:r>
              <a:rPr lang="en-US" sz="1600" dirty="0">
                <a:solidFill>
                  <a:srgbClr val="111B1E"/>
                </a:solidFill>
                <a:latin typeface="Assistant Regular"/>
              </a:rPr>
              <a:t>, S. (2008). The impact of perceived racial discrimination on the mental health of </a:t>
            </a:r>
            <a:r>
              <a:rPr lang="en-US" sz="1600" dirty="0" err="1">
                <a:solidFill>
                  <a:srgbClr val="111B1E"/>
                </a:solidFill>
                <a:latin typeface="Assistant Regular"/>
              </a:rPr>
              <a:t>asian</a:t>
            </a:r>
            <a:r>
              <a:rPr lang="en-US" sz="1600" dirty="0">
                <a:solidFill>
                  <a:srgbClr val="111B1E"/>
                </a:solidFill>
                <a:latin typeface="Assistant Regular"/>
              </a:rPr>
              <a:t> </a:t>
            </a:r>
            <a:r>
              <a:rPr lang="en-US" sz="1600" dirty="0" err="1">
                <a:solidFill>
                  <a:srgbClr val="111B1E"/>
                </a:solidFill>
                <a:latin typeface="Assistant Regular"/>
              </a:rPr>
              <a:t>american</a:t>
            </a:r>
            <a:r>
              <a:rPr lang="en-US" sz="1600" dirty="0">
                <a:solidFill>
                  <a:srgbClr val="111B1E"/>
                </a:solidFill>
                <a:latin typeface="Assistant Regular"/>
              </a:rPr>
              <a:t> and </a:t>
            </a:r>
            <a:r>
              <a:rPr lang="en-US" sz="1600" dirty="0" err="1">
                <a:solidFill>
                  <a:srgbClr val="111B1E"/>
                </a:solidFill>
                <a:latin typeface="Assistant Regular"/>
              </a:rPr>
              <a:t>latino</a:t>
            </a:r>
            <a:r>
              <a:rPr lang="en-US" sz="1600" dirty="0">
                <a:solidFill>
                  <a:srgbClr val="111B1E"/>
                </a:solidFill>
                <a:latin typeface="Assistant Regular"/>
              </a:rPr>
              <a:t> college students. Cultural Diversity &amp; Ethnic Minority Psychology; </a:t>
            </a:r>
            <a:r>
              <a:rPr lang="en-US" sz="1600" dirty="0" err="1">
                <a:solidFill>
                  <a:srgbClr val="111B1E"/>
                </a:solidFill>
                <a:latin typeface="Assistant Regular"/>
              </a:rPr>
              <a:t>Cultur</a:t>
            </a:r>
            <a:r>
              <a:rPr lang="en-US" sz="1600" dirty="0">
                <a:solidFill>
                  <a:srgbClr val="111B1E"/>
                </a:solidFill>
                <a:latin typeface="Assistant Regular"/>
              </a:rPr>
              <a:t> Divers Ethnic Minor Psychol, 14(4), 326-335. </a:t>
            </a:r>
            <a:r>
              <a:rPr lang="en-US" sz="1600" dirty="0">
                <a:solidFill>
                  <a:srgbClr val="111B1E"/>
                </a:solidFill>
                <a:latin typeface="Assistant Regular"/>
                <a:hlinkClick r:id="rId13"/>
              </a:rPr>
              <a:t>https://10.1037/1099-9809.14.4.32</a:t>
            </a:r>
            <a:r>
              <a:rPr lang="en-US" sz="1600" dirty="0">
                <a:solidFill>
                  <a:srgbClr val="111B1E"/>
                </a:solidFill>
                <a:latin typeface="Assistant Regular"/>
              </a:rPr>
              <a:t>.</a:t>
            </a:r>
          </a:p>
          <a:p>
            <a:r>
              <a:rPr lang="en-US" sz="1600" dirty="0" err="1">
                <a:solidFill>
                  <a:srgbClr val="111B1E"/>
                </a:solidFill>
                <a:latin typeface="Assistant Regular"/>
              </a:rPr>
              <a:t>Kalibatseva</a:t>
            </a:r>
            <a:r>
              <a:rPr lang="en-US" sz="1600" dirty="0">
                <a:solidFill>
                  <a:srgbClr val="111B1E"/>
                </a:solidFill>
                <a:latin typeface="Assistant Regular"/>
              </a:rPr>
              <a:t>, Z., </a:t>
            </a:r>
            <a:r>
              <a:rPr lang="en-US" sz="1600" dirty="0" err="1">
                <a:solidFill>
                  <a:srgbClr val="111B1E"/>
                </a:solidFill>
                <a:latin typeface="Assistant Regular"/>
              </a:rPr>
              <a:t>Bathje</a:t>
            </a:r>
            <a:r>
              <a:rPr lang="en-US" sz="1600" dirty="0">
                <a:solidFill>
                  <a:srgbClr val="111B1E"/>
                </a:solidFill>
                <a:latin typeface="Assistant Regular"/>
              </a:rPr>
              <a:t>, G. J., Wu, I. H., Bluestein, B. M., Leong, F. T., &amp; Collins-Eaglin, J. (2020). Minority status, depression and suicidality among counseling center clients. Journal of American College Health, , 1-10.</a:t>
            </a:r>
          </a:p>
          <a:p>
            <a:r>
              <a:rPr lang="en-US" sz="1600" dirty="0" err="1">
                <a:solidFill>
                  <a:srgbClr val="111B1E"/>
                </a:solidFill>
                <a:latin typeface="Assistant Regular"/>
              </a:rPr>
              <a:t>Kalibatseva</a:t>
            </a:r>
            <a:r>
              <a:rPr lang="en-US" sz="1600" dirty="0">
                <a:solidFill>
                  <a:srgbClr val="111B1E"/>
                </a:solidFill>
                <a:latin typeface="Assistant Regular"/>
              </a:rPr>
              <a:t>, Z., &amp; Leong, F. (2016). Cultural factors, depression, and somatic symptoms among </a:t>
            </a:r>
            <a:r>
              <a:rPr lang="en-US" sz="1600" dirty="0" err="1">
                <a:solidFill>
                  <a:srgbClr val="111B1E"/>
                </a:solidFill>
                <a:latin typeface="Assistant Regular"/>
              </a:rPr>
              <a:t>chinese</a:t>
            </a:r>
            <a:r>
              <a:rPr lang="en-US" sz="1600" dirty="0">
                <a:solidFill>
                  <a:srgbClr val="111B1E"/>
                </a:solidFill>
                <a:latin typeface="Assistant Regular"/>
              </a:rPr>
              <a:t> </a:t>
            </a:r>
            <a:r>
              <a:rPr lang="en-US" sz="1600" dirty="0" err="1">
                <a:solidFill>
                  <a:srgbClr val="111B1E"/>
                </a:solidFill>
                <a:latin typeface="Assistant Regular"/>
              </a:rPr>
              <a:t>americans</a:t>
            </a:r>
            <a:r>
              <a:rPr lang="en-US" sz="1600" dirty="0">
                <a:solidFill>
                  <a:srgbClr val="111B1E"/>
                </a:solidFill>
                <a:latin typeface="Assistant Regular"/>
              </a:rPr>
              <a:t> and </a:t>
            </a:r>
            <a:r>
              <a:rPr lang="en-US" sz="1600" dirty="0" err="1">
                <a:solidFill>
                  <a:srgbClr val="111B1E"/>
                </a:solidFill>
                <a:latin typeface="Assistant Regular"/>
              </a:rPr>
              <a:t>european</a:t>
            </a:r>
            <a:r>
              <a:rPr lang="en-US" sz="1600" dirty="0">
                <a:solidFill>
                  <a:srgbClr val="111B1E"/>
                </a:solidFill>
                <a:latin typeface="Assistant Regular"/>
              </a:rPr>
              <a:t> </a:t>
            </a:r>
            <a:r>
              <a:rPr lang="en-US" sz="1600" dirty="0" err="1">
                <a:solidFill>
                  <a:srgbClr val="111B1E"/>
                </a:solidFill>
                <a:latin typeface="Assistant Regular"/>
              </a:rPr>
              <a:t>americans</a:t>
            </a:r>
            <a:r>
              <a:rPr lang="en-US" sz="1600" dirty="0">
                <a:solidFill>
                  <a:srgbClr val="111B1E"/>
                </a:solidFill>
                <a:latin typeface="Assistant Regular"/>
              </a:rPr>
              <a:t>. European Psychiatry, 33, S495-S496. </a:t>
            </a:r>
            <a:r>
              <a:rPr lang="en-US" sz="1600" dirty="0">
                <a:solidFill>
                  <a:srgbClr val="111B1E"/>
                </a:solidFill>
                <a:latin typeface="Assistant Regular"/>
                <a:hlinkClick r:id="rId14"/>
              </a:rPr>
              <a:t>https://10.1016/j.eurpsy.2016.01.1445</a:t>
            </a:r>
            <a:endParaRPr lang="en-US" sz="1600" dirty="0">
              <a:solidFill>
                <a:srgbClr val="111B1E"/>
              </a:solidFill>
              <a:latin typeface="Assistant Regular"/>
            </a:endParaRPr>
          </a:p>
          <a:p>
            <a:r>
              <a:rPr lang="en-US" sz="1600" dirty="0" err="1">
                <a:solidFill>
                  <a:srgbClr val="111B1E"/>
                </a:solidFill>
                <a:latin typeface="Assistant Regular"/>
              </a:rPr>
              <a:t>Kalibatseva</a:t>
            </a:r>
            <a:r>
              <a:rPr lang="en-US" sz="1600" dirty="0">
                <a:solidFill>
                  <a:srgbClr val="111B1E"/>
                </a:solidFill>
                <a:latin typeface="Assistant Regular"/>
              </a:rPr>
              <a:t>, Z., &amp; Leong, F. T. L. (2018). Cultural factors, depressive and somatic symptoms among Chinese American and European American college students. Journal of Cross-Cultural Psychology, 49(10), 1556-1572. </a:t>
            </a:r>
            <a:r>
              <a:rPr lang="en-US" sz="1600" dirty="0">
                <a:solidFill>
                  <a:srgbClr val="111B1E"/>
                </a:solidFill>
                <a:latin typeface="Assistant Regular"/>
                <a:hlinkClick r:id="rId15"/>
              </a:rPr>
              <a:t>https://10.1177/0022022118803181</a:t>
            </a:r>
            <a:endParaRPr lang="en-US" sz="1600" dirty="0">
              <a:solidFill>
                <a:srgbClr val="111B1E"/>
              </a:solidFill>
              <a:latin typeface="Assistant Regular"/>
            </a:endParaRPr>
          </a:p>
          <a:p>
            <a:r>
              <a:rPr lang="en-US" sz="1600" dirty="0">
                <a:solidFill>
                  <a:srgbClr val="111B1E"/>
                </a:solidFill>
                <a:latin typeface="Assistant Regular"/>
              </a:rPr>
              <a:t>Kearney, L. K., Draper, M., &amp; </a:t>
            </a:r>
            <a:r>
              <a:rPr lang="en-US" sz="1600" dirty="0" err="1">
                <a:solidFill>
                  <a:srgbClr val="111B1E"/>
                </a:solidFill>
                <a:latin typeface="Assistant Regular"/>
              </a:rPr>
              <a:t>Barón</a:t>
            </a:r>
            <a:r>
              <a:rPr lang="en-US" sz="1600" dirty="0">
                <a:solidFill>
                  <a:srgbClr val="111B1E"/>
                </a:solidFill>
                <a:latin typeface="Assistant Regular"/>
              </a:rPr>
              <a:t>, A. (2005). Counseling utilization by ethnic minority college students. Cultural Diversity &amp; Ethnic Minority Psychology; </a:t>
            </a:r>
            <a:r>
              <a:rPr lang="en-US" sz="1600" dirty="0" err="1">
                <a:solidFill>
                  <a:srgbClr val="111B1E"/>
                </a:solidFill>
                <a:latin typeface="Assistant Regular"/>
              </a:rPr>
              <a:t>Cultur</a:t>
            </a:r>
            <a:r>
              <a:rPr lang="en-US" sz="1600" dirty="0">
                <a:solidFill>
                  <a:srgbClr val="111B1E"/>
                </a:solidFill>
                <a:latin typeface="Assistant Regular"/>
              </a:rPr>
              <a:t> Divers Ethnic Minor Psychol, 11(3), 272-285. </a:t>
            </a:r>
            <a:r>
              <a:rPr lang="en-US" sz="1600" dirty="0">
                <a:solidFill>
                  <a:srgbClr val="111B1E"/>
                </a:solidFill>
                <a:latin typeface="Assistant Regular"/>
                <a:hlinkClick r:id="rId16"/>
              </a:rPr>
              <a:t>https://10.1037/1099-9809.11.3.272</a:t>
            </a:r>
            <a:endParaRPr lang="en-US" sz="1600" dirty="0">
              <a:solidFill>
                <a:srgbClr val="111B1E"/>
              </a:solidFill>
              <a:latin typeface="Assistant Regular"/>
            </a:endParaRPr>
          </a:p>
          <a:p>
            <a:r>
              <a:rPr lang="en-US" sz="1600" dirty="0">
                <a:solidFill>
                  <a:srgbClr val="111B1E"/>
                </a:solidFill>
                <a:latin typeface="Assistant Regular"/>
              </a:rPr>
              <a:t>Kenney, S. R., Napper, L. E., </a:t>
            </a:r>
            <a:r>
              <a:rPr lang="en-US" sz="1600" dirty="0" err="1">
                <a:solidFill>
                  <a:srgbClr val="111B1E"/>
                </a:solidFill>
                <a:latin typeface="Assistant Regular"/>
              </a:rPr>
              <a:t>LaBrie</a:t>
            </a:r>
            <a:r>
              <a:rPr lang="en-US" sz="1600" dirty="0">
                <a:solidFill>
                  <a:srgbClr val="111B1E"/>
                </a:solidFill>
                <a:latin typeface="Assistant Regular"/>
              </a:rPr>
              <a:t>, J. W., &amp; Vaughn, P. (2018). Reasons for utilizing mental health services as predictors of college students’ alcohol risk. Journal of College Counseling, 21(2), 125-138. </a:t>
            </a:r>
            <a:r>
              <a:rPr lang="en-US" sz="1600" dirty="0">
                <a:solidFill>
                  <a:srgbClr val="111B1E"/>
                </a:solidFill>
                <a:latin typeface="Assistant Regular"/>
                <a:hlinkClick r:id="rId17"/>
              </a:rPr>
              <a:t>https://10.1002/jocc.12092</a:t>
            </a:r>
            <a:endParaRPr lang="en-US" sz="1600" dirty="0">
              <a:solidFill>
                <a:srgbClr val="111B1E"/>
              </a:solidFill>
              <a:latin typeface="Assistant Regular"/>
            </a:endParaRPr>
          </a:p>
        </p:txBody>
      </p:sp>
      <p:sp>
        <p:nvSpPr>
          <p:cNvPr id="10" name="AutoShape 10"/>
          <p:cNvSpPr/>
          <p:nvPr/>
        </p:nvSpPr>
        <p:spPr>
          <a:xfrm>
            <a:off x="16110511" y="-662575"/>
            <a:ext cx="25347" cy="11612150"/>
          </a:xfrm>
          <a:prstGeom prst="rect">
            <a:avLst/>
          </a:prstGeom>
          <a:solidFill>
            <a:srgbClr val="111B1E">
              <a:alpha val="29804"/>
            </a:srgbClr>
          </a:solidFill>
        </p:spPr>
      </p:sp>
      <p:sp>
        <p:nvSpPr>
          <p:cNvPr id="11" name="TextBox 11"/>
          <p:cNvSpPr txBox="1"/>
          <p:nvPr/>
        </p:nvSpPr>
        <p:spPr>
          <a:xfrm rot="5400000">
            <a:off x="13844083" y="4262262"/>
            <a:ext cx="6878058" cy="410933"/>
          </a:xfrm>
          <a:prstGeom prst="rect">
            <a:avLst/>
          </a:prstGeom>
        </p:spPr>
        <p:txBody>
          <a:bodyPr lIns="0" tIns="0" rIns="0" bIns="0" rtlCol="0" anchor="t">
            <a:spAutoFit/>
          </a:bodyPr>
          <a:lstStyle/>
          <a:p>
            <a:pPr>
              <a:lnSpc>
                <a:spcPts val="3359"/>
              </a:lnSpc>
            </a:pPr>
            <a:r>
              <a:rPr lang="en-US" sz="2399" spc="143" dirty="0">
                <a:solidFill>
                  <a:srgbClr val="111B1E"/>
                </a:solidFill>
                <a:latin typeface="Cormorant Garamond Bold"/>
              </a:rPr>
              <a:t>CCNY • June 8, 2021</a:t>
            </a:r>
          </a:p>
        </p:txBody>
      </p:sp>
      <p:sp>
        <p:nvSpPr>
          <p:cNvPr id="12" name="AutoShape 12"/>
          <p:cNvSpPr/>
          <p:nvPr/>
        </p:nvSpPr>
        <p:spPr>
          <a:xfrm>
            <a:off x="16110511" y="8526104"/>
            <a:ext cx="2912436" cy="2301420"/>
          </a:xfrm>
          <a:prstGeom prst="rect">
            <a:avLst/>
          </a:prstGeom>
          <a:solidFill>
            <a:srgbClr val="111B1E"/>
          </a:solidFill>
        </p:spPr>
      </p:sp>
      <p:sp>
        <p:nvSpPr>
          <p:cNvPr id="13" name="AutoShape 13"/>
          <p:cNvSpPr/>
          <p:nvPr/>
        </p:nvSpPr>
        <p:spPr>
          <a:xfrm>
            <a:off x="393753" y="-662575"/>
            <a:ext cx="25347" cy="11612150"/>
          </a:xfrm>
          <a:prstGeom prst="rect">
            <a:avLst/>
          </a:prstGeom>
          <a:solidFill>
            <a:srgbClr val="111B1E">
              <a:alpha val="29804"/>
            </a:srgbClr>
          </a:solidFill>
        </p:spPr>
      </p:sp>
      <p:sp>
        <p:nvSpPr>
          <p:cNvPr id="14" name="AutoShape 14"/>
          <p:cNvSpPr/>
          <p:nvPr/>
        </p:nvSpPr>
        <p:spPr>
          <a:xfrm>
            <a:off x="0" y="0"/>
            <a:ext cx="419100" cy="419100"/>
          </a:xfrm>
          <a:prstGeom prst="rect">
            <a:avLst/>
          </a:prstGeom>
          <a:solidFill>
            <a:srgbClr val="111B1E"/>
          </a:solidFill>
        </p:spPr>
      </p:sp>
    </p:spTree>
    <p:extLst>
      <p:ext uri="{BB962C8B-B14F-4D97-AF65-F5344CB8AC3E}">
        <p14:creationId xmlns:p14="http://schemas.microsoft.com/office/powerpoint/2010/main" val="1687467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0449" y="419100"/>
            <a:ext cx="11869256" cy="960685"/>
          </a:xfrm>
          <a:prstGeom prst="rect">
            <a:avLst/>
          </a:prstGeom>
        </p:spPr>
        <p:txBody>
          <a:bodyPr lIns="0" tIns="0" rIns="0" bIns="0" rtlCol="0" anchor="t">
            <a:spAutoFit/>
          </a:bodyPr>
          <a:lstStyle/>
          <a:p>
            <a:pPr>
              <a:lnSpc>
                <a:spcPts val="7740"/>
              </a:lnSpc>
            </a:pPr>
            <a:r>
              <a:rPr lang="en-US" sz="6000" spc="60" dirty="0">
                <a:solidFill>
                  <a:srgbClr val="111B1E"/>
                </a:solidFill>
                <a:latin typeface="Assistant Bold"/>
              </a:rPr>
              <a:t>References</a:t>
            </a:r>
          </a:p>
        </p:txBody>
      </p:sp>
      <p:sp>
        <p:nvSpPr>
          <p:cNvPr id="5" name="TextBox 5"/>
          <p:cNvSpPr txBox="1"/>
          <p:nvPr/>
        </p:nvSpPr>
        <p:spPr>
          <a:xfrm>
            <a:off x="1020449" y="1560760"/>
            <a:ext cx="14488713" cy="8617744"/>
          </a:xfrm>
          <a:prstGeom prst="rect">
            <a:avLst/>
          </a:prstGeom>
        </p:spPr>
        <p:txBody>
          <a:bodyPr wrap="square" lIns="0" tIns="0" rIns="0" bIns="0" rtlCol="0" anchor="t">
            <a:spAutoFit/>
          </a:bodyPr>
          <a:lstStyle/>
          <a:p>
            <a:r>
              <a:rPr lang="en-US" sz="1600" dirty="0">
                <a:solidFill>
                  <a:srgbClr val="111B1E"/>
                </a:solidFill>
                <a:latin typeface="Assistant Regular"/>
              </a:rPr>
              <a:t>Locke, B. D., </a:t>
            </a:r>
            <a:r>
              <a:rPr lang="en-US" sz="1600" dirty="0" err="1">
                <a:solidFill>
                  <a:srgbClr val="111B1E"/>
                </a:solidFill>
                <a:latin typeface="Assistant Regular"/>
              </a:rPr>
              <a:t>Bieschke</a:t>
            </a:r>
            <a:r>
              <a:rPr lang="en-US" sz="1600" dirty="0">
                <a:solidFill>
                  <a:srgbClr val="111B1E"/>
                </a:solidFill>
                <a:latin typeface="Assistant Regular"/>
              </a:rPr>
              <a:t>, K. J., Castonguay, L. G., &amp; Hayes, J. A. (2012). The center for collegiate mental health: Studying college student mental health through an innovative research infrastructure that brings science and practice together. Harvard Review of Psychiatry, 20(4), 233–245. </a:t>
            </a:r>
            <a:r>
              <a:rPr lang="en-US" sz="1600" dirty="0">
                <a:solidFill>
                  <a:srgbClr val="111B1E"/>
                </a:solidFill>
                <a:latin typeface="Assistant Regular"/>
                <a:hlinkClick r:id="rId3"/>
              </a:rPr>
              <a:t>https://doi.org/10.3109/10673229.2012.712837</a:t>
            </a:r>
            <a:endParaRPr lang="en-US" sz="1600" dirty="0">
              <a:solidFill>
                <a:srgbClr val="111B1E"/>
              </a:solidFill>
              <a:latin typeface="Assistant Regular"/>
            </a:endParaRPr>
          </a:p>
          <a:p>
            <a:pPr indent="-457200"/>
            <a:r>
              <a:rPr lang="en-US" sz="1600" dirty="0">
                <a:solidFill>
                  <a:srgbClr val="111B1E"/>
                </a:solidFill>
                <a:latin typeface="Assistant Regular"/>
              </a:rPr>
              <a:t>McCabe, S. E., Morales, M., Cranford, J. A., </a:t>
            </a:r>
            <a:r>
              <a:rPr lang="en-US" sz="1600" dirty="0" err="1">
                <a:solidFill>
                  <a:srgbClr val="111B1E"/>
                </a:solidFill>
                <a:latin typeface="Assistant Regular"/>
              </a:rPr>
              <a:t>Delva</a:t>
            </a:r>
            <a:r>
              <a:rPr lang="en-US" sz="1600" dirty="0">
                <a:solidFill>
                  <a:srgbClr val="111B1E"/>
                </a:solidFill>
                <a:latin typeface="Assistant Regular"/>
              </a:rPr>
              <a:t>, J., McPherson, M. D., &amp; Boyd, C. J. (2007). Race/ethnicity and gender differences in drug use and abuse among college students. Journal of Ethnicity in Substance Abuse, 6(2), 75-95. </a:t>
            </a:r>
            <a:r>
              <a:rPr lang="en-US" sz="1600" dirty="0">
                <a:solidFill>
                  <a:srgbClr val="111B1E"/>
                </a:solidFill>
                <a:latin typeface="Assistant Regular"/>
                <a:hlinkClick r:id="rId4"/>
              </a:rPr>
              <a:t>https://10.1300/J233v06n02_06</a:t>
            </a:r>
            <a:endParaRPr lang="en-US" sz="1600" dirty="0">
              <a:solidFill>
                <a:srgbClr val="111B1E"/>
              </a:solidFill>
              <a:latin typeface="Assistant Regular"/>
            </a:endParaRPr>
          </a:p>
          <a:p>
            <a:pPr indent="-457200"/>
            <a:r>
              <a:rPr lang="en-US" sz="1600" dirty="0">
                <a:solidFill>
                  <a:srgbClr val="111B1E"/>
                </a:solidFill>
                <a:latin typeface="Assistant Regular"/>
              </a:rPr>
              <a:t>McEvoy, P., Williamson, T., </a:t>
            </a:r>
            <a:r>
              <a:rPr lang="en-US" sz="1600" dirty="0" err="1">
                <a:solidFill>
                  <a:srgbClr val="111B1E"/>
                </a:solidFill>
                <a:latin typeface="Assistant Regular"/>
              </a:rPr>
              <a:t>Kada</a:t>
            </a:r>
            <a:r>
              <a:rPr lang="en-US" sz="1600" dirty="0">
                <a:solidFill>
                  <a:srgbClr val="111B1E"/>
                </a:solidFill>
                <a:latin typeface="Assistant Regular"/>
              </a:rPr>
              <a:t>, R., Frazer, D., </a:t>
            </a:r>
            <a:r>
              <a:rPr lang="en-US" sz="1600" dirty="0" err="1">
                <a:solidFill>
                  <a:srgbClr val="111B1E"/>
                </a:solidFill>
                <a:latin typeface="Assistant Regular"/>
              </a:rPr>
              <a:t>Dhliwayo</a:t>
            </a:r>
            <a:r>
              <a:rPr lang="en-US" sz="1600" dirty="0">
                <a:solidFill>
                  <a:srgbClr val="111B1E"/>
                </a:solidFill>
                <a:latin typeface="Assistant Regular"/>
              </a:rPr>
              <a:t>, C., &amp; </a:t>
            </a:r>
            <a:r>
              <a:rPr lang="en-US" sz="1600" dirty="0" err="1">
                <a:solidFill>
                  <a:srgbClr val="111B1E"/>
                </a:solidFill>
                <a:latin typeface="Assistant Regular"/>
              </a:rPr>
              <a:t>Gask</a:t>
            </a:r>
            <a:r>
              <a:rPr lang="en-US" sz="1600" dirty="0">
                <a:solidFill>
                  <a:srgbClr val="111B1E"/>
                </a:solidFill>
                <a:latin typeface="Assistant Regular"/>
              </a:rPr>
              <a:t>, L. (2017). Improving access to mental health care in an orthodox Jewish community: A critical reflection upon the accommodation of otherness. BMC Health Services Research, 17 </a:t>
            </a:r>
            <a:r>
              <a:rPr lang="en-US" sz="1600" dirty="0">
                <a:solidFill>
                  <a:srgbClr val="111B1E"/>
                </a:solidFill>
                <a:latin typeface="Assistant Regular"/>
                <a:hlinkClick r:id="rId5"/>
              </a:rPr>
              <a:t>https://link-gale-com.ez-proxy.brooklyn.cuny.edu/apps/doc/A511281327/AONE?u=cuny_broo39667&amp;sid=AONE&amp;xid=d8b2324b</a:t>
            </a:r>
            <a:endParaRPr lang="en-US" sz="1600" dirty="0">
              <a:solidFill>
                <a:srgbClr val="111B1E"/>
              </a:solidFill>
              <a:latin typeface="Assistant Regular"/>
            </a:endParaRPr>
          </a:p>
          <a:p>
            <a:pPr indent="-457200"/>
            <a:r>
              <a:rPr lang="en-US" sz="1600" dirty="0" err="1">
                <a:solidFill>
                  <a:srgbClr val="111B1E"/>
                </a:solidFill>
                <a:latin typeface="Assistant Regular"/>
              </a:rPr>
              <a:t>Mesidor</a:t>
            </a:r>
            <a:r>
              <a:rPr lang="en-US" sz="1600" dirty="0">
                <a:solidFill>
                  <a:srgbClr val="111B1E"/>
                </a:solidFill>
                <a:latin typeface="Assistant Regular"/>
              </a:rPr>
              <a:t>, J. K., &amp; Sly, K. F. (2014). Mental health help-seeking intentions among international and African American college students: An application of the theory of planned behavior. Journal of International Students, 4(2), 137-149. </a:t>
            </a:r>
            <a:r>
              <a:rPr lang="en-US" sz="1600" dirty="0">
                <a:solidFill>
                  <a:srgbClr val="111B1E"/>
                </a:solidFill>
                <a:latin typeface="Assistant Regular"/>
                <a:hlinkClick r:id="rId6"/>
              </a:rPr>
              <a:t>https://10.32674/jis.v4i2.474</a:t>
            </a:r>
            <a:endParaRPr lang="en-US" sz="1600" dirty="0">
              <a:solidFill>
                <a:srgbClr val="111B1E"/>
              </a:solidFill>
              <a:latin typeface="Assistant Regular"/>
            </a:endParaRPr>
          </a:p>
          <a:p>
            <a:pPr indent="-457200"/>
            <a:r>
              <a:rPr lang="en-US" sz="1600" dirty="0">
                <a:solidFill>
                  <a:srgbClr val="111B1E"/>
                </a:solidFill>
                <a:latin typeface="Assistant Regular"/>
              </a:rPr>
              <a:t>Miranda, R., </a:t>
            </a:r>
            <a:r>
              <a:rPr lang="en-US" sz="1600" dirty="0" err="1">
                <a:solidFill>
                  <a:srgbClr val="111B1E"/>
                </a:solidFill>
                <a:latin typeface="Assistant Regular"/>
              </a:rPr>
              <a:t>Soffer</a:t>
            </a:r>
            <a:r>
              <a:rPr lang="en-US" sz="1600" dirty="0">
                <a:solidFill>
                  <a:srgbClr val="111B1E"/>
                </a:solidFill>
                <a:latin typeface="Assistant Regular"/>
              </a:rPr>
              <a:t>, A., Polanco-Roman, L., Wheeler, A., &amp; Moore, A. (2015). Mental health treatment barriers among racial/ethnic minority versus white young adults 6 months after intake at a college counseling center. Journal of American College Health; J Am Coll Health, 63(5), 291-298. </a:t>
            </a:r>
            <a:r>
              <a:rPr lang="en-US" sz="1600" dirty="0">
                <a:solidFill>
                  <a:srgbClr val="111B1E"/>
                </a:solidFill>
                <a:latin typeface="Assistant Regular"/>
                <a:hlinkClick r:id="rId7"/>
              </a:rPr>
              <a:t>https://10.1080/07448481.2015.1015024</a:t>
            </a:r>
            <a:endParaRPr lang="en-US" sz="1600" dirty="0">
              <a:solidFill>
                <a:srgbClr val="111B1E"/>
              </a:solidFill>
              <a:latin typeface="Assistant Regular"/>
            </a:endParaRPr>
          </a:p>
          <a:p>
            <a:pPr indent="-457200"/>
            <a:r>
              <a:rPr lang="en-US" sz="1600" dirty="0">
                <a:solidFill>
                  <a:srgbClr val="111B1E"/>
                </a:solidFill>
                <a:latin typeface="Assistant Regular"/>
              </a:rPr>
              <a:t>Ojeda, L., Navarro, R. L., Meza, R. R., &amp; </a:t>
            </a:r>
            <a:r>
              <a:rPr lang="en-US" sz="1600" dirty="0" err="1">
                <a:solidFill>
                  <a:srgbClr val="111B1E"/>
                </a:solidFill>
                <a:latin typeface="Assistant Regular"/>
              </a:rPr>
              <a:t>Arbona</a:t>
            </a:r>
            <a:r>
              <a:rPr lang="en-US" sz="1600" dirty="0">
                <a:solidFill>
                  <a:srgbClr val="111B1E"/>
                </a:solidFill>
                <a:latin typeface="Assistant Regular"/>
              </a:rPr>
              <a:t>, C. (2012). Too </a:t>
            </a:r>
            <a:r>
              <a:rPr lang="en-US" sz="1600" dirty="0" err="1">
                <a:solidFill>
                  <a:srgbClr val="111B1E"/>
                </a:solidFill>
                <a:latin typeface="Assistant Regular"/>
              </a:rPr>
              <a:t>latino</a:t>
            </a:r>
            <a:r>
              <a:rPr lang="en-US" sz="1600" dirty="0">
                <a:solidFill>
                  <a:srgbClr val="111B1E"/>
                </a:solidFill>
                <a:latin typeface="Assistant Regular"/>
              </a:rPr>
              <a:t> and not </a:t>
            </a:r>
            <a:r>
              <a:rPr lang="en-US" sz="1600" dirty="0" err="1">
                <a:solidFill>
                  <a:srgbClr val="111B1E"/>
                </a:solidFill>
                <a:latin typeface="Assistant Regular"/>
              </a:rPr>
              <a:t>latino</a:t>
            </a:r>
            <a:r>
              <a:rPr lang="en-US" sz="1600" dirty="0">
                <a:solidFill>
                  <a:srgbClr val="111B1E"/>
                </a:solidFill>
                <a:latin typeface="Assistant Regular"/>
              </a:rPr>
              <a:t> enough: The role of ethnicity-related stressors on Latino college students’ life satisfaction. Journal of Hispanic Higher Education, 11(1), 14-28. </a:t>
            </a:r>
            <a:r>
              <a:rPr lang="en-US" sz="1600" dirty="0">
                <a:solidFill>
                  <a:srgbClr val="111B1E"/>
                </a:solidFill>
                <a:latin typeface="Assistant Regular"/>
                <a:hlinkClick r:id="rId8"/>
              </a:rPr>
              <a:t>https://10.1177/1538192711435553</a:t>
            </a:r>
            <a:endParaRPr lang="en-US" sz="1600" dirty="0">
              <a:solidFill>
                <a:srgbClr val="111B1E"/>
              </a:solidFill>
              <a:latin typeface="Assistant Regular"/>
            </a:endParaRPr>
          </a:p>
          <a:p>
            <a:pPr indent="-457200"/>
            <a:r>
              <a:rPr lang="en-US" sz="1600" dirty="0">
                <a:solidFill>
                  <a:srgbClr val="111B1E"/>
                </a:solidFill>
                <a:latin typeface="Assistant Regular"/>
              </a:rPr>
              <a:t>Owen J, Thomas L, </a:t>
            </a:r>
            <a:r>
              <a:rPr lang="en-US" sz="1600" dirty="0" err="1">
                <a:solidFill>
                  <a:srgbClr val="111B1E"/>
                </a:solidFill>
                <a:latin typeface="Assistant Regular"/>
              </a:rPr>
              <a:t>Rodolfa</a:t>
            </a:r>
            <a:r>
              <a:rPr lang="en-US" sz="1600" dirty="0">
                <a:solidFill>
                  <a:srgbClr val="111B1E"/>
                </a:solidFill>
                <a:latin typeface="Assistant Regular"/>
              </a:rPr>
              <a:t> E. (2013). Stigma for seeking therapy: Self-stigma, social stigma, and therapeutic processes. The Counseling Psychologist., 41((6)), :857-880.</a:t>
            </a:r>
          </a:p>
          <a:p>
            <a:pPr indent="-457200"/>
            <a:r>
              <a:rPr lang="en-US" sz="1600" dirty="0">
                <a:solidFill>
                  <a:srgbClr val="111B1E"/>
                </a:solidFill>
                <a:latin typeface="Assistant Regular"/>
              </a:rPr>
              <a:t>Owen, J., Thomas, L., &amp; </a:t>
            </a:r>
            <a:r>
              <a:rPr lang="en-US" sz="1600" dirty="0" err="1">
                <a:solidFill>
                  <a:srgbClr val="111B1E"/>
                </a:solidFill>
                <a:latin typeface="Assistant Regular"/>
              </a:rPr>
              <a:t>Rodolfa</a:t>
            </a:r>
            <a:r>
              <a:rPr lang="en-US" sz="1600" dirty="0">
                <a:solidFill>
                  <a:srgbClr val="111B1E"/>
                </a:solidFill>
                <a:latin typeface="Assistant Regular"/>
              </a:rPr>
              <a:t>, </a:t>
            </a:r>
            <a:r>
              <a:rPr lang="en-US" sz="1600" dirty="0" err="1">
                <a:solidFill>
                  <a:srgbClr val="111B1E"/>
                </a:solidFill>
                <a:latin typeface="Assistant Regular"/>
              </a:rPr>
              <a:t>E.Stigma</a:t>
            </a:r>
            <a:r>
              <a:rPr lang="en-US" sz="1600" dirty="0">
                <a:solidFill>
                  <a:srgbClr val="111B1E"/>
                </a:solidFill>
                <a:latin typeface="Assistant Regular"/>
              </a:rPr>
              <a:t> for seeking therapy: Self-stigma, social stigma, and therapeutic processes. The Counseling Psychologist, 41(6), 857-880.</a:t>
            </a:r>
          </a:p>
          <a:p>
            <a:pPr indent="-457200"/>
            <a:r>
              <a:rPr lang="en-US" sz="1600" dirty="0">
                <a:solidFill>
                  <a:srgbClr val="111B1E"/>
                </a:solidFill>
                <a:latin typeface="Assistant Regular"/>
              </a:rPr>
              <a:t>Pedersen, P., </a:t>
            </a:r>
            <a:r>
              <a:rPr lang="en-US" sz="1600" dirty="0" err="1">
                <a:solidFill>
                  <a:srgbClr val="111B1E"/>
                </a:solidFill>
                <a:latin typeface="Assistant Regular"/>
              </a:rPr>
              <a:t>Lonner</a:t>
            </a:r>
            <a:r>
              <a:rPr lang="en-US" sz="1600" dirty="0">
                <a:solidFill>
                  <a:srgbClr val="111B1E"/>
                </a:solidFill>
                <a:latin typeface="Assistant Regular"/>
              </a:rPr>
              <a:t>, W. J., </a:t>
            </a:r>
            <a:r>
              <a:rPr lang="en-US" sz="1600" dirty="0" err="1">
                <a:solidFill>
                  <a:srgbClr val="111B1E"/>
                </a:solidFill>
                <a:latin typeface="Assistant Regular"/>
              </a:rPr>
              <a:t>Draguns</a:t>
            </a:r>
            <a:r>
              <a:rPr lang="en-US" sz="1600" dirty="0">
                <a:solidFill>
                  <a:srgbClr val="111B1E"/>
                </a:solidFill>
                <a:latin typeface="Assistant Regular"/>
              </a:rPr>
              <a:t>, J. G., Trimble, J. E., &amp; </a:t>
            </a:r>
            <a:r>
              <a:rPr lang="en-US" sz="1600" dirty="0" err="1">
                <a:solidFill>
                  <a:srgbClr val="111B1E"/>
                </a:solidFill>
                <a:latin typeface="Assistant Regular"/>
              </a:rPr>
              <a:t>Scharrón-del</a:t>
            </a:r>
            <a:r>
              <a:rPr lang="en-US" sz="1600" dirty="0">
                <a:solidFill>
                  <a:srgbClr val="111B1E"/>
                </a:solidFill>
                <a:latin typeface="Assistant Regular"/>
              </a:rPr>
              <a:t> </a:t>
            </a:r>
            <a:r>
              <a:rPr lang="en-US" sz="1600" dirty="0" err="1">
                <a:solidFill>
                  <a:srgbClr val="111B1E"/>
                </a:solidFill>
                <a:latin typeface="Assistant Regular"/>
              </a:rPr>
              <a:t>Río</a:t>
            </a:r>
            <a:r>
              <a:rPr lang="en-US" sz="1600" dirty="0">
                <a:solidFill>
                  <a:srgbClr val="111B1E"/>
                </a:solidFill>
                <a:latin typeface="Assistant Regular"/>
              </a:rPr>
              <a:t>, M. R. (2016). Counseling across cultures. SAGE.</a:t>
            </a:r>
          </a:p>
          <a:p>
            <a:pPr indent="-457200"/>
            <a:r>
              <a:rPr lang="en-US" sz="1600" dirty="0">
                <a:solidFill>
                  <a:srgbClr val="111B1E"/>
                </a:solidFill>
                <a:latin typeface="Assistant Regular"/>
              </a:rPr>
              <a:t>Pieterse, A. L., Todd, N. R., Neville, H. A., &amp; Carter, R. T. (2012). Perceived racism and mental health among Black American adults: A meta-analytic review. Journal of Counseling Psychology, 59(1), 1-9. </a:t>
            </a:r>
            <a:r>
              <a:rPr lang="en-US" sz="1600" dirty="0">
                <a:solidFill>
                  <a:srgbClr val="111B1E"/>
                </a:solidFill>
                <a:latin typeface="Assistant Regular"/>
                <a:hlinkClick r:id="rId9"/>
              </a:rPr>
              <a:t>https://10.1037/a0026208</a:t>
            </a:r>
            <a:endParaRPr lang="en-US" sz="1600" dirty="0">
              <a:solidFill>
                <a:srgbClr val="111B1E"/>
              </a:solidFill>
              <a:latin typeface="Assistant Regular"/>
            </a:endParaRPr>
          </a:p>
          <a:p>
            <a:pPr indent="-457200"/>
            <a:r>
              <a:rPr lang="en-US" sz="1600" dirty="0">
                <a:solidFill>
                  <a:srgbClr val="111B1E"/>
                </a:solidFill>
                <a:latin typeface="Assistant Regular"/>
              </a:rPr>
              <a:t>Rose, T., Joe, S., &amp; Lindsey, M. (2011). Perceived stigma and depression among black adolescents in outpatient treatment. Children and Youth Services Review; Child Youth Serv Rev, 33(1), 161-166. </a:t>
            </a:r>
            <a:r>
              <a:rPr lang="en-US" sz="1600" dirty="0">
                <a:solidFill>
                  <a:srgbClr val="111B1E"/>
                </a:solidFill>
                <a:latin typeface="Assistant Regular"/>
                <a:hlinkClick r:id="rId10"/>
              </a:rPr>
              <a:t>https://10.1016/j.childyouth.2010.08.029</a:t>
            </a:r>
            <a:endParaRPr lang="en-US" sz="1600" dirty="0">
              <a:solidFill>
                <a:srgbClr val="111B1E"/>
              </a:solidFill>
              <a:latin typeface="Assistant Regular"/>
            </a:endParaRPr>
          </a:p>
          <a:p>
            <a:pPr indent="-457200"/>
            <a:r>
              <a:rPr lang="en-US" sz="1600" dirty="0" err="1">
                <a:solidFill>
                  <a:srgbClr val="111B1E"/>
                </a:solidFill>
                <a:latin typeface="Assistant Regular"/>
              </a:rPr>
              <a:t>Shefet</a:t>
            </a:r>
            <a:r>
              <a:rPr lang="en-US" sz="1600" dirty="0">
                <a:solidFill>
                  <a:srgbClr val="111B1E"/>
                </a:solidFill>
                <a:latin typeface="Assistant Regular"/>
              </a:rPr>
              <a:t>, O. M. (2018). Ultra-brief, immediate, and resurgent: A college counseling paradigm realignment. Journal of College Student Psychotherapy, 32(4), 291-311. </a:t>
            </a:r>
            <a:r>
              <a:rPr lang="en-US" sz="1600" dirty="0">
                <a:solidFill>
                  <a:srgbClr val="111B1E"/>
                </a:solidFill>
                <a:latin typeface="Assistant Regular"/>
                <a:hlinkClick r:id="rId11"/>
              </a:rPr>
              <a:t>https://10.1080/87568225.2017.1401790</a:t>
            </a:r>
            <a:endParaRPr lang="en-US" sz="1600" dirty="0">
              <a:solidFill>
                <a:srgbClr val="111B1E"/>
              </a:solidFill>
              <a:latin typeface="Assistant Regular"/>
            </a:endParaRPr>
          </a:p>
          <a:p>
            <a:pPr indent="-457200"/>
            <a:r>
              <a:rPr lang="en-US" sz="1600" dirty="0">
                <a:solidFill>
                  <a:srgbClr val="111B1E"/>
                </a:solidFill>
                <a:latin typeface="Assistant Regular"/>
              </a:rPr>
              <a:t>Sue, D. W., </a:t>
            </a:r>
            <a:r>
              <a:rPr lang="en-US" sz="1600" dirty="0" err="1">
                <a:solidFill>
                  <a:srgbClr val="111B1E"/>
                </a:solidFill>
                <a:latin typeface="Assistant Regular"/>
              </a:rPr>
              <a:t>Bucceri</a:t>
            </a:r>
            <a:r>
              <a:rPr lang="en-US" sz="1600" dirty="0">
                <a:solidFill>
                  <a:srgbClr val="111B1E"/>
                </a:solidFill>
                <a:latin typeface="Assistant Regular"/>
              </a:rPr>
              <a:t>, J., Lin, A. I., Nadal, K. L., &amp; Torino, G. C. (2007). Racial microaggressions and the Asian American experience. Cultural Diversity and Ethnic Minority Psychology, 13(1), 72-81. </a:t>
            </a:r>
            <a:r>
              <a:rPr lang="en-US" sz="1600" dirty="0">
                <a:solidFill>
                  <a:srgbClr val="111B1E"/>
                </a:solidFill>
                <a:latin typeface="Assistant Regular"/>
                <a:hlinkClick r:id="rId12"/>
              </a:rPr>
              <a:t>https://10.1037/1099-9809.13.1.72</a:t>
            </a:r>
            <a:endParaRPr lang="en-US" sz="1600" dirty="0">
              <a:solidFill>
                <a:srgbClr val="111B1E"/>
              </a:solidFill>
              <a:latin typeface="Assistant Regular"/>
            </a:endParaRPr>
          </a:p>
          <a:p>
            <a:pPr indent="-457200"/>
            <a:r>
              <a:rPr lang="en-US" sz="1600" dirty="0">
                <a:solidFill>
                  <a:srgbClr val="111B1E"/>
                </a:solidFill>
                <a:latin typeface="Assistant Regular"/>
              </a:rPr>
              <a:t>Suzuki, L. A., O’Shaughnessy, T. A., </a:t>
            </a:r>
            <a:r>
              <a:rPr lang="en-US" sz="1600" dirty="0" err="1">
                <a:solidFill>
                  <a:srgbClr val="111B1E"/>
                </a:solidFill>
                <a:latin typeface="Assistant Regular"/>
              </a:rPr>
              <a:t>Roysircar</a:t>
            </a:r>
            <a:r>
              <a:rPr lang="en-US" sz="1600" dirty="0">
                <a:solidFill>
                  <a:srgbClr val="111B1E"/>
                </a:solidFill>
                <a:latin typeface="Assistant Regular"/>
              </a:rPr>
              <a:t>, G., </a:t>
            </a:r>
            <a:r>
              <a:rPr lang="en-US" sz="1600" dirty="0" err="1">
                <a:solidFill>
                  <a:srgbClr val="111B1E"/>
                </a:solidFill>
                <a:latin typeface="Assistant Regular"/>
              </a:rPr>
              <a:t>Ponterotto</a:t>
            </a:r>
            <a:r>
              <a:rPr lang="en-US" sz="1600" dirty="0">
                <a:solidFill>
                  <a:srgbClr val="111B1E"/>
                </a:solidFill>
                <a:latin typeface="Assistant Regular"/>
              </a:rPr>
              <a:t>, J. G., &amp; Carter, R. T. (2019). Counseling psychology and the amelioration of oppression: Translating our knowledge into action. The Counseling Psychologist, 47(6), 826-872. </a:t>
            </a:r>
            <a:r>
              <a:rPr lang="en-US" sz="1600" dirty="0">
                <a:solidFill>
                  <a:srgbClr val="111B1E"/>
                </a:solidFill>
                <a:latin typeface="Assistant Regular"/>
                <a:hlinkClick r:id="rId13"/>
              </a:rPr>
              <a:t>https://10.1177/0011000019888763</a:t>
            </a:r>
            <a:endParaRPr lang="en-US" sz="1600" dirty="0">
              <a:solidFill>
                <a:srgbClr val="111B1E"/>
              </a:solidFill>
              <a:latin typeface="Assistant Regular"/>
            </a:endParaRPr>
          </a:p>
          <a:p>
            <a:pPr indent="-457200"/>
            <a:r>
              <a:rPr lang="en-US" sz="1600" dirty="0" err="1">
                <a:solidFill>
                  <a:srgbClr val="111B1E"/>
                </a:solidFill>
                <a:latin typeface="Assistant Regular"/>
              </a:rPr>
              <a:t>Thibeault</a:t>
            </a:r>
            <a:r>
              <a:rPr lang="en-US" sz="1600" dirty="0">
                <a:solidFill>
                  <a:srgbClr val="111B1E"/>
                </a:solidFill>
                <a:latin typeface="Assistant Regular"/>
              </a:rPr>
              <a:t>, M. A., Stein, G. L., &amp; Nelson-Gray, R. (2018). Ethnic identity in context of ethnic discrimination: When does gender and other-group orientation increase risk for depressive symptoms for immigrant-origin young adults? Cultural Diversity &amp; Ethnic Minority Psychology; </a:t>
            </a:r>
            <a:r>
              <a:rPr lang="en-US" sz="1600" dirty="0" err="1">
                <a:solidFill>
                  <a:srgbClr val="111B1E"/>
                </a:solidFill>
                <a:latin typeface="Assistant Regular"/>
              </a:rPr>
              <a:t>Cultur</a:t>
            </a:r>
            <a:r>
              <a:rPr lang="en-US" sz="1600" dirty="0">
                <a:solidFill>
                  <a:srgbClr val="111B1E"/>
                </a:solidFill>
                <a:latin typeface="Assistant Regular"/>
              </a:rPr>
              <a:t> Divers Ethnic Minor Psychol, 24(2), 196-208. </a:t>
            </a:r>
            <a:r>
              <a:rPr lang="en-US" sz="1600" dirty="0">
                <a:solidFill>
                  <a:srgbClr val="111B1E"/>
                </a:solidFill>
                <a:latin typeface="Assistant Regular"/>
                <a:hlinkClick r:id="rId14"/>
              </a:rPr>
              <a:t>https://10.1037/cdp0000174</a:t>
            </a:r>
            <a:endParaRPr lang="en-US" sz="1600" dirty="0">
              <a:solidFill>
                <a:srgbClr val="111B1E"/>
              </a:solidFill>
              <a:latin typeface="Assistant Regular"/>
            </a:endParaRPr>
          </a:p>
          <a:p>
            <a:pPr indent="-457200"/>
            <a:r>
              <a:rPr lang="en-US" sz="1600" dirty="0">
                <a:solidFill>
                  <a:srgbClr val="111B1E"/>
                </a:solidFill>
                <a:latin typeface="Assistant Regular"/>
              </a:rPr>
              <a:t>Walker, R. L., Wingate, L. R., Obasi, E. M., &amp; Joiner, T. E. (2008). An empirical investigation of acculturative stress and ethnic identity as moderators for depression and suicidal ideation in college students. Cultural Diversity &amp; Ethnic Minority Psychology; </a:t>
            </a:r>
            <a:r>
              <a:rPr lang="en-US" sz="1600" dirty="0" err="1">
                <a:solidFill>
                  <a:srgbClr val="111B1E"/>
                </a:solidFill>
                <a:latin typeface="Assistant Regular"/>
              </a:rPr>
              <a:t>Cultur</a:t>
            </a:r>
            <a:r>
              <a:rPr lang="en-US" sz="1600" dirty="0">
                <a:solidFill>
                  <a:srgbClr val="111B1E"/>
                </a:solidFill>
                <a:latin typeface="Assistant Regular"/>
              </a:rPr>
              <a:t> Divers Ethnic Minor Psychol, 14(1), 75-82. </a:t>
            </a:r>
            <a:r>
              <a:rPr lang="en-US" sz="1600" dirty="0">
                <a:solidFill>
                  <a:srgbClr val="111B1E"/>
                </a:solidFill>
                <a:latin typeface="Assistant Regular"/>
                <a:hlinkClick r:id="rId15"/>
              </a:rPr>
              <a:t>https://10.1037/1099-9809.14.1.75</a:t>
            </a:r>
            <a:endParaRPr lang="en-US" sz="1600" dirty="0">
              <a:solidFill>
                <a:srgbClr val="111B1E"/>
              </a:solidFill>
              <a:latin typeface="Assistant Regular"/>
            </a:endParaRPr>
          </a:p>
          <a:p>
            <a:pPr indent="-457200"/>
            <a:r>
              <a:rPr lang="en-US" sz="1600" dirty="0">
                <a:solidFill>
                  <a:srgbClr val="111B1E"/>
                </a:solidFill>
                <a:latin typeface="Assistant Regular"/>
              </a:rPr>
              <a:t>Xiao, H., Carney, D. M., </a:t>
            </a:r>
            <a:r>
              <a:rPr lang="en-US" sz="1600" dirty="0" err="1">
                <a:solidFill>
                  <a:srgbClr val="111B1E"/>
                </a:solidFill>
                <a:latin typeface="Assistant Regular"/>
              </a:rPr>
              <a:t>Youn</a:t>
            </a:r>
            <a:r>
              <a:rPr lang="en-US" sz="1600" dirty="0">
                <a:solidFill>
                  <a:srgbClr val="111B1E"/>
                </a:solidFill>
                <a:latin typeface="Assistant Regular"/>
              </a:rPr>
              <a:t>, S. J., Janis, R. A., Castonguay, L. G., Hayes, J. A., &amp; Locke, B. D. (2017). Are we in crisis? national mental health and treatment trends in college counseling centers. Psychological Services; Psychol Serv, 14(4), 407-415. </a:t>
            </a:r>
            <a:r>
              <a:rPr lang="en-US" sz="1600" dirty="0">
                <a:solidFill>
                  <a:srgbClr val="111B1E"/>
                </a:solidFill>
                <a:latin typeface="Assistant Regular"/>
                <a:hlinkClick r:id="rId16"/>
              </a:rPr>
              <a:t>https://10.1037/ser0000130</a:t>
            </a:r>
            <a:endParaRPr lang="en-US" sz="1600" dirty="0">
              <a:solidFill>
                <a:srgbClr val="111B1E"/>
              </a:solidFill>
              <a:latin typeface="Assistant Regular"/>
            </a:endParaRPr>
          </a:p>
          <a:p>
            <a:pPr indent="-457200"/>
            <a:r>
              <a:rPr lang="en-US" sz="1600" dirty="0">
                <a:solidFill>
                  <a:srgbClr val="111B1E"/>
                </a:solidFill>
                <a:latin typeface="Assistant Regular"/>
              </a:rPr>
              <a:t>Xiao, H., Castonguay, L. G., Janis, R. A., </a:t>
            </a:r>
            <a:r>
              <a:rPr lang="en-US" sz="1600" dirty="0" err="1">
                <a:solidFill>
                  <a:srgbClr val="111B1E"/>
                </a:solidFill>
                <a:latin typeface="Assistant Regular"/>
              </a:rPr>
              <a:t>Youn</a:t>
            </a:r>
            <a:r>
              <a:rPr lang="en-US" sz="1600" dirty="0">
                <a:solidFill>
                  <a:srgbClr val="111B1E"/>
                </a:solidFill>
                <a:latin typeface="Assistant Regular"/>
              </a:rPr>
              <a:t>, S. J., Hayes, J. A., &amp; Locke, B. D. (2017). Therapist effects on dropout from a college counseling center practice research network. Journal of Counseling Psychology; J </a:t>
            </a:r>
            <a:r>
              <a:rPr lang="en-US" sz="1600" dirty="0" err="1">
                <a:solidFill>
                  <a:srgbClr val="111B1E"/>
                </a:solidFill>
                <a:latin typeface="Assistant Regular"/>
              </a:rPr>
              <a:t>Couns</a:t>
            </a:r>
            <a:r>
              <a:rPr lang="en-US" sz="1600" dirty="0">
                <a:solidFill>
                  <a:srgbClr val="111B1E"/>
                </a:solidFill>
                <a:latin typeface="Assistant Regular"/>
              </a:rPr>
              <a:t> Psychol, 64(4), 424-431. </a:t>
            </a:r>
            <a:r>
              <a:rPr lang="en-US" sz="1600" dirty="0">
                <a:solidFill>
                  <a:srgbClr val="111B1E"/>
                </a:solidFill>
                <a:latin typeface="Assistant Regular"/>
                <a:hlinkClick r:id="rId17"/>
              </a:rPr>
              <a:t>https://10.1037/cou0000208</a:t>
            </a:r>
            <a:endParaRPr lang="en-US" sz="1600" dirty="0">
              <a:solidFill>
                <a:srgbClr val="111B1E"/>
              </a:solidFill>
              <a:latin typeface="Assistant Regular"/>
            </a:endParaRPr>
          </a:p>
        </p:txBody>
      </p:sp>
      <p:sp>
        <p:nvSpPr>
          <p:cNvPr id="10" name="AutoShape 10"/>
          <p:cNvSpPr/>
          <p:nvPr/>
        </p:nvSpPr>
        <p:spPr>
          <a:xfrm>
            <a:off x="16110511" y="-662575"/>
            <a:ext cx="25347" cy="11612150"/>
          </a:xfrm>
          <a:prstGeom prst="rect">
            <a:avLst/>
          </a:prstGeom>
          <a:solidFill>
            <a:srgbClr val="111B1E">
              <a:alpha val="29804"/>
            </a:srgbClr>
          </a:solidFill>
        </p:spPr>
      </p:sp>
      <p:sp>
        <p:nvSpPr>
          <p:cNvPr id="11" name="TextBox 11"/>
          <p:cNvSpPr txBox="1"/>
          <p:nvPr/>
        </p:nvSpPr>
        <p:spPr>
          <a:xfrm rot="5400000">
            <a:off x="13844083" y="4262262"/>
            <a:ext cx="6878058" cy="410933"/>
          </a:xfrm>
          <a:prstGeom prst="rect">
            <a:avLst/>
          </a:prstGeom>
        </p:spPr>
        <p:txBody>
          <a:bodyPr lIns="0" tIns="0" rIns="0" bIns="0" rtlCol="0" anchor="t">
            <a:spAutoFit/>
          </a:bodyPr>
          <a:lstStyle/>
          <a:p>
            <a:pPr>
              <a:lnSpc>
                <a:spcPts val="3359"/>
              </a:lnSpc>
            </a:pPr>
            <a:r>
              <a:rPr lang="en-US" sz="2399" spc="143" dirty="0">
                <a:solidFill>
                  <a:srgbClr val="111B1E"/>
                </a:solidFill>
                <a:latin typeface="Cormorant Garamond Bold"/>
              </a:rPr>
              <a:t>CCNY • June 8, 2021</a:t>
            </a:r>
          </a:p>
        </p:txBody>
      </p:sp>
      <p:sp>
        <p:nvSpPr>
          <p:cNvPr id="12" name="AutoShape 12"/>
          <p:cNvSpPr/>
          <p:nvPr/>
        </p:nvSpPr>
        <p:spPr>
          <a:xfrm>
            <a:off x="16110511" y="8526104"/>
            <a:ext cx="2912436" cy="2301420"/>
          </a:xfrm>
          <a:prstGeom prst="rect">
            <a:avLst/>
          </a:prstGeom>
          <a:solidFill>
            <a:srgbClr val="111B1E"/>
          </a:solidFill>
        </p:spPr>
      </p:sp>
      <p:sp>
        <p:nvSpPr>
          <p:cNvPr id="13" name="AutoShape 13"/>
          <p:cNvSpPr/>
          <p:nvPr/>
        </p:nvSpPr>
        <p:spPr>
          <a:xfrm>
            <a:off x="393753" y="-662575"/>
            <a:ext cx="25347" cy="11612150"/>
          </a:xfrm>
          <a:prstGeom prst="rect">
            <a:avLst/>
          </a:prstGeom>
          <a:solidFill>
            <a:srgbClr val="111B1E">
              <a:alpha val="29804"/>
            </a:srgbClr>
          </a:solidFill>
        </p:spPr>
      </p:sp>
      <p:sp>
        <p:nvSpPr>
          <p:cNvPr id="14" name="AutoShape 14"/>
          <p:cNvSpPr/>
          <p:nvPr/>
        </p:nvSpPr>
        <p:spPr>
          <a:xfrm>
            <a:off x="0" y="0"/>
            <a:ext cx="419100" cy="419100"/>
          </a:xfrm>
          <a:prstGeom prst="rect">
            <a:avLst/>
          </a:prstGeom>
          <a:solidFill>
            <a:srgbClr val="111B1E"/>
          </a:solidFill>
        </p:spPr>
      </p:sp>
    </p:spTree>
    <p:extLst>
      <p:ext uri="{BB962C8B-B14F-4D97-AF65-F5344CB8AC3E}">
        <p14:creationId xmlns:p14="http://schemas.microsoft.com/office/powerpoint/2010/main" val="658672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458632" y="1638300"/>
            <a:ext cx="7210733" cy="1225592"/>
          </a:xfrm>
          <a:prstGeom prst="rect">
            <a:avLst/>
          </a:prstGeom>
        </p:spPr>
        <p:txBody>
          <a:bodyPr lIns="0" tIns="0" rIns="0" bIns="0" rtlCol="0" anchor="t">
            <a:spAutoFit/>
          </a:bodyPr>
          <a:lstStyle/>
          <a:p>
            <a:pPr marL="457200" indent="-457200">
              <a:lnSpc>
                <a:spcPct val="150000"/>
              </a:lnSpc>
              <a:buFont typeface="Arial" panose="020B0604020202020204" pitchFamily="34" charset="0"/>
              <a:buChar char="•"/>
            </a:pPr>
            <a:r>
              <a:rPr lang="en-US" sz="2800" spc="29" dirty="0">
                <a:solidFill>
                  <a:srgbClr val="111B1E"/>
                </a:solidFill>
                <a:latin typeface="Assistant Regular"/>
              </a:rPr>
              <a:t>US student population: 45% non-White</a:t>
            </a:r>
          </a:p>
          <a:p>
            <a:pPr marL="457200" indent="-457200">
              <a:lnSpc>
                <a:spcPct val="150000"/>
              </a:lnSpc>
              <a:buFont typeface="Arial" panose="020B0604020202020204" pitchFamily="34" charset="0"/>
              <a:buChar char="•"/>
            </a:pPr>
            <a:r>
              <a:rPr lang="en-US" sz="2800" spc="29" dirty="0">
                <a:solidFill>
                  <a:srgbClr val="111B1E"/>
                </a:solidFill>
                <a:latin typeface="Assistant Regular"/>
              </a:rPr>
              <a:t>CCMH 2019 Annual Report: 35% non-White</a:t>
            </a:r>
          </a:p>
        </p:txBody>
      </p:sp>
      <p:grpSp>
        <p:nvGrpSpPr>
          <p:cNvPr id="3" name="Group 3"/>
          <p:cNvGrpSpPr/>
          <p:nvPr/>
        </p:nvGrpSpPr>
        <p:grpSpPr>
          <a:xfrm>
            <a:off x="1028700" y="1638300"/>
            <a:ext cx="6878058" cy="5924418"/>
            <a:chOff x="0" y="66675"/>
            <a:chExt cx="9170744" cy="7558249"/>
          </a:xfrm>
        </p:grpSpPr>
        <p:sp>
          <p:nvSpPr>
            <p:cNvPr id="4" name="TextBox 4"/>
            <p:cNvSpPr txBox="1"/>
            <p:nvPr/>
          </p:nvSpPr>
          <p:spPr>
            <a:xfrm>
              <a:off x="0" y="66675"/>
              <a:ext cx="9170744" cy="3282951"/>
            </a:xfrm>
            <a:prstGeom prst="rect">
              <a:avLst/>
            </a:prstGeom>
          </p:spPr>
          <p:txBody>
            <a:bodyPr lIns="0" tIns="0" rIns="0" bIns="0" rtlCol="0" anchor="t">
              <a:spAutoFit/>
            </a:bodyPr>
            <a:lstStyle/>
            <a:p>
              <a:r>
                <a:rPr lang="en-US" sz="8000" dirty="0">
                  <a:solidFill>
                    <a:srgbClr val="111B1E"/>
                  </a:solidFill>
                  <a:latin typeface="Cormorant Garamond Bold"/>
                </a:rPr>
                <a:t>Unbalanced Proportions</a:t>
              </a:r>
            </a:p>
          </p:txBody>
        </p:sp>
        <p:sp>
          <p:nvSpPr>
            <p:cNvPr id="5" name="TextBox 5"/>
            <p:cNvSpPr txBox="1"/>
            <p:nvPr/>
          </p:nvSpPr>
          <p:spPr>
            <a:xfrm>
              <a:off x="0" y="4927548"/>
              <a:ext cx="9170744" cy="2697376"/>
            </a:xfrm>
            <a:prstGeom prst="rect">
              <a:avLst/>
            </a:prstGeom>
          </p:spPr>
          <p:txBody>
            <a:bodyPr lIns="0" tIns="0" rIns="0" bIns="0" rtlCol="0" anchor="t">
              <a:spAutoFit/>
            </a:bodyPr>
            <a:lstStyle/>
            <a:p>
              <a:pPr>
                <a:lnSpc>
                  <a:spcPts val="4199"/>
                </a:lnSpc>
              </a:pPr>
              <a:r>
                <a:rPr lang="en-US" sz="2800" spc="29" dirty="0">
                  <a:solidFill>
                    <a:srgbClr val="111B1E"/>
                  </a:solidFill>
                  <a:latin typeface="Assistant Regular"/>
                </a:rPr>
                <a:t>The racial and ethnolinguistic identity (REI) proportions in the national dataset used for college mental health does not reflect that of the country’s college students.</a:t>
              </a:r>
            </a:p>
          </p:txBody>
        </p:sp>
      </p:grpSp>
      <p:sp>
        <p:nvSpPr>
          <p:cNvPr id="6" name="AutoShape 6"/>
          <p:cNvSpPr/>
          <p:nvPr/>
        </p:nvSpPr>
        <p:spPr>
          <a:xfrm>
            <a:off x="17233953" y="0"/>
            <a:ext cx="25347" cy="11612150"/>
          </a:xfrm>
          <a:prstGeom prst="rect">
            <a:avLst/>
          </a:prstGeom>
          <a:solidFill>
            <a:srgbClr val="111B1E">
              <a:alpha val="29804"/>
            </a:srgbClr>
          </a:solidFill>
        </p:spPr>
      </p:sp>
      <p:sp>
        <p:nvSpPr>
          <p:cNvPr id="7" name="AutoShape 7"/>
          <p:cNvSpPr/>
          <p:nvPr/>
        </p:nvSpPr>
        <p:spPr>
          <a:xfrm>
            <a:off x="9004353" y="0"/>
            <a:ext cx="25347" cy="11612150"/>
          </a:xfrm>
          <a:prstGeom prst="rect">
            <a:avLst/>
          </a:prstGeom>
          <a:solidFill>
            <a:srgbClr val="111B1E">
              <a:alpha val="29804"/>
            </a:srgbClr>
          </a:solidFill>
        </p:spPr>
      </p:sp>
      <p:pic>
        <p:nvPicPr>
          <p:cNvPr id="8" name="Picture 8"/>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457" r="-603"/>
          <a:stretch/>
        </p:blipFill>
        <p:spPr>
          <a:xfrm>
            <a:off x="8318533" y="3540919"/>
            <a:ext cx="9490932" cy="5811011"/>
          </a:xfrm>
          <a:prstGeom prst="rect">
            <a:avLst/>
          </a:prstGeom>
        </p:spPr>
      </p:pic>
      <p:sp>
        <p:nvSpPr>
          <p:cNvPr id="9" name="AutoShape 9"/>
          <p:cNvSpPr/>
          <p:nvPr/>
        </p:nvSpPr>
        <p:spPr>
          <a:xfrm>
            <a:off x="0" y="0"/>
            <a:ext cx="419100" cy="419100"/>
          </a:xfrm>
          <a:prstGeom prst="rect">
            <a:avLst/>
          </a:prstGeom>
          <a:solidFill>
            <a:srgbClr val="111B1E"/>
          </a:solidFill>
        </p:spPr>
      </p:sp>
      <p:sp>
        <p:nvSpPr>
          <p:cNvPr id="10" name="AutoShape 10"/>
          <p:cNvSpPr/>
          <p:nvPr/>
        </p:nvSpPr>
        <p:spPr>
          <a:xfrm>
            <a:off x="18135600" y="0"/>
            <a:ext cx="1181100" cy="11277600"/>
          </a:xfrm>
          <a:prstGeom prst="rect">
            <a:avLst/>
          </a:prstGeom>
          <a:solidFill>
            <a:srgbClr val="111B1E"/>
          </a:solidFill>
        </p:spPr>
      </p:sp>
      <p:sp>
        <p:nvSpPr>
          <p:cNvPr id="11" name="TextBox 11"/>
          <p:cNvSpPr txBox="1"/>
          <p:nvPr/>
        </p:nvSpPr>
        <p:spPr>
          <a:xfrm>
            <a:off x="1028700" y="8847367"/>
            <a:ext cx="6878058" cy="410933"/>
          </a:xfrm>
          <a:prstGeom prst="rect">
            <a:avLst/>
          </a:prstGeom>
        </p:spPr>
        <p:txBody>
          <a:bodyPr lIns="0" tIns="0" rIns="0" bIns="0" rtlCol="0" anchor="t">
            <a:spAutoFit/>
          </a:bodyPr>
          <a:lstStyle/>
          <a:p>
            <a:pPr>
              <a:lnSpc>
                <a:spcPts val="3359"/>
              </a:lnSpc>
            </a:pPr>
            <a:r>
              <a:rPr lang="en-US" sz="2399" spc="143" dirty="0">
                <a:solidFill>
                  <a:srgbClr val="111B1E"/>
                </a:solidFill>
                <a:latin typeface="Cormorant Garamond Bold"/>
              </a:rPr>
              <a:t>CCNY • June 8, 2021</a:t>
            </a:r>
          </a:p>
        </p:txBody>
      </p:sp>
      <p:sp>
        <p:nvSpPr>
          <p:cNvPr id="12" name="TextBox 11">
            <a:extLst>
              <a:ext uri="{FF2B5EF4-FFF2-40B4-BE49-F238E27FC236}">
                <a16:creationId xmlns:a16="http://schemas.microsoft.com/office/drawing/2014/main" id="{C8B92E44-EA4E-E248-8675-BCDF09FC5E1F}"/>
              </a:ext>
            </a:extLst>
          </p:cNvPr>
          <p:cNvSpPr txBox="1"/>
          <p:nvPr/>
        </p:nvSpPr>
        <p:spPr>
          <a:xfrm>
            <a:off x="-3487479" y="5082363"/>
            <a:ext cx="184731" cy="369332"/>
          </a:xfrm>
          <a:prstGeom prst="rect">
            <a:avLst/>
          </a:prstGeom>
          <a:noFill/>
        </p:spPr>
        <p:txBody>
          <a:bodyPr wrap="none" rtlCol="0">
            <a:spAutoFit/>
          </a:bodyPr>
          <a:lstStyle/>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38225"/>
            <a:ext cx="13992533" cy="1846659"/>
          </a:xfrm>
          <a:prstGeom prst="rect">
            <a:avLst/>
          </a:prstGeom>
        </p:spPr>
        <p:txBody>
          <a:bodyPr lIns="0" tIns="0" rIns="0" bIns="0" rtlCol="0" anchor="t">
            <a:spAutoFit/>
          </a:bodyPr>
          <a:lstStyle/>
          <a:p>
            <a:pPr>
              <a:lnSpc>
                <a:spcPts val="7199"/>
              </a:lnSpc>
            </a:pPr>
            <a:r>
              <a:rPr lang="en-US" sz="6000" spc="59" dirty="0">
                <a:solidFill>
                  <a:srgbClr val="111B1E"/>
                </a:solidFill>
                <a:latin typeface="Assistant Bold"/>
              </a:rPr>
              <a:t>Increased Psychopathology Among College Students</a:t>
            </a:r>
          </a:p>
        </p:txBody>
      </p:sp>
      <p:sp>
        <p:nvSpPr>
          <p:cNvPr id="5" name="TextBox 5"/>
          <p:cNvSpPr txBox="1"/>
          <p:nvPr/>
        </p:nvSpPr>
        <p:spPr>
          <a:xfrm>
            <a:off x="10866974" y="3357066"/>
            <a:ext cx="4477856" cy="3483967"/>
          </a:xfrm>
          <a:prstGeom prst="rect">
            <a:avLst/>
          </a:prstGeom>
        </p:spPr>
        <p:txBody>
          <a:bodyPr lIns="0" tIns="0" rIns="0" bIns="0" rtlCol="0" anchor="t">
            <a:spAutoFit/>
          </a:bodyPr>
          <a:lstStyle/>
          <a:p>
            <a:pPr>
              <a:lnSpc>
                <a:spcPts val="3919"/>
              </a:lnSpc>
            </a:pPr>
            <a:r>
              <a:rPr lang="en-US" sz="3200" dirty="0">
                <a:solidFill>
                  <a:srgbClr val="111B1E"/>
                </a:solidFill>
                <a:latin typeface="Assistant Regular"/>
              </a:rPr>
              <a:t>College-aged cohorts: higher psychopathology scores now vs. previous generations (Brunner et al., 2014)</a:t>
            </a:r>
          </a:p>
          <a:p>
            <a:pPr>
              <a:lnSpc>
                <a:spcPts val="3919"/>
              </a:lnSpc>
            </a:pPr>
            <a:endParaRPr lang="en-US" sz="3200" dirty="0">
              <a:solidFill>
                <a:srgbClr val="111B1E"/>
              </a:solidFill>
              <a:latin typeface="Assistant Regular"/>
            </a:endParaRPr>
          </a:p>
          <a:p>
            <a:pPr>
              <a:lnSpc>
                <a:spcPts val="3919"/>
              </a:lnSpc>
            </a:pPr>
            <a:endParaRPr lang="en-US" sz="3200" dirty="0">
              <a:solidFill>
                <a:srgbClr val="111B1E"/>
              </a:solidFill>
              <a:latin typeface="Assistant Regular"/>
            </a:endParaRPr>
          </a:p>
        </p:txBody>
      </p:sp>
      <p:sp>
        <p:nvSpPr>
          <p:cNvPr id="6" name="AutoShape 6"/>
          <p:cNvSpPr/>
          <p:nvPr/>
        </p:nvSpPr>
        <p:spPr>
          <a:xfrm>
            <a:off x="1028700" y="9258300"/>
            <a:ext cx="4513726" cy="1028700"/>
          </a:xfrm>
          <a:prstGeom prst="rect">
            <a:avLst/>
          </a:prstGeom>
          <a:solidFill>
            <a:schemeClr val="accent2">
              <a:lumMod val="50000"/>
            </a:schemeClr>
          </a:solidFill>
        </p:spPr>
      </p:sp>
      <p:grpSp>
        <p:nvGrpSpPr>
          <p:cNvPr id="7" name="Group 7"/>
          <p:cNvGrpSpPr/>
          <p:nvPr/>
        </p:nvGrpSpPr>
        <p:grpSpPr>
          <a:xfrm>
            <a:off x="6014551" y="3357066"/>
            <a:ext cx="4477856" cy="3483967"/>
            <a:chOff x="0" y="-57151"/>
            <a:chExt cx="5970475" cy="4645288"/>
          </a:xfrm>
        </p:grpSpPr>
        <p:sp>
          <p:nvSpPr>
            <p:cNvPr id="8" name="TextBox 8"/>
            <p:cNvSpPr txBox="1"/>
            <p:nvPr/>
          </p:nvSpPr>
          <p:spPr>
            <a:xfrm>
              <a:off x="0" y="-57151"/>
              <a:ext cx="5970475" cy="721139"/>
            </a:xfrm>
            <a:prstGeom prst="rect">
              <a:avLst/>
            </a:prstGeom>
          </p:spPr>
          <p:txBody>
            <a:bodyPr lIns="0" tIns="0" rIns="0" bIns="0" rtlCol="0" anchor="t">
              <a:spAutoFit/>
            </a:bodyPr>
            <a:lstStyle/>
            <a:p>
              <a:pPr>
                <a:lnSpc>
                  <a:spcPts val="4480"/>
                </a:lnSpc>
              </a:pPr>
              <a:endParaRPr lang="en-US" sz="3200" spc="288" dirty="0">
                <a:solidFill>
                  <a:srgbClr val="111B1E"/>
                </a:solidFill>
                <a:latin typeface="Assistant Regular"/>
              </a:endParaRPr>
            </a:p>
          </p:txBody>
        </p:sp>
        <p:sp>
          <p:nvSpPr>
            <p:cNvPr id="9" name="TextBox 9"/>
            <p:cNvSpPr txBox="1"/>
            <p:nvPr/>
          </p:nvSpPr>
          <p:spPr>
            <a:xfrm>
              <a:off x="0" y="-57151"/>
              <a:ext cx="5970475" cy="4645288"/>
            </a:xfrm>
            <a:prstGeom prst="rect">
              <a:avLst/>
            </a:prstGeom>
          </p:spPr>
          <p:txBody>
            <a:bodyPr lIns="0" tIns="0" rIns="0" bIns="0" rtlCol="0" anchor="t">
              <a:spAutoFit/>
            </a:bodyPr>
            <a:lstStyle/>
            <a:p>
              <a:pPr>
                <a:lnSpc>
                  <a:spcPts val="3919"/>
                </a:lnSpc>
              </a:pPr>
              <a:r>
                <a:rPr lang="en-US" sz="3200" dirty="0">
                  <a:solidFill>
                    <a:srgbClr val="111B1E"/>
                  </a:solidFill>
                  <a:latin typeface="Assistant Regular"/>
                </a:rPr>
                <a:t>National survey of Counseling Center directors: trend toward more students with severe psychological problems (p. 271) (Gallagher, 2010, 2011)</a:t>
              </a:r>
            </a:p>
          </p:txBody>
        </p:sp>
      </p:grpSp>
      <p:sp>
        <p:nvSpPr>
          <p:cNvPr id="10" name="AutoShape 10"/>
          <p:cNvSpPr/>
          <p:nvPr/>
        </p:nvSpPr>
        <p:spPr>
          <a:xfrm>
            <a:off x="5996616" y="7816837"/>
            <a:ext cx="4513726" cy="2470163"/>
          </a:xfrm>
          <a:prstGeom prst="rect">
            <a:avLst/>
          </a:prstGeom>
          <a:solidFill>
            <a:schemeClr val="accent4">
              <a:lumMod val="50000"/>
            </a:schemeClr>
          </a:solidFill>
        </p:spPr>
      </p:sp>
      <p:grpSp>
        <p:nvGrpSpPr>
          <p:cNvPr id="11" name="Group 11"/>
          <p:cNvGrpSpPr/>
          <p:nvPr/>
        </p:nvGrpSpPr>
        <p:grpSpPr>
          <a:xfrm>
            <a:off x="1046635" y="3357066"/>
            <a:ext cx="4497023" cy="5484515"/>
            <a:chOff x="0" y="-57151"/>
            <a:chExt cx="5996031" cy="7312690"/>
          </a:xfrm>
        </p:grpSpPr>
        <p:sp>
          <p:nvSpPr>
            <p:cNvPr id="12" name="TextBox 12"/>
            <p:cNvSpPr txBox="1"/>
            <p:nvPr/>
          </p:nvSpPr>
          <p:spPr>
            <a:xfrm>
              <a:off x="0" y="-57151"/>
              <a:ext cx="5970475" cy="721139"/>
            </a:xfrm>
            <a:prstGeom prst="rect">
              <a:avLst/>
            </a:prstGeom>
          </p:spPr>
          <p:txBody>
            <a:bodyPr lIns="0" tIns="0" rIns="0" bIns="0" rtlCol="0" anchor="t">
              <a:spAutoFit/>
            </a:bodyPr>
            <a:lstStyle/>
            <a:p>
              <a:pPr>
                <a:lnSpc>
                  <a:spcPts val="4479"/>
                </a:lnSpc>
              </a:pPr>
              <a:endParaRPr lang="en-US" sz="3200" spc="288" dirty="0">
                <a:solidFill>
                  <a:srgbClr val="111B1E"/>
                </a:solidFill>
                <a:latin typeface="Assistant Regular"/>
              </a:endParaRPr>
            </a:p>
          </p:txBody>
        </p:sp>
        <p:sp>
          <p:nvSpPr>
            <p:cNvPr id="13" name="TextBox 13"/>
            <p:cNvSpPr txBox="1"/>
            <p:nvPr/>
          </p:nvSpPr>
          <p:spPr>
            <a:xfrm>
              <a:off x="25556" y="-57151"/>
              <a:ext cx="5970475" cy="7312690"/>
            </a:xfrm>
            <a:prstGeom prst="rect">
              <a:avLst/>
            </a:prstGeom>
          </p:spPr>
          <p:txBody>
            <a:bodyPr lIns="0" tIns="0" rIns="0" bIns="0" rtlCol="0" anchor="t">
              <a:spAutoFit/>
            </a:bodyPr>
            <a:lstStyle/>
            <a:p>
              <a:pPr>
                <a:lnSpc>
                  <a:spcPts val="3919"/>
                </a:lnSpc>
              </a:pPr>
              <a:r>
                <a:rPr lang="en-US" sz="3200" dirty="0">
                  <a:solidFill>
                    <a:srgbClr val="111B1E"/>
                  </a:solidFill>
                  <a:latin typeface="Assistant Regular"/>
                </a:rPr>
                <a:t>Recent college students (vs. 30’s-40’s) score higher on</a:t>
              </a:r>
              <a:r>
                <a:rPr lang="en-US" sz="3600" dirty="0">
                  <a:solidFill>
                    <a:srgbClr val="111B1E"/>
                  </a:solidFill>
                  <a:latin typeface="Assistant Regular"/>
                </a:rPr>
                <a:t>: </a:t>
              </a:r>
              <a:r>
                <a:rPr lang="en-US" sz="3200" dirty="0">
                  <a:solidFill>
                    <a:srgbClr val="111B1E"/>
                  </a:solidFill>
                  <a:latin typeface="Assistant Regular"/>
                </a:rPr>
                <a:t>F score, Psychopathic Deviation, Paranoia, Schizophrenia and Hypomania, Hypochondriasis, Depression, Psychasthenia, &amp; Hysteria</a:t>
              </a:r>
              <a:r>
                <a:rPr lang="en-US" sz="2800" dirty="0">
                  <a:solidFill>
                    <a:srgbClr val="111B1E"/>
                  </a:solidFill>
                  <a:latin typeface="Assistant Regular"/>
                </a:rPr>
                <a:t> </a:t>
              </a:r>
              <a:r>
                <a:rPr lang="en-US" sz="3200" dirty="0">
                  <a:solidFill>
                    <a:srgbClr val="111B1E"/>
                  </a:solidFill>
                  <a:latin typeface="Assistant Regular"/>
                </a:rPr>
                <a:t>(p. 273) (Twenge et al., 2010)</a:t>
              </a:r>
            </a:p>
          </p:txBody>
        </p:sp>
      </p:grpSp>
      <p:sp>
        <p:nvSpPr>
          <p:cNvPr id="14" name="AutoShape 14"/>
          <p:cNvSpPr/>
          <p:nvPr/>
        </p:nvSpPr>
        <p:spPr>
          <a:xfrm>
            <a:off x="10897376" y="6743699"/>
            <a:ext cx="4513726" cy="3543301"/>
          </a:xfrm>
          <a:prstGeom prst="rect">
            <a:avLst/>
          </a:prstGeom>
          <a:solidFill>
            <a:schemeClr val="accent5">
              <a:lumMod val="50000"/>
            </a:schemeClr>
          </a:solidFill>
        </p:spPr>
      </p:sp>
      <p:sp>
        <p:nvSpPr>
          <p:cNvPr id="15" name="AutoShape 15"/>
          <p:cNvSpPr/>
          <p:nvPr/>
        </p:nvSpPr>
        <p:spPr>
          <a:xfrm>
            <a:off x="16110511" y="-662575"/>
            <a:ext cx="25347" cy="11612150"/>
          </a:xfrm>
          <a:prstGeom prst="rect">
            <a:avLst/>
          </a:prstGeom>
          <a:solidFill>
            <a:srgbClr val="111B1E">
              <a:alpha val="29804"/>
            </a:srgbClr>
          </a:solidFill>
        </p:spPr>
      </p:sp>
      <p:sp>
        <p:nvSpPr>
          <p:cNvPr id="16" name="TextBox 16"/>
          <p:cNvSpPr txBox="1"/>
          <p:nvPr/>
        </p:nvSpPr>
        <p:spPr>
          <a:xfrm rot="5400000">
            <a:off x="13844083" y="5613804"/>
            <a:ext cx="6878058" cy="410933"/>
          </a:xfrm>
          <a:prstGeom prst="rect">
            <a:avLst/>
          </a:prstGeom>
        </p:spPr>
        <p:txBody>
          <a:bodyPr lIns="0" tIns="0" rIns="0" bIns="0" rtlCol="0" anchor="t">
            <a:spAutoFit/>
          </a:bodyPr>
          <a:lstStyle/>
          <a:p>
            <a:pPr algn="r">
              <a:lnSpc>
                <a:spcPts val="3359"/>
              </a:lnSpc>
            </a:pPr>
            <a:r>
              <a:rPr lang="en-US" sz="2399" spc="143" dirty="0">
                <a:solidFill>
                  <a:srgbClr val="111B1E"/>
                </a:solidFill>
                <a:latin typeface="Cormorant Garamond Bold"/>
              </a:rPr>
              <a:t>CCNY • June 8, 2021</a:t>
            </a:r>
          </a:p>
        </p:txBody>
      </p:sp>
      <p:sp>
        <p:nvSpPr>
          <p:cNvPr id="17" name="AutoShape 17"/>
          <p:cNvSpPr/>
          <p:nvPr/>
        </p:nvSpPr>
        <p:spPr>
          <a:xfrm>
            <a:off x="17868900" y="0"/>
            <a:ext cx="419100" cy="419100"/>
          </a:xfrm>
          <a:prstGeom prst="rect">
            <a:avLst/>
          </a:prstGeom>
          <a:solidFill>
            <a:srgbClr val="111B1E"/>
          </a:solid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l="27737" r="27737"/>
          <a:stretch/>
        </p:blipFill>
        <p:spPr>
          <a:xfrm>
            <a:off x="8635450" y="0"/>
            <a:ext cx="8812746" cy="9067800"/>
          </a:xfrm>
          <a:prstGeom prst="rect">
            <a:avLst/>
          </a:prstGeom>
        </p:spPr>
      </p:pic>
      <p:sp>
        <p:nvSpPr>
          <p:cNvPr id="4" name="TextBox 4"/>
          <p:cNvSpPr txBox="1"/>
          <p:nvPr/>
        </p:nvSpPr>
        <p:spPr>
          <a:xfrm>
            <a:off x="1028700" y="932100"/>
            <a:ext cx="6182031" cy="1846659"/>
          </a:xfrm>
          <a:prstGeom prst="rect">
            <a:avLst/>
          </a:prstGeom>
        </p:spPr>
        <p:txBody>
          <a:bodyPr lIns="0" tIns="0" rIns="0" bIns="0" rtlCol="0" anchor="t">
            <a:spAutoFit/>
          </a:bodyPr>
          <a:lstStyle/>
          <a:p>
            <a:pPr>
              <a:lnSpc>
                <a:spcPts val="7199"/>
              </a:lnSpc>
            </a:pPr>
            <a:r>
              <a:rPr lang="en-US" sz="4400" spc="59" dirty="0">
                <a:solidFill>
                  <a:srgbClr val="111B1E"/>
                </a:solidFill>
                <a:latin typeface="Assistant Bold"/>
              </a:rPr>
              <a:t>Rise in Symptomatology </a:t>
            </a:r>
            <a:r>
              <a:rPr lang="en-US" sz="6600" spc="59" dirty="0">
                <a:solidFill>
                  <a:srgbClr val="111B1E"/>
                </a:solidFill>
                <a:latin typeface="Assistant Bold"/>
              </a:rPr>
              <a:t>2010-2014</a:t>
            </a:r>
            <a:endParaRPr lang="en-US" sz="4400" spc="59" dirty="0">
              <a:solidFill>
                <a:srgbClr val="111B1E"/>
              </a:solidFill>
              <a:latin typeface="Assistant Bold"/>
            </a:endParaRPr>
          </a:p>
        </p:txBody>
      </p:sp>
      <p:sp>
        <p:nvSpPr>
          <p:cNvPr id="5" name="TextBox 5"/>
          <p:cNvSpPr txBox="1"/>
          <p:nvPr/>
        </p:nvSpPr>
        <p:spPr>
          <a:xfrm>
            <a:off x="1028700" y="3100561"/>
            <a:ext cx="4724643" cy="6429902"/>
          </a:xfrm>
          <a:prstGeom prst="rect">
            <a:avLst/>
          </a:prstGeom>
        </p:spPr>
        <p:txBody>
          <a:bodyPr wrap="square" lIns="0" tIns="0" rIns="0" bIns="0" rtlCol="0" anchor="t">
            <a:spAutoFit/>
          </a:bodyPr>
          <a:lstStyle/>
          <a:p>
            <a:pPr>
              <a:lnSpc>
                <a:spcPts val="4199"/>
              </a:lnSpc>
            </a:pPr>
            <a:r>
              <a:rPr lang="en-US" sz="2999" spc="29" dirty="0">
                <a:solidFill>
                  <a:srgbClr val="111B1E"/>
                </a:solidFill>
                <a:latin typeface="Assistant Regular"/>
              </a:rPr>
              <a:t>Xiao et al. 2017, </a:t>
            </a:r>
            <a:r>
              <a:rPr lang="en-US" sz="2999" i="1" spc="29" dirty="0">
                <a:solidFill>
                  <a:srgbClr val="111B1E"/>
                </a:solidFill>
                <a:latin typeface="Assistant Regular"/>
              </a:rPr>
              <a:t>N  </a:t>
            </a:r>
            <a:r>
              <a:rPr lang="en-US" sz="2999" spc="29" dirty="0">
                <a:solidFill>
                  <a:srgbClr val="111B1E"/>
                </a:solidFill>
                <a:latin typeface="Assistant Regular"/>
              </a:rPr>
              <a:t>= 476,388</a:t>
            </a:r>
          </a:p>
          <a:p>
            <a:pPr>
              <a:lnSpc>
                <a:spcPts val="4199"/>
              </a:lnSpc>
            </a:pPr>
            <a:endParaRPr lang="en-US" sz="2999" spc="29" dirty="0">
              <a:solidFill>
                <a:srgbClr val="111B1E"/>
              </a:solidFill>
              <a:latin typeface="Assistant Regular"/>
            </a:endParaRPr>
          </a:p>
          <a:p>
            <a:pPr>
              <a:lnSpc>
                <a:spcPts val="4199"/>
              </a:lnSpc>
            </a:pPr>
            <a:r>
              <a:rPr lang="en-US" sz="2999" spc="29" dirty="0">
                <a:solidFill>
                  <a:srgbClr val="111B1E"/>
                </a:solidFill>
                <a:latin typeface="Assistant Regular"/>
              </a:rPr>
              <a:t>Depression</a:t>
            </a:r>
          </a:p>
          <a:p>
            <a:pPr>
              <a:lnSpc>
                <a:spcPts val="4199"/>
              </a:lnSpc>
            </a:pPr>
            <a:r>
              <a:rPr lang="en-US" sz="2999" spc="29" dirty="0">
                <a:solidFill>
                  <a:srgbClr val="111B1E"/>
                </a:solidFill>
                <a:latin typeface="Assistant Regular"/>
              </a:rPr>
              <a:t>General Anxiety</a:t>
            </a:r>
          </a:p>
          <a:p>
            <a:pPr>
              <a:lnSpc>
                <a:spcPts val="4199"/>
              </a:lnSpc>
            </a:pPr>
            <a:r>
              <a:rPr lang="en-US" sz="2999" spc="29" dirty="0">
                <a:solidFill>
                  <a:srgbClr val="111B1E"/>
                </a:solidFill>
                <a:latin typeface="Assistant Regular"/>
              </a:rPr>
              <a:t>Social Anxiety</a:t>
            </a:r>
          </a:p>
          <a:p>
            <a:pPr>
              <a:lnSpc>
                <a:spcPts val="4199"/>
              </a:lnSpc>
            </a:pPr>
            <a:r>
              <a:rPr lang="en-US" sz="2999" spc="29" dirty="0">
                <a:solidFill>
                  <a:srgbClr val="111B1E"/>
                </a:solidFill>
                <a:latin typeface="Assistant Regular"/>
              </a:rPr>
              <a:t>Family Distress</a:t>
            </a:r>
          </a:p>
          <a:p>
            <a:pPr>
              <a:lnSpc>
                <a:spcPts val="4199"/>
              </a:lnSpc>
            </a:pPr>
            <a:r>
              <a:rPr lang="en-US" sz="2999" spc="29" dirty="0">
                <a:solidFill>
                  <a:srgbClr val="111B1E"/>
                </a:solidFill>
                <a:latin typeface="Assistant Regular"/>
              </a:rPr>
              <a:t>Academic Distress</a:t>
            </a:r>
          </a:p>
          <a:p>
            <a:pPr>
              <a:lnSpc>
                <a:spcPts val="4199"/>
              </a:lnSpc>
            </a:pPr>
            <a:r>
              <a:rPr lang="en-US" sz="2999" spc="29" dirty="0">
                <a:solidFill>
                  <a:srgbClr val="111B1E"/>
                </a:solidFill>
                <a:latin typeface="Assistant Regular"/>
              </a:rPr>
              <a:t>Suicidal Ideation</a:t>
            </a:r>
          </a:p>
          <a:p>
            <a:pPr>
              <a:lnSpc>
                <a:spcPts val="4199"/>
              </a:lnSpc>
            </a:pPr>
            <a:r>
              <a:rPr lang="en-US" sz="2999" spc="29" dirty="0">
                <a:solidFill>
                  <a:srgbClr val="111B1E"/>
                </a:solidFill>
                <a:latin typeface="Assistant Regular"/>
              </a:rPr>
              <a:t>Past Suicide Attempts</a:t>
            </a:r>
          </a:p>
          <a:p>
            <a:pPr>
              <a:lnSpc>
                <a:spcPts val="4199"/>
              </a:lnSpc>
            </a:pPr>
            <a:r>
              <a:rPr lang="en-US" sz="2999" spc="29" dirty="0">
                <a:solidFill>
                  <a:srgbClr val="111B1E"/>
                </a:solidFill>
                <a:latin typeface="Assistant Regular"/>
              </a:rPr>
              <a:t>Past Self-Harm Attempts</a:t>
            </a:r>
          </a:p>
          <a:p>
            <a:pPr>
              <a:lnSpc>
                <a:spcPts val="4199"/>
              </a:lnSpc>
            </a:pPr>
            <a:endParaRPr lang="en-US" sz="2999" spc="29" dirty="0">
              <a:solidFill>
                <a:srgbClr val="111B1E"/>
              </a:solidFill>
              <a:latin typeface="Assistant Regular"/>
            </a:endParaRPr>
          </a:p>
          <a:p>
            <a:pPr>
              <a:lnSpc>
                <a:spcPts val="4199"/>
              </a:lnSpc>
            </a:pPr>
            <a:r>
              <a:rPr lang="en-US" sz="2999" spc="29" dirty="0">
                <a:solidFill>
                  <a:srgbClr val="111B1E"/>
                </a:solidFill>
                <a:latin typeface="Assistant Regular"/>
              </a:rPr>
              <a:t>Substance Abuse</a:t>
            </a:r>
          </a:p>
        </p:txBody>
      </p:sp>
      <p:sp>
        <p:nvSpPr>
          <p:cNvPr id="6" name="AutoShape 6"/>
          <p:cNvSpPr/>
          <p:nvPr/>
        </p:nvSpPr>
        <p:spPr>
          <a:xfrm>
            <a:off x="8225517" y="-610588"/>
            <a:ext cx="25347" cy="11612150"/>
          </a:xfrm>
          <a:prstGeom prst="rect">
            <a:avLst/>
          </a:prstGeom>
          <a:solidFill>
            <a:srgbClr val="111B1E">
              <a:alpha val="29804"/>
            </a:srgbClr>
          </a:solidFill>
        </p:spPr>
      </p:sp>
      <p:sp>
        <p:nvSpPr>
          <p:cNvPr id="7" name="AutoShape 7"/>
          <p:cNvSpPr/>
          <p:nvPr/>
        </p:nvSpPr>
        <p:spPr>
          <a:xfrm>
            <a:off x="17813964" y="-610588"/>
            <a:ext cx="25347" cy="11612150"/>
          </a:xfrm>
          <a:prstGeom prst="rect">
            <a:avLst/>
          </a:prstGeom>
          <a:solidFill>
            <a:srgbClr val="111B1E">
              <a:alpha val="29804"/>
            </a:srgbClr>
          </a:solidFill>
        </p:spPr>
      </p:sp>
      <p:sp>
        <p:nvSpPr>
          <p:cNvPr id="9" name="AutoShape 9"/>
          <p:cNvSpPr/>
          <p:nvPr/>
        </p:nvSpPr>
        <p:spPr>
          <a:xfrm>
            <a:off x="-495300" y="-627128"/>
            <a:ext cx="664536" cy="11483520"/>
          </a:xfrm>
          <a:prstGeom prst="rect">
            <a:avLst/>
          </a:prstGeom>
          <a:solidFill>
            <a:srgbClr val="111B1E"/>
          </a:solidFill>
        </p:spPr>
      </p:sp>
      <p:grpSp>
        <p:nvGrpSpPr>
          <p:cNvPr id="10" name="Group 10"/>
          <p:cNvGrpSpPr/>
          <p:nvPr/>
        </p:nvGrpSpPr>
        <p:grpSpPr>
          <a:xfrm>
            <a:off x="8630260" y="8571512"/>
            <a:ext cx="8817936" cy="2301420"/>
            <a:chOff x="0" y="0"/>
            <a:chExt cx="11757249" cy="3068560"/>
          </a:xfrm>
        </p:grpSpPr>
        <p:sp>
          <p:nvSpPr>
            <p:cNvPr id="11" name="AutoShape 11"/>
            <p:cNvSpPr/>
            <p:nvPr/>
          </p:nvSpPr>
          <p:spPr>
            <a:xfrm>
              <a:off x="0" y="0"/>
              <a:ext cx="11757249" cy="3068560"/>
            </a:xfrm>
            <a:prstGeom prst="rect">
              <a:avLst/>
            </a:prstGeom>
            <a:solidFill>
              <a:srgbClr val="111B1E"/>
            </a:solidFill>
          </p:spPr>
        </p:sp>
        <p:sp>
          <p:nvSpPr>
            <p:cNvPr id="12" name="TextBox 12"/>
            <p:cNvSpPr txBox="1"/>
            <p:nvPr/>
          </p:nvSpPr>
          <p:spPr>
            <a:xfrm>
              <a:off x="1648852" y="1002244"/>
              <a:ext cx="8459543" cy="552716"/>
            </a:xfrm>
            <a:prstGeom prst="rect">
              <a:avLst/>
            </a:prstGeom>
          </p:spPr>
          <p:txBody>
            <a:bodyPr lIns="0" tIns="0" rIns="0" bIns="0" rtlCol="0" anchor="t">
              <a:spAutoFit/>
            </a:bodyPr>
            <a:lstStyle/>
            <a:p>
              <a:pPr algn="r">
                <a:lnSpc>
                  <a:spcPts val="3359"/>
                </a:lnSpc>
              </a:pPr>
              <a:r>
                <a:rPr lang="en-US" sz="2399" spc="143" dirty="0">
                  <a:solidFill>
                    <a:srgbClr val="FFFFFF"/>
                  </a:solidFill>
                  <a:latin typeface="Cormorant Garamond Bold"/>
                </a:rPr>
                <a:t>CCNY • June 8, 2021</a:t>
              </a:r>
            </a:p>
          </p:txBody>
        </p:sp>
      </p:grpSp>
      <p:pic>
        <p:nvPicPr>
          <p:cNvPr id="14" name="Graphic 13" descr="Upward trend outline">
            <a:extLst>
              <a:ext uri="{FF2B5EF4-FFF2-40B4-BE49-F238E27FC236}">
                <a16:creationId xmlns:a16="http://schemas.microsoft.com/office/drawing/2014/main" id="{E88A900B-36EC-E343-9942-985882DD6AC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5797898" y="4185837"/>
            <a:ext cx="568939" cy="568939"/>
          </a:xfrm>
          <a:prstGeom prst="rect">
            <a:avLst/>
          </a:prstGeom>
        </p:spPr>
      </p:pic>
      <p:pic>
        <p:nvPicPr>
          <p:cNvPr id="16" name="Graphic 15" descr="Downward trend graph outline">
            <a:extLst>
              <a:ext uri="{FF2B5EF4-FFF2-40B4-BE49-F238E27FC236}">
                <a16:creationId xmlns:a16="http://schemas.microsoft.com/office/drawing/2014/main" id="{B745C63B-EA51-114E-B65C-3CADA0D851D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5797896" y="8961524"/>
            <a:ext cx="568939" cy="568939"/>
          </a:xfrm>
          <a:prstGeom prst="rect">
            <a:avLst/>
          </a:prstGeom>
        </p:spPr>
      </p:pic>
      <p:pic>
        <p:nvPicPr>
          <p:cNvPr id="17" name="Graphic 16" descr="Upward trend outline">
            <a:extLst>
              <a:ext uri="{FF2B5EF4-FFF2-40B4-BE49-F238E27FC236}">
                <a16:creationId xmlns:a16="http://schemas.microsoft.com/office/drawing/2014/main" id="{5D856D7F-FA3F-7041-B197-C497BAF7D623}"/>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5797897" y="4726961"/>
            <a:ext cx="568939" cy="568939"/>
          </a:xfrm>
          <a:prstGeom prst="rect">
            <a:avLst/>
          </a:prstGeom>
        </p:spPr>
      </p:pic>
      <p:pic>
        <p:nvPicPr>
          <p:cNvPr id="24" name="Graphic 23" descr="Upward trend outline">
            <a:extLst>
              <a:ext uri="{FF2B5EF4-FFF2-40B4-BE49-F238E27FC236}">
                <a16:creationId xmlns:a16="http://schemas.microsoft.com/office/drawing/2014/main" id="{2447C439-6F7E-1E44-9A1B-1549F8C105A0}"/>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5797897" y="5260361"/>
            <a:ext cx="568939" cy="568939"/>
          </a:xfrm>
          <a:prstGeom prst="rect">
            <a:avLst/>
          </a:prstGeom>
        </p:spPr>
      </p:pic>
      <p:pic>
        <p:nvPicPr>
          <p:cNvPr id="25" name="Graphic 24" descr="Upward trend outline">
            <a:extLst>
              <a:ext uri="{FF2B5EF4-FFF2-40B4-BE49-F238E27FC236}">
                <a16:creationId xmlns:a16="http://schemas.microsoft.com/office/drawing/2014/main" id="{5DD4E9DC-B898-1C41-B54F-633091B2F246}"/>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5797896" y="5793761"/>
            <a:ext cx="568939" cy="568939"/>
          </a:xfrm>
          <a:prstGeom prst="rect">
            <a:avLst/>
          </a:prstGeom>
        </p:spPr>
      </p:pic>
      <p:pic>
        <p:nvPicPr>
          <p:cNvPr id="26" name="Graphic 25" descr="Upward trend outline">
            <a:extLst>
              <a:ext uri="{FF2B5EF4-FFF2-40B4-BE49-F238E27FC236}">
                <a16:creationId xmlns:a16="http://schemas.microsoft.com/office/drawing/2014/main" id="{BF558D77-DB1C-874A-96DC-F37F1111C8E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5797898" y="6327161"/>
            <a:ext cx="568939" cy="568939"/>
          </a:xfrm>
          <a:prstGeom prst="rect">
            <a:avLst/>
          </a:prstGeom>
        </p:spPr>
      </p:pic>
      <p:pic>
        <p:nvPicPr>
          <p:cNvPr id="27" name="Graphic 26" descr="Upward trend outline">
            <a:extLst>
              <a:ext uri="{FF2B5EF4-FFF2-40B4-BE49-F238E27FC236}">
                <a16:creationId xmlns:a16="http://schemas.microsoft.com/office/drawing/2014/main" id="{221DC8FB-EF81-6E4E-86DA-43AA44F4FD5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5797897" y="6819900"/>
            <a:ext cx="568939" cy="568939"/>
          </a:xfrm>
          <a:prstGeom prst="rect">
            <a:avLst/>
          </a:prstGeom>
        </p:spPr>
      </p:pic>
      <p:pic>
        <p:nvPicPr>
          <p:cNvPr id="28" name="Graphic 27" descr="Upward trend outline">
            <a:extLst>
              <a:ext uri="{FF2B5EF4-FFF2-40B4-BE49-F238E27FC236}">
                <a16:creationId xmlns:a16="http://schemas.microsoft.com/office/drawing/2014/main" id="{5C72648F-5589-D843-ADBD-4EB2C904BBD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5797897" y="7353300"/>
            <a:ext cx="568939" cy="568939"/>
          </a:xfrm>
          <a:prstGeom prst="rect">
            <a:avLst/>
          </a:prstGeom>
        </p:spPr>
      </p:pic>
      <p:pic>
        <p:nvPicPr>
          <p:cNvPr id="29" name="Graphic 28" descr="Upward trend outline">
            <a:extLst>
              <a:ext uri="{FF2B5EF4-FFF2-40B4-BE49-F238E27FC236}">
                <a16:creationId xmlns:a16="http://schemas.microsoft.com/office/drawing/2014/main" id="{A9D6AD07-5368-4D45-BC3D-426C19B6E4F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5797896" y="7886700"/>
            <a:ext cx="568939" cy="56893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4516" y="3947874"/>
            <a:ext cx="4067480" cy="2825645"/>
            <a:chOff x="0" y="66675"/>
            <a:chExt cx="5423306" cy="3767527"/>
          </a:xfrm>
        </p:grpSpPr>
        <p:sp>
          <p:nvSpPr>
            <p:cNvPr id="3" name="TextBox 3"/>
            <p:cNvSpPr txBox="1"/>
            <p:nvPr/>
          </p:nvSpPr>
          <p:spPr>
            <a:xfrm>
              <a:off x="0" y="66675"/>
              <a:ext cx="5423306" cy="2954655"/>
            </a:xfrm>
            <a:prstGeom prst="rect">
              <a:avLst/>
            </a:prstGeom>
          </p:spPr>
          <p:txBody>
            <a:bodyPr lIns="0" tIns="0" rIns="0" bIns="0" rtlCol="0" anchor="t">
              <a:spAutoFit/>
            </a:bodyPr>
            <a:lstStyle/>
            <a:p>
              <a:r>
                <a:rPr lang="en-US" sz="4800" dirty="0">
                  <a:solidFill>
                    <a:srgbClr val="111B1E"/>
                  </a:solidFill>
                  <a:latin typeface="Cormorant Garamond Bold"/>
                </a:rPr>
                <a:t>Complexity of ethnic identification</a:t>
              </a:r>
            </a:p>
          </p:txBody>
        </p:sp>
        <p:sp>
          <p:nvSpPr>
            <p:cNvPr id="4" name="TextBox 4"/>
            <p:cNvSpPr txBox="1"/>
            <p:nvPr/>
          </p:nvSpPr>
          <p:spPr>
            <a:xfrm>
              <a:off x="0" y="3341759"/>
              <a:ext cx="5423306" cy="492443"/>
            </a:xfrm>
            <a:prstGeom prst="rect">
              <a:avLst/>
            </a:prstGeom>
          </p:spPr>
          <p:txBody>
            <a:bodyPr lIns="0" tIns="0" rIns="0" bIns="0" rtlCol="0" anchor="t">
              <a:spAutoFit/>
            </a:bodyPr>
            <a:lstStyle/>
            <a:p>
              <a:r>
                <a:rPr lang="en-US" sz="2400" spc="288" dirty="0" err="1">
                  <a:solidFill>
                    <a:srgbClr val="111B1E"/>
                  </a:solidFill>
                  <a:latin typeface="Assistant Regular"/>
                </a:rPr>
                <a:t>Thibeault</a:t>
              </a:r>
              <a:r>
                <a:rPr lang="en-US" sz="2400" spc="288" dirty="0">
                  <a:solidFill>
                    <a:srgbClr val="111B1E"/>
                  </a:solidFill>
                  <a:latin typeface="Assistant Regular"/>
                </a:rPr>
                <a:t> et al. 2018</a:t>
              </a:r>
              <a:endParaRPr lang="en-US" sz="3200" spc="288" dirty="0">
                <a:solidFill>
                  <a:srgbClr val="111B1E"/>
                </a:solidFill>
                <a:latin typeface="Assistant Regular"/>
              </a:endParaRPr>
            </a:p>
          </p:txBody>
        </p:sp>
      </p:grpSp>
      <p:sp>
        <p:nvSpPr>
          <p:cNvPr id="5" name="AutoShape 5"/>
          <p:cNvSpPr/>
          <p:nvPr/>
        </p:nvSpPr>
        <p:spPr>
          <a:xfrm>
            <a:off x="6158714" y="-662575"/>
            <a:ext cx="25347" cy="11612150"/>
          </a:xfrm>
          <a:prstGeom prst="rect">
            <a:avLst/>
          </a:prstGeom>
          <a:solidFill>
            <a:srgbClr val="111B1E">
              <a:alpha val="29804"/>
            </a:srgbClr>
          </a:solidFill>
        </p:spPr>
      </p:sp>
      <p:sp>
        <p:nvSpPr>
          <p:cNvPr id="9" name="AutoShape 9"/>
          <p:cNvSpPr/>
          <p:nvPr/>
        </p:nvSpPr>
        <p:spPr>
          <a:xfrm>
            <a:off x="12103941" y="-544133"/>
            <a:ext cx="25347" cy="11612150"/>
          </a:xfrm>
          <a:prstGeom prst="rect">
            <a:avLst/>
          </a:prstGeom>
          <a:solidFill>
            <a:srgbClr val="111B1E">
              <a:alpha val="29804"/>
            </a:srgbClr>
          </a:solidFill>
        </p:spPr>
      </p:sp>
      <p:grpSp>
        <p:nvGrpSpPr>
          <p:cNvPr id="11" name="Group 11"/>
          <p:cNvGrpSpPr/>
          <p:nvPr/>
        </p:nvGrpSpPr>
        <p:grpSpPr>
          <a:xfrm>
            <a:off x="-3544" y="-216383"/>
            <a:ext cx="19006267" cy="2301420"/>
            <a:chOff x="0" y="0"/>
            <a:chExt cx="17497649" cy="3068560"/>
          </a:xfrm>
        </p:grpSpPr>
        <p:sp>
          <p:nvSpPr>
            <p:cNvPr id="12" name="AutoShape 12"/>
            <p:cNvSpPr/>
            <p:nvPr/>
          </p:nvSpPr>
          <p:spPr>
            <a:xfrm>
              <a:off x="0" y="0"/>
              <a:ext cx="17497649" cy="3068560"/>
            </a:xfrm>
            <a:prstGeom prst="rect">
              <a:avLst/>
            </a:prstGeom>
            <a:solidFill>
              <a:srgbClr val="111B1E"/>
            </a:solidFill>
          </p:spPr>
        </p:sp>
        <p:sp>
          <p:nvSpPr>
            <p:cNvPr id="13" name="TextBox 13"/>
            <p:cNvSpPr txBox="1"/>
            <p:nvPr/>
          </p:nvSpPr>
          <p:spPr>
            <a:xfrm>
              <a:off x="1339257" y="1360649"/>
              <a:ext cx="15184009" cy="1280008"/>
            </a:xfrm>
            <a:prstGeom prst="rect">
              <a:avLst/>
            </a:prstGeom>
          </p:spPr>
          <p:txBody>
            <a:bodyPr wrap="square" lIns="0" tIns="0" rIns="0" bIns="0" rtlCol="0" anchor="t">
              <a:spAutoFit/>
            </a:bodyPr>
            <a:lstStyle/>
            <a:p>
              <a:pPr>
                <a:lnSpc>
                  <a:spcPts val="3359"/>
                </a:lnSpc>
              </a:pPr>
              <a:r>
                <a:rPr lang="en-US" sz="5400" spc="143" dirty="0">
                  <a:solidFill>
                    <a:srgbClr val="FFFFFF"/>
                  </a:solidFill>
                  <a:latin typeface="Cormorant Garamond Bold"/>
                </a:rPr>
                <a:t>Psychological Stressors For Diverse REI Students</a:t>
              </a:r>
            </a:p>
            <a:p>
              <a:pPr>
                <a:lnSpc>
                  <a:spcPts val="3359"/>
                </a:lnSpc>
              </a:pPr>
              <a:endParaRPr lang="en-US" sz="5400" spc="143" dirty="0">
                <a:solidFill>
                  <a:srgbClr val="FFFFFF"/>
                </a:solidFill>
                <a:latin typeface="Cormorant Garamond Bold"/>
              </a:endParaRPr>
            </a:p>
          </p:txBody>
        </p:sp>
      </p:grpSp>
      <p:sp>
        <p:nvSpPr>
          <p:cNvPr id="15" name="TextBox 3">
            <a:extLst>
              <a:ext uri="{FF2B5EF4-FFF2-40B4-BE49-F238E27FC236}">
                <a16:creationId xmlns:a16="http://schemas.microsoft.com/office/drawing/2014/main" id="{2A14C14F-26EB-6943-AC32-0744B324E02B}"/>
              </a:ext>
            </a:extLst>
          </p:cNvPr>
          <p:cNvSpPr txBox="1"/>
          <p:nvPr/>
        </p:nvSpPr>
        <p:spPr>
          <a:xfrm>
            <a:off x="7110260" y="3947874"/>
            <a:ext cx="4363993" cy="1477328"/>
          </a:xfrm>
          <a:prstGeom prst="rect">
            <a:avLst/>
          </a:prstGeom>
        </p:spPr>
        <p:txBody>
          <a:bodyPr wrap="square" lIns="0" tIns="0" rIns="0" bIns="0" rtlCol="0" anchor="t">
            <a:spAutoFit/>
          </a:bodyPr>
          <a:lstStyle/>
          <a:p>
            <a:r>
              <a:rPr lang="en-US" sz="4800" dirty="0">
                <a:solidFill>
                  <a:srgbClr val="111B1E"/>
                </a:solidFill>
                <a:latin typeface="Cormorant Garamond Bold"/>
              </a:rPr>
              <a:t>Subtle racism in microaggressions</a:t>
            </a:r>
          </a:p>
        </p:txBody>
      </p:sp>
      <p:sp>
        <p:nvSpPr>
          <p:cNvPr id="16" name="TextBox 4">
            <a:extLst>
              <a:ext uri="{FF2B5EF4-FFF2-40B4-BE49-F238E27FC236}">
                <a16:creationId xmlns:a16="http://schemas.microsoft.com/office/drawing/2014/main" id="{3A29FEA0-ADA7-9349-AC97-BAE8C1ABC687}"/>
              </a:ext>
            </a:extLst>
          </p:cNvPr>
          <p:cNvSpPr txBox="1"/>
          <p:nvPr/>
        </p:nvSpPr>
        <p:spPr>
          <a:xfrm>
            <a:off x="7084387" y="5600700"/>
            <a:ext cx="4067480" cy="513859"/>
          </a:xfrm>
          <a:prstGeom prst="rect">
            <a:avLst/>
          </a:prstGeom>
        </p:spPr>
        <p:txBody>
          <a:bodyPr lIns="0" tIns="0" rIns="0" bIns="0" rtlCol="0" anchor="t">
            <a:spAutoFit/>
          </a:bodyPr>
          <a:lstStyle/>
          <a:p>
            <a:pPr>
              <a:lnSpc>
                <a:spcPts val="4480"/>
              </a:lnSpc>
            </a:pPr>
            <a:r>
              <a:rPr lang="en-US" sz="2400" spc="288" dirty="0">
                <a:solidFill>
                  <a:srgbClr val="111B1E"/>
                </a:solidFill>
                <a:latin typeface="Assistant Regular"/>
              </a:rPr>
              <a:t>Sue et al. 2007</a:t>
            </a:r>
          </a:p>
        </p:txBody>
      </p:sp>
      <p:grpSp>
        <p:nvGrpSpPr>
          <p:cNvPr id="17" name="Group 2">
            <a:extLst>
              <a:ext uri="{FF2B5EF4-FFF2-40B4-BE49-F238E27FC236}">
                <a16:creationId xmlns:a16="http://schemas.microsoft.com/office/drawing/2014/main" id="{ED5BC078-9ED8-0740-831A-4B403A81630A}"/>
              </a:ext>
            </a:extLst>
          </p:cNvPr>
          <p:cNvGrpSpPr/>
          <p:nvPr/>
        </p:nvGrpSpPr>
        <p:grpSpPr>
          <a:xfrm>
            <a:off x="13055488" y="3961608"/>
            <a:ext cx="4067480" cy="1438821"/>
            <a:chOff x="0" y="66675"/>
            <a:chExt cx="5423306" cy="1918427"/>
          </a:xfrm>
        </p:grpSpPr>
        <p:sp>
          <p:nvSpPr>
            <p:cNvPr id="18" name="TextBox 3">
              <a:extLst>
                <a:ext uri="{FF2B5EF4-FFF2-40B4-BE49-F238E27FC236}">
                  <a16:creationId xmlns:a16="http://schemas.microsoft.com/office/drawing/2014/main" id="{342B0692-E3AB-E145-9ED0-928A1BDB50D3}"/>
                </a:ext>
              </a:extLst>
            </p:cNvPr>
            <p:cNvSpPr txBox="1"/>
            <p:nvPr/>
          </p:nvSpPr>
          <p:spPr>
            <a:xfrm>
              <a:off x="0" y="66675"/>
              <a:ext cx="5423306" cy="984885"/>
            </a:xfrm>
            <a:prstGeom prst="rect">
              <a:avLst/>
            </a:prstGeom>
          </p:spPr>
          <p:txBody>
            <a:bodyPr lIns="0" tIns="0" rIns="0" bIns="0" rtlCol="0" anchor="t">
              <a:spAutoFit/>
            </a:bodyPr>
            <a:lstStyle/>
            <a:p>
              <a:r>
                <a:rPr lang="en-US" sz="4800" dirty="0">
                  <a:solidFill>
                    <a:srgbClr val="111B1E"/>
                  </a:solidFill>
                  <a:latin typeface="Cormorant Garamond Bold"/>
                </a:rPr>
                <a:t>Perceived racism</a:t>
              </a:r>
            </a:p>
          </p:txBody>
        </p:sp>
        <p:sp>
          <p:nvSpPr>
            <p:cNvPr id="19" name="TextBox 4">
              <a:extLst>
                <a:ext uri="{FF2B5EF4-FFF2-40B4-BE49-F238E27FC236}">
                  <a16:creationId xmlns:a16="http://schemas.microsoft.com/office/drawing/2014/main" id="{FB56459B-6562-5F48-8794-8490D8C57650}"/>
                </a:ext>
              </a:extLst>
            </p:cNvPr>
            <p:cNvSpPr txBox="1"/>
            <p:nvPr/>
          </p:nvSpPr>
          <p:spPr>
            <a:xfrm>
              <a:off x="0" y="1299957"/>
              <a:ext cx="5423306" cy="685145"/>
            </a:xfrm>
            <a:prstGeom prst="rect">
              <a:avLst/>
            </a:prstGeom>
          </p:spPr>
          <p:txBody>
            <a:bodyPr lIns="0" tIns="0" rIns="0" bIns="0" rtlCol="0" anchor="t">
              <a:spAutoFit/>
            </a:bodyPr>
            <a:lstStyle/>
            <a:p>
              <a:pPr>
                <a:lnSpc>
                  <a:spcPts val="4480"/>
                </a:lnSpc>
              </a:pPr>
              <a:r>
                <a:rPr lang="en-US" sz="2400" spc="288" dirty="0">
                  <a:solidFill>
                    <a:srgbClr val="111B1E"/>
                  </a:solidFill>
                  <a:latin typeface="Assistant Regular"/>
                </a:rPr>
                <a:t>Pieterse et al. 2012</a:t>
              </a:r>
            </a:p>
          </p:txBody>
        </p:sp>
      </p:grpSp>
      <p:sp>
        <p:nvSpPr>
          <p:cNvPr id="20" name="TextBox 13">
            <a:extLst>
              <a:ext uri="{FF2B5EF4-FFF2-40B4-BE49-F238E27FC236}">
                <a16:creationId xmlns:a16="http://schemas.microsoft.com/office/drawing/2014/main" id="{44BA624C-1B33-1E45-9B2B-8F75F8E935FA}"/>
              </a:ext>
            </a:extLst>
          </p:cNvPr>
          <p:cNvSpPr txBox="1"/>
          <p:nvPr/>
        </p:nvSpPr>
        <p:spPr>
          <a:xfrm rot="5400000">
            <a:off x="15392307" y="7128430"/>
            <a:ext cx="4841598" cy="414537"/>
          </a:xfrm>
          <a:prstGeom prst="rect">
            <a:avLst/>
          </a:prstGeom>
        </p:spPr>
        <p:txBody>
          <a:bodyPr wrap="square" lIns="0" tIns="0" rIns="0" bIns="0" rtlCol="0" anchor="t">
            <a:spAutoFit/>
          </a:bodyPr>
          <a:lstStyle/>
          <a:p>
            <a:pPr algn="r">
              <a:lnSpc>
                <a:spcPts val="3359"/>
              </a:lnSpc>
            </a:pPr>
            <a:r>
              <a:rPr lang="en-US" sz="2399" spc="143" dirty="0">
                <a:solidFill>
                  <a:srgbClr val="111B1E"/>
                </a:solidFill>
                <a:latin typeface="Cormorant Garamond Bold"/>
              </a:rPr>
              <a:t>CCNY • June 8, 2021</a:t>
            </a:r>
          </a:p>
        </p:txBody>
      </p:sp>
    </p:spTree>
    <p:extLst>
      <p:ext uri="{BB962C8B-B14F-4D97-AF65-F5344CB8AC3E}">
        <p14:creationId xmlns:p14="http://schemas.microsoft.com/office/powerpoint/2010/main" val="1033952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4516" y="3947874"/>
            <a:ext cx="4067480" cy="2589752"/>
            <a:chOff x="0" y="66675"/>
            <a:chExt cx="5423306" cy="3453003"/>
          </a:xfrm>
        </p:grpSpPr>
        <p:sp>
          <p:nvSpPr>
            <p:cNvPr id="3" name="TextBox 3"/>
            <p:cNvSpPr txBox="1"/>
            <p:nvPr/>
          </p:nvSpPr>
          <p:spPr>
            <a:xfrm>
              <a:off x="0" y="66675"/>
              <a:ext cx="5423306" cy="1969771"/>
            </a:xfrm>
            <a:prstGeom prst="rect">
              <a:avLst/>
            </a:prstGeom>
          </p:spPr>
          <p:txBody>
            <a:bodyPr lIns="0" tIns="0" rIns="0" bIns="0" rtlCol="0" anchor="t">
              <a:spAutoFit/>
            </a:bodyPr>
            <a:lstStyle/>
            <a:p>
              <a:r>
                <a:rPr lang="en-US" sz="4800" dirty="0">
                  <a:solidFill>
                    <a:srgbClr val="111B1E"/>
                  </a:solidFill>
                  <a:latin typeface="Cormorant Garamond Bold"/>
                </a:rPr>
                <a:t>Perceived racial discrimination</a:t>
              </a:r>
            </a:p>
          </p:txBody>
        </p:sp>
        <p:sp>
          <p:nvSpPr>
            <p:cNvPr id="4" name="TextBox 4"/>
            <p:cNvSpPr txBox="1"/>
            <p:nvPr/>
          </p:nvSpPr>
          <p:spPr>
            <a:xfrm>
              <a:off x="0" y="2534793"/>
              <a:ext cx="5423306" cy="984885"/>
            </a:xfrm>
            <a:prstGeom prst="rect">
              <a:avLst/>
            </a:prstGeom>
          </p:spPr>
          <p:txBody>
            <a:bodyPr lIns="0" tIns="0" rIns="0" bIns="0" rtlCol="0" anchor="t">
              <a:spAutoFit/>
            </a:bodyPr>
            <a:lstStyle/>
            <a:p>
              <a:r>
                <a:rPr lang="en-US" sz="2400" spc="288" dirty="0">
                  <a:solidFill>
                    <a:srgbClr val="111B1E"/>
                  </a:solidFill>
                  <a:latin typeface="Assistant Regular"/>
                </a:rPr>
                <a:t>Hwang &amp; </a:t>
              </a:r>
              <a:r>
                <a:rPr lang="en-US" sz="2400" spc="288" dirty="0" err="1">
                  <a:solidFill>
                    <a:srgbClr val="111B1E"/>
                  </a:solidFill>
                  <a:latin typeface="Assistant Regular"/>
                </a:rPr>
                <a:t>Goto</a:t>
              </a:r>
              <a:r>
                <a:rPr lang="en-US" sz="2400" spc="288" dirty="0">
                  <a:solidFill>
                    <a:srgbClr val="111B1E"/>
                  </a:solidFill>
                  <a:latin typeface="Assistant Regular"/>
                </a:rPr>
                <a:t> 2008; Walker et al. 2008</a:t>
              </a:r>
            </a:p>
          </p:txBody>
        </p:sp>
      </p:grpSp>
      <p:sp>
        <p:nvSpPr>
          <p:cNvPr id="5" name="AutoShape 5"/>
          <p:cNvSpPr/>
          <p:nvPr/>
        </p:nvSpPr>
        <p:spPr>
          <a:xfrm>
            <a:off x="6158714" y="-662575"/>
            <a:ext cx="25347" cy="11612150"/>
          </a:xfrm>
          <a:prstGeom prst="rect">
            <a:avLst/>
          </a:prstGeom>
          <a:solidFill>
            <a:srgbClr val="111B1E">
              <a:alpha val="29804"/>
            </a:srgbClr>
          </a:solidFill>
        </p:spPr>
      </p:sp>
      <p:grpSp>
        <p:nvGrpSpPr>
          <p:cNvPr id="11" name="Group 11"/>
          <p:cNvGrpSpPr/>
          <p:nvPr/>
        </p:nvGrpSpPr>
        <p:grpSpPr>
          <a:xfrm>
            <a:off x="-3544" y="-216383"/>
            <a:ext cx="19006267" cy="2301420"/>
            <a:chOff x="0" y="0"/>
            <a:chExt cx="17497649" cy="3068560"/>
          </a:xfrm>
        </p:grpSpPr>
        <p:sp>
          <p:nvSpPr>
            <p:cNvPr id="12" name="AutoShape 12"/>
            <p:cNvSpPr/>
            <p:nvPr/>
          </p:nvSpPr>
          <p:spPr>
            <a:xfrm>
              <a:off x="0" y="0"/>
              <a:ext cx="17497649" cy="3068560"/>
            </a:xfrm>
            <a:prstGeom prst="rect">
              <a:avLst/>
            </a:prstGeom>
            <a:solidFill>
              <a:srgbClr val="111B1E"/>
            </a:solidFill>
          </p:spPr>
        </p:sp>
        <p:sp>
          <p:nvSpPr>
            <p:cNvPr id="13" name="TextBox 13"/>
            <p:cNvSpPr txBox="1"/>
            <p:nvPr/>
          </p:nvSpPr>
          <p:spPr>
            <a:xfrm>
              <a:off x="1339257" y="1360649"/>
              <a:ext cx="15184009" cy="1280008"/>
            </a:xfrm>
            <a:prstGeom prst="rect">
              <a:avLst/>
            </a:prstGeom>
          </p:spPr>
          <p:txBody>
            <a:bodyPr wrap="square" lIns="0" tIns="0" rIns="0" bIns="0" rtlCol="0" anchor="t">
              <a:spAutoFit/>
            </a:bodyPr>
            <a:lstStyle/>
            <a:p>
              <a:pPr>
                <a:lnSpc>
                  <a:spcPts val="3359"/>
                </a:lnSpc>
              </a:pPr>
              <a:r>
                <a:rPr lang="en-US" sz="5400" spc="143" dirty="0">
                  <a:solidFill>
                    <a:srgbClr val="FFFFFF"/>
                  </a:solidFill>
                  <a:latin typeface="Cormorant Garamond Bold"/>
                </a:rPr>
                <a:t>Psychological Stressors For Diverse REI Students</a:t>
              </a:r>
            </a:p>
            <a:p>
              <a:pPr>
                <a:lnSpc>
                  <a:spcPts val="3359"/>
                </a:lnSpc>
              </a:pPr>
              <a:endParaRPr lang="en-US" sz="5400" spc="143" dirty="0">
                <a:solidFill>
                  <a:srgbClr val="FFFFFF"/>
                </a:solidFill>
                <a:latin typeface="Cormorant Garamond Bold"/>
              </a:endParaRPr>
            </a:p>
          </p:txBody>
        </p:sp>
      </p:grpSp>
      <p:sp>
        <p:nvSpPr>
          <p:cNvPr id="15" name="TextBox 3">
            <a:extLst>
              <a:ext uri="{FF2B5EF4-FFF2-40B4-BE49-F238E27FC236}">
                <a16:creationId xmlns:a16="http://schemas.microsoft.com/office/drawing/2014/main" id="{2A14C14F-26EB-6943-AC32-0744B324E02B}"/>
              </a:ext>
            </a:extLst>
          </p:cNvPr>
          <p:cNvSpPr txBox="1"/>
          <p:nvPr/>
        </p:nvSpPr>
        <p:spPr>
          <a:xfrm>
            <a:off x="7110261" y="3947874"/>
            <a:ext cx="9806494" cy="3693319"/>
          </a:xfrm>
          <a:prstGeom prst="rect">
            <a:avLst/>
          </a:prstGeom>
        </p:spPr>
        <p:txBody>
          <a:bodyPr wrap="square" lIns="0" tIns="0" rIns="0" bIns="0" rtlCol="0" anchor="t">
            <a:spAutoFit/>
          </a:bodyPr>
          <a:lstStyle/>
          <a:p>
            <a:pPr marL="685800" indent="-685800">
              <a:buFont typeface="Wingdings" pitchFamily="2" charset="2"/>
              <a:buChar char="Ø"/>
            </a:pPr>
            <a:r>
              <a:rPr lang="en-US" sz="4800" dirty="0">
                <a:solidFill>
                  <a:srgbClr val="111B1E"/>
                </a:solidFill>
                <a:latin typeface="Cormorant Garamond Bold"/>
              </a:rPr>
              <a:t>Concerns about outsider stereotypes</a:t>
            </a:r>
          </a:p>
          <a:p>
            <a:pPr marL="685800" indent="-685800">
              <a:buFont typeface="Wingdings" pitchFamily="2" charset="2"/>
              <a:buChar char="Ø"/>
            </a:pPr>
            <a:r>
              <a:rPr lang="en-US" sz="4800" dirty="0">
                <a:solidFill>
                  <a:srgbClr val="111B1E"/>
                </a:solidFill>
                <a:latin typeface="Cormorant Garamond Bold"/>
              </a:rPr>
              <a:t>Unintelligence &amp; criminal behavior</a:t>
            </a:r>
          </a:p>
          <a:p>
            <a:pPr marL="685800" indent="-685800">
              <a:buFont typeface="Wingdings" pitchFamily="2" charset="2"/>
              <a:buChar char="Ø"/>
            </a:pPr>
            <a:r>
              <a:rPr lang="en-US" sz="4800" dirty="0">
                <a:solidFill>
                  <a:srgbClr val="111B1E"/>
                </a:solidFill>
                <a:latin typeface="Cormorant Garamond Bold"/>
              </a:rPr>
              <a:t>Concerns about own-group conformity pressure</a:t>
            </a:r>
          </a:p>
          <a:p>
            <a:pPr marL="685800" indent="-685800">
              <a:buFont typeface="Wingdings" pitchFamily="2" charset="2"/>
              <a:buChar char="Ø"/>
            </a:pPr>
            <a:endParaRPr lang="en-US" sz="4800" dirty="0">
              <a:solidFill>
                <a:srgbClr val="111B1E"/>
              </a:solidFill>
              <a:latin typeface="Cormorant Garamond Bold"/>
            </a:endParaRPr>
          </a:p>
        </p:txBody>
      </p:sp>
      <p:sp>
        <p:nvSpPr>
          <p:cNvPr id="16" name="TextBox 4">
            <a:extLst>
              <a:ext uri="{FF2B5EF4-FFF2-40B4-BE49-F238E27FC236}">
                <a16:creationId xmlns:a16="http://schemas.microsoft.com/office/drawing/2014/main" id="{3A29FEA0-ADA7-9349-AC97-BAE8C1ABC687}"/>
              </a:ext>
            </a:extLst>
          </p:cNvPr>
          <p:cNvSpPr txBox="1"/>
          <p:nvPr/>
        </p:nvSpPr>
        <p:spPr>
          <a:xfrm>
            <a:off x="7827469" y="7142851"/>
            <a:ext cx="4067480" cy="513859"/>
          </a:xfrm>
          <a:prstGeom prst="rect">
            <a:avLst/>
          </a:prstGeom>
        </p:spPr>
        <p:txBody>
          <a:bodyPr lIns="0" tIns="0" rIns="0" bIns="0" rtlCol="0" anchor="t">
            <a:spAutoFit/>
          </a:bodyPr>
          <a:lstStyle/>
          <a:p>
            <a:pPr>
              <a:lnSpc>
                <a:spcPts val="4480"/>
              </a:lnSpc>
            </a:pPr>
            <a:r>
              <a:rPr lang="en-US" sz="2400" spc="288" dirty="0">
                <a:solidFill>
                  <a:srgbClr val="111B1E"/>
                </a:solidFill>
                <a:latin typeface="Assistant Regular"/>
              </a:rPr>
              <a:t>Ojeda et al. 2012</a:t>
            </a:r>
          </a:p>
        </p:txBody>
      </p:sp>
      <p:sp>
        <p:nvSpPr>
          <p:cNvPr id="20" name="TextBox 13">
            <a:extLst>
              <a:ext uri="{FF2B5EF4-FFF2-40B4-BE49-F238E27FC236}">
                <a16:creationId xmlns:a16="http://schemas.microsoft.com/office/drawing/2014/main" id="{44BA624C-1B33-1E45-9B2B-8F75F8E935FA}"/>
              </a:ext>
            </a:extLst>
          </p:cNvPr>
          <p:cNvSpPr txBox="1"/>
          <p:nvPr/>
        </p:nvSpPr>
        <p:spPr>
          <a:xfrm rot="5400000">
            <a:off x="15392307" y="7128430"/>
            <a:ext cx="4841598" cy="414537"/>
          </a:xfrm>
          <a:prstGeom prst="rect">
            <a:avLst/>
          </a:prstGeom>
        </p:spPr>
        <p:txBody>
          <a:bodyPr wrap="square" lIns="0" tIns="0" rIns="0" bIns="0" rtlCol="0" anchor="t">
            <a:spAutoFit/>
          </a:bodyPr>
          <a:lstStyle/>
          <a:p>
            <a:pPr algn="r">
              <a:lnSpc>
                <a:spcPts val="3359"/>
              </a:lnSpc>
            </a:pPr>
            <a:r>
              <a:rPr lang="en-US" sz="2399" spc="143" dirty="0">
                <a:solidFill>
                  <a:srgbClr val="111B1E"/>
                </a:solidFill>
                <a:latin typeface="Cormorant Garamond Bold"/>
              </a:rPr>
              <a:t>CCNY • June 8, 2021</a:t>
            </a:r>
          </a:p>
        </p:txBody>
      </p:sp>
    </p:spTree>
    <p:extLst>
      <p:ext uri="{BB962C8B-B14F-4D97-AF65-F5344CB8AC3E}">
        <p14:creationId xmlns:p14="http://schemas.microsoft.com/office/powerpoint/2010/main" val="1400418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14600" y="3924300"/>
            <a:ext cx="13258800" cy="4802812"/>
            <a:chOff x="0" y="66675"/>
            <a:chExt cx="5423306" cy="4296049"/>
          </a:xfrm>
        </p:grpSpPr>
        <p:sp>
          <p:nvSpPr>
            <p:cNvPr id="3" name="TextBox 3"/>
            <p:cNvSpPr txBox="1"/>
            <p:nvPr/>
          </p:nvSpPr>
          <p:spPr>
            <a:xfrm>
              <a:off x="0" y="66675"/>
              <a:ext cx="5423306" cy="4296049"/>
            </a:xfrm>
            <a:prstGeom prst="rect">
              <a:avLst/>
            </a:prstGeom>
          </p:spPr>
          <p:txBody>
            <a:bodyPr lIns="0" tIns="0" rIns="0" bIns="0" rtlCol="0" anchor="t">
              <a:spAutoFit/>
            </a:bodyPr>
            <a:lstStyle/>
            <a:p>
              <a:pPr marL="685800" indent="-685800">
                <a:lnSpc>
                  <a:spcPct val="150000"/>
                </a:lnSpc>
                <a:buFont typeface="Wingdings" pitchFamily="2" charset="2"/>
                <a:buChar char="Ø"/>
              </a:pPr>
              <a:r>
                <a:rPr lang="en-US" sz="4800" dirty="0">
                  <a:solidFill>
                    <a:srgbClr val="111B1E"/>
                  </a:solidFill>
                  <a:latin typeface="Cormorant Garamond Bold"/>
                </a:rPr>
                <a:t>Literature review on counselor bias</a:t>
              </a:r>
            </a:p>
            <a:p>
              <a:pPr marL="1143000" lvl="1" indent="-685800">
                <a:lnSpc>
                  <a:spcPct val="150000"/>
                </a:lnSpc>
                <a:buFont typeface="Wingdings" pitchFamily="2" charset="2"/>
                <a:buChar char="Ø"/>
              </a:pPr>
              <a:r>
                <a:rPr lang="en-US" sz="4800" dirty="0">
                  <a:solidFill>
                    <a:srgbClr val="111B1E"/>
                  </a:solidFill>
                  <a:latin typeface="Cormorant Garamond Bold"/>
                </a:rPr>
                <a:t>Implicit bias is common among counselors</a:t>
              </a:r>
            </a:p>
            <a:p>
              <a:pPr marL="1600200" lvl="2" indent="-685800">
                <a:lnSpc>
                  <a:spcPct val="150000"/>
                </a:lnSpc>
                <a:buFont typeface="Wingdings" pitchFamily="2" charset="2"/>
                <a:buChar char="Ø"/>
              </a:pPr>
              <a:r>
                <a:rPr lang="en-US" sz="4800" dirty="0">
                  <a:solidFill>
                    <a:srgbClr val="111B1E"/>
                  </a:solidFill>
                  <a:latin typeface="Cormorant Garamond Bold"/>
                </a:rPr>
                <a:t>Implicit measures</a:t>
              </a:r>
            </a:p>
          </p:txBody>
        </p:sp>
        <p:sp>
          <p:nvSpPr>
            <p:cNvPr id="4" name="TextBox 4"/>
            <p:cNvSpPr txBox="1"/>
            <p:nvPr/>
          </p:nvSpPr>
          <p:spPr>
            <a:xfrm>
              <a:off x="0" y="3712870"/>
              <a:ext cx="5423306" cy="492443"/>
            </a:xfrm>
            <a:prstGeom prst="rect">
              <a:avLst/>
            </a:prstGeom>
          </p:spPr>
          <p:txBody>
            <a:bodyPr lIns="0" tIns="0" rIns="0" bIns="0" rtlCol="0" anchor="t">
              <a:spAutoFit/>
            </a:bodyPr>
            <a:lstStyle/>
            <a:p>
              <a:r>
                <a:rPr lang="en-US" sz="2400" spc="288" dirty="0">
                  <a:solidFill>
                    <a:srgbClr val="111B1E"/>
                  </a:solidFill>
                  <a:latin typeface="Assistant Regular"/>
                </a:rPr>
                <a:t>Boysen, 2009</a:t>
              </a:r>
            </a:p>
          </p:txBody>
        </p:sp>
      </p:grpSp>
      <p:grpSp>
        <p:nvGrpSpPr>
          <p:cNvPr id="11" name="Group 11"/>
          <p:cNvGrpSpPr/>
          <p:nvPr/>
        </p:nvGrpSpPr>
        <p:grpSpPr>
          <a:xfrm>
            <a:off x="-3544" y="-216383"/>
            <a:ext cx="19006267" cy="2301420"/>
            <a:chOff x="0" y="0"/>
            <a:chExt cx="17497649" cy="3068560"/>
          </a:xfrm>
        </p:grpSpPr>
        <p:sp>
          <p:nvSpPr>
            <p:cNvPr id="12" name="AutoShape 12"/>
            <p:cNvSpPr/>
            <p:nvPr/>
          </p:nvSpPr>
          <p:spPr>
            <a:xfrm>
              <a:off x="0" y="0"/>
              <a:ext cx="17497649" cy="3068560"/>
            </a:xfrm>
            <a:prstGeom prst="rect">
              <a:avLst/>
            </a:prstGeom>
            <a:solidFill>
              <a:srgbClr val="111B1E"/>
            </a:solidFill>
          </p:spPr>
        </p:sp>
        <p:sp>
          <p:nvSpPr>
            <p:cNvPr id="13" name="TextBox 13"/>
            <p:cNvSpPr txBox="1"/>
            <p:nvPr/>
          </p:nvSpPr>
          <p:spPr>
            <a:xfrm>
              <a:off x="1339257" y="1360649"/>
              <a:ext cx="15184009" cy="1280008"/>
            </a:xfrm>
            <a:prstGeom prst="rect">
              <a:avLst/>
            </a:prstGeom>
          </p:spPr>
          <p:txBody>
            <a:bodyPr wrap="square" lIns="0" tIns="0" rIns="0" bIns="0" rtlCol="0" anchor="t">
              <a:spAutoFit/>
            </a:bodyPr>
            <a:lstStyle/>
            <a:p>
              <a:pPr>
                <a:lnSpc>
                  <a:spcPts val="3359"/>
                </a:lnSpc>
              </a:pPr>
              <a:r>
                <a:rPr lang="en-US" sz="5400" spc="143" dirty="0">
                  <a:solidFill>
                    <a:srgbClr val="FFFFFF"/>
                  </a:solidFill>
                  <a:latin typeface="Cormorant Garamond Bold"/>
                </a:rPr>
                <a:t>Psychological Stressors For Diverse REI Students</a:t>
              </a:r>
            </a:p>
            <a:p>
              <a:pPr>
                <a:lnSpc>
                  <a:spcPts val="3359"/>
                </a:lnSpc>
              </a:pPr>
              <a:endParaRPr lang="en-US" sz="5400" spc="143" dirty="0">
                <a:solidFill>
                  <a:srgbClr val="FFFFFF"/>
                </a:solidFill>
                <a:latin typeface="Cormorant Garamond Bold"/>
              </a:endParaRPr>
            </a:p>
          </p:txBody>
        </p:sp>
      </p:grpSp>
      <p:sp>
        <p:nvSpPr>
          <p:cNvPr id="20" name="TextBox 13">
            <a:extLst>
              <a:ext uri="{FF2B5EF4-FFF2-40B4-BE49-F238E27FC236}">
                <a16:creationId xmlns:a16="http://schemas.microsoft.com/office/drawing/2014/main" id="{44BA624C-1B33-1E45-9B2B-8F75F8E935FA}"/>
              </a:ext>
            </a:extLst>
          </p:cNvPr>
          <p:cNvSpPr txBox="1"/>
          <p:nvPr/>
        </p:nvSpPr>
        <p:spPr>
          <a:xfrm rot="5400000">
            <a:off x="15392307" y="7128430"/>
            <a:ext cx="4841598" cy="414537"/>
          </a:xfrm>
          <a:prstGeom prst="rect">
            <a:avLst/>
          </a:prstGeom>
        </p:spPr>
        <p:txBody>
          <a:bodyPr wrap="square" lIns="0" tIns="0" rIns="0" bIns="0" rtlCol="0" anchor="t">
            <a:spAutoFit/>
          </a:bodyPr>
          <a:lstStyle/>
          <a:p>
            <a:pPr algn="r">
              <a:lnSpc>
                <a:spcPts val="3359"/>
              </a:lnSpc>
            </a:pPr>
            <a:r>
              <a:rPr lang="en-US" sz="2399" spc="143" dirty="0">
                <a:solidFill>
                  <a:srgbClr val="111B1E"/>
                </a:solidFill>
                <a:latin typeface="Cormorant Garamond Bold"/>
              </a:rPr>
              <a:t>CCNY • June 8, 2021</a:t>
            </a:r>
          </a:p>
        </p:txBody>
      </p:sp>
    </p:spTree>
    <p:extLst>
      <p:ext uri="{BB962C8B-B14F-4D97-AF65-F5344CB8AC3E}">
        <p14:creationId xmlns:p14="http://schemas.microsoft.com/office/powerpoint/2010/main" val="18175723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6389</TotalTime>
  <Words>8572</Words>
  <Application>Microsoft Office PowerPoint</Application>
  <PresentationFormat>Custom</PresentationFormat>
  <Paragraphs>538</Paragraphs>
  <Slides>33</Slides>
  <Notes>33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Assistant Bold</vt:lpstr>
      <vt:lpstr>Calibri</vt:lpstr>
      <vt:lpstr>Wingdings</vt:lpstr>
      <vt:lpstr>Arial</vt:lpstr>
      <vt:lpstr>Assistant Regular Bold</vt:lpstr>
      <vt:lpstr>Times New Roman</vt:lpstr>
      <vt:lpstr>Cormorant Garamond Bold</vt:lpstr>
      <vt:lpstr>Times</vt:lpstr>
      <vt:lpstr>Assistant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Simple Technology Presentation</dc:title>
  <cp:lastModifiedBy>Gilles-Thomas, David</cp:lastModifiedBy>
  <cp:revision>64</cp:revision>
  <cp:lastPrinted>2021-06-03T20:13:36Z</cp:lastPrinted>
  <dcterms:created xsi:type="dcterms:W3CDTF">2006-08-16T00:00:00Z</dcterms:created>
  <dcterms:modified xsi:type="dcterms:W3CDTF">2021-06-30T21:31:01Z</dcterms:modified>
  <dc:identifier>DAEgRQ8m4Fo</dc:identifier>
</cp:coreProperties>
</file>