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78" r:id="rId4"/>
    <p:sldId id="261" r:id="rId5"/>
    <p:sldId id="262" r:id="rId6"/>
    <p:sldId id="275" r:id="rId7"/>
    <p:sldId id="279" r:id="rId8"/>
    <p:sldId id="280" r:id="rId9"/>
    <p:sldId id="265" r:id="rId10"/>
    <p:sldId id="266" r:id="rId11"/>
    <p:sldId id="263" r:id="rId12"/>
    <p:sldId id="257" r:id="rId13"/>
    <p:sldId id="260" r:id="rId14"/>
    <p:sldId id="267" r:id="rId15"/>
    <p:sldId id="276" r:id="rId16"/>
    <p:sldId id="269" r:id="rId17"/>
    <p:sldId id="270" r:id="rId18"/>
    <p:sldId id="271" r:id="rId19"/>
    <p:sldId id="277" r:id="rId20"/>
    <p:sldId id="272" r:id="rId21"/>
    <p:sldId id="274" r:id="rId22"/>
    <p:sldId id="273" r:id="rId23"/>
    <p:sldId id="281" r:id="rId24"/>
    <p:sldId id="268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39A7EE-2F3C-4586-9532-E23AA3D3FFDB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F5540E-3619-4B2D-B37D-38DFA1DA2A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x.doi.org/10.1037/a003375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19400"/>
            <a:ext cx="7620000" cy="22098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3100" dirty="0" smtClean="0"/>
              <a:t>Michael Siembor</a:t>
            </a:r>
          </a:p>
          <a:p>
            <a:endParaRPr lang="en-US" sz="3100" dirty="0" smtClean="0"/>
          </a:p>
          <a:p>
            <a:r>
              <a:rPr lang="en-US" sz="3100" dirty="0" smtClean="0"/>
              <a:t>Hobart and William Smith Colleges</a:t>
            </a:r>
            <a:endParaRPr lang="en-US" sz="31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Utilizing the CAMS</a:t>
            </a:r>
            <a:r>
              <a:rPr lang="en-US" dirty="0" smtClean="0"/>
              <a:t>: Collaborative Assessment and Management of Suicidality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CAMS Principles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/>
              <a:t>Focus on Suicide</a:t>
            </a:r>
            <a:endParaRPr lang="en-US" sz="2400" dirty="0"/>
          </a:p>
          <a:p>
            <a:pPr lvl="1"/>
            <a:r>
              <a:rPr lang="en-US" sz="2400" dirty="0" smtClean="0"/>
              <a:t>“I </a:t>
            </a:r>
            <a:r>
              <a:rPr lang="en-US" sz="2400" dirty="0"/>
              <a:t>would love to talk about </a:t>
            </a:r>
            <a:r>
              <a:rPr lang="en-US" sz="2400" dirty="0" smtClean="0"/>
              <a:t>‘x’ </a:t>
            </a:r>
            <a:r>
              <a:rPr lang="en-US" sz="2400" dirty="0"/>
              <a:t>after suicide has been eliminated from your coping repertoire</a:t>
            </a:r>
            <a:r>
              <a:rPr lang="en-US" sz="2400" dirty="0" smtClean="0"/>
              <a:t>.”</a:t>
            </a:r>
            <a:endParaRPr lang="en-US" sz="2000" dirty="0"/>
          </a:p>
          <a:p>
            <a:pPr lvl="0"/>
            <a:r>
              <a:rPr lang="en-US" sz="2800" dirty="0" smtClean="0"/>
              <a:t>Outpatient-Oriented </a:t>
            </a:r>
            <a:r>
              <a:rPr lang="en-US" sz="2800" dirty="0"/>
              <a:t>– trying to keep </a:t>
            </a:r>
            <a:r>
              <a:rPr lang="en-US" sz="2800" dirty="0" smtClean="0"/>
              <a:t>the student out </a:t>
            </a:r>
            <a:r>
              <a:rPr lang="en-US" sz="2800" dirty="0"/>
              <a:t>of inpatient care</a:t>
            </a:r>
            <a:endParaRPr lang="en-US" sz="2400" dirty="0"/>
          </a:p>
          <a:p>
            <a:pPr lvl="0"/>
            <a:r>
              <a:rPr lang="en-US" sz="2800" dirty="0"/>
              <a:t>Flexible and Non-denominational </a:t>
            </a:r>
            <a:endParaRPr lang="en-US" sz="2400" dirty="0"/>
          </a:p>
          <a:p>
            <a:pPr lvl="1"/>
            <a:r>
              <a:rPr lang="en-US" sz="2400" dirty="0"/>
              <a:t>Retain your own clinical skills, clinical judgment, and own treatment approaches.</a:t>
            </a:r>
            <a:endParaRPr lang="en-US" sz="2000" dirty="0"/>
          </a:p>
          <a:p>
            <a:pPr lvl="0"/>
            <a:r>
              <a:rPr lang="en-US" sz="2800" dirty="0"/>
              <a:t>Goal is to </a:t>
            </a:r>
            <a:r>
              <a:rPr lang="en-US" sz="2800" dirty="0" smtClean="0"/>
              <a:t>get the student to become </a:t>
            </a:r>
            <a:r>
              <a:rPr lang="en-US" sz="2800" dirty="0"/>
              <a:t>own </a:t>
            </a:r>
            <a:r>
              <a:rPr lang="en-US" sz="2800" dirty="0" smtClean="0"/>
              <a:t>suicidologist</a:t>
            </a:r>
            <a:endParaRPr lang="en-US" sz="2400" dirty="0" smtClean="0"/>
          </a:p>
          <a:p>
            <a:pPr lvl="1"/>
            <a:r>
              <a:rPr lang="en-US" sz="2400" dirty="0" smtClean="0"/>
              <a:t>There is a history, there are triggers.</a:t>
            </a:r>
          </a:p>
          <a:p>
            <a:pPr lvl="1"/>
            <a:r>
              <a:rPr lang="en-US" sz="2400" dirty="0" smtClean="0"/>
              <a:t>What factors </a:t>
            </a:r>
            <a:r>
              <a:rPr lang="en-US" sz="2400" dirty="0"/>
              <a:t>contribute to my risk?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606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Suicide Status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 smtClean="0"/>
              <a:t>really what I mean when </a:t>
            </a:r>
            <a:r>
              <a:rPr lang="en-US" dirty="0" smtClean="0"/>
              <a:t>I say CAMS.</a:t>
            </a:r>
          </a:p>
          <a:p>
            <a:r>
              <a:rPr lang="en-US" dirty="0" smtClean="0"/>
              <a:t>This is the 3-part (initial, tracking, outcome) assessment tool.</a:t>
            </a:r>
          </a:p>
          <a:p>
            <a:r>
              <a:rPr lang="en-US" dirty="0" smtClean="0"/>
              <a:t>The Initial SSF contains </a:t>
            </a:r>
            <a:r>
              <a:rPr lang="en-US" dirty="0" smtClean="0"/>
              <a:t>Sections </a:t>
            </a:r>
            <a:r>
              <a:rPr lang="en-US" dirty="0" smtClean="0"/>
              <a:t>A-D.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733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Section A: Index Assessment/Treatment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Jobes suggests this takes 20 minutes.</a:t>
            </a:r>
          </a:p>
          <a:p>
            <a:r>
              <a:rPr lang="en-US" dirty="0" smtClean="0"/>
              <a:t>Important to start this early on in session.</a:t>
            </a:r>
          </a:p>
          <a:p>
            <a:r>
              <a:rPr lang="en-US" dirty="0" smtClean="0"/>
              <a:t>Section A is less about suicide than Section B and more about psychological pain and suffering.</a:t>
            </a:r>
          </a:p>
          <a:p>
            <a:r>
              <a:rPr lang="en-US" dirty="0" smtClean="0"/>
              <a:t>Key Talking Points:</a:t>
            </a:r>
          </a:p>
          <a:p>
            <a:pPr lvl="1"/>
            <a:r>
              <a:rPr lang="en-US" dirty="0" smtClean="0"/>
              <a:t>I’d like to use an assessment tool to help give us a deeper understanding of what’s going on/your pain.</a:t>
            </a:r>
          </a:p>
          <a:p>
            <a:r>
              <a:rPr lang="en-US" dirty="0" smtClean="0"/>
              <a:t>It’s key to help the student move along when stuck.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Shneidman (1988)’s “cubic model of suicide”</a:t>
            </a:r>
          </a:p>
          <a:p>
            <a:r>
              <a:rPr lang="en-US" sz="2400" i="1" dirty="0" smtClean="0"/>
              <a:t>Psychological Pain.  </a:t>
            </a:r>
          </a:p>
          <a:p>
            <a:pPr lvl="1"/>
            <a:r>
              <a:rPr lang="en-US" sz="2300" dirty="0" smtClean="0"/>
              <a:t>Psychache</a:t>
            </a:r>
            <a:r>
              <a:rPr lang="en-US" sz="2300" dirty="0"/>
              <a:t>, a profound and seemingly unbearable suffering.  Asserts that all suicides occur when a person’s psychological pain threshold is exceeded.  Suicide risk is reduced by raising the pain threshold and removing the root of the pain itself.</a:t>
            </a:r>
            <a:endParaRPr lang="en-US" sz="1900" dirty="0"/>
          </a:p>
          <a:p>
            <a:pPr lvl="0"/>
            <a:r>
              <a:rPr lang="en-US" sz="2800" i="1" dirty="0" smtClean="0"/>
              <a:t>Stress</a:t>
            </a:r>
            <a:r>
              <a:rPr lang="en-US" sz="2800" dirty="0" smtClean="0"/>
              <a:t>. </a:t>
            </a:r>
          </a:p>
          <a:p>
            <a:pPr lvl="1"/>
            <a:r>
              <a:rPr lang="en-US" sz="2300" dirty="0" smtClean="0"/>
              <a:t>Shneidman’s borrows </a:t>
            </a:r>
            <a:r>
              <a:rPr lang="en-US" sz="2300" dirty="0"/>
              <a:t>from Henry </a:t>
            </a:r>
            <a:r>
              <a:rPr lang="en-US" sz="2300" dirty="0" smtClean="0"/>
              <a:t>Murray’s </a:t>
            </a:r>
            <a:r>
              <a:rPr lang="en-US" sz="2300" dirty="0"/>
              <a:t>personology.  Refers to largely external pressures, stressors or </a:t>
            </a:r>
            <a:r>
              <a:rPr lang="en-US" sz="2300" dirty="0" smtClean="0"/>
              <a:t>demands.</a:t>
            </a:r>
            <a:endParaRPr lang="en-US" sz="1900" dirty="0" smtClean="0"/>
          </a:p>
          <a:p>
            <a:r>
              <a:rPr lang="en-US" i="1" dirty="0" smtClean="0"/>
              <a:t>Perturbation (Agitation).  </a:t>
            </a:r>
          </a:p>
          <a:p>
            <a:pPr lvl="1"/>
            <a:r>
              <a:rPr lang="en-US" dirty="0" smtClean="0"/>
              <a:t>The state of being emotionally upset, disturbed, or disquieted.  Impulsive desire to do something to change the current unbearable situation.  The psychological </a:t>
            </a:r>
            <a:r>
              <a:rPr lang="en-US" dirty="0"/>
              <a:t>e</a:t>
            </a:r>
            <a:r>
              <a:rPr lang="en-US" dirty="0" smtClean="0"/>
              <a:t>nergy that is the vital and driving force behind all suicidal behaviors.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Variables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Hopelessness – Beck – “cognitive triad”</a:t>
            </a:r>
          </a:p>
          <a:p>
            <a:pPr lvl="1"/>
            <a:r>
              <a:rPr lang="en-US" dirty="0" smtClean="0"/>
              <a:t>Self, others, future</a:t>
            </a:r>
          </a:p>
          <a:p>
            <a:pPr lvl="1"/>
            <a:r>
              <a:rPr lang="en-US" dirty="0" smtClean="0"/>
              <a:t>Jobes references data from his research group where nonsuicidal students had more than twice as many self-reported themes of “plans and goals” and “hopes for the future”</a:t>
            </a:r>
          </a:p>
          <a:p>
            <a:r>
              <a:rPr lang="en-US" dirty="0" smtClean="0"/>
              <a:t>Self-hate – Roy </a:t>
            </a:r>
            <a:r>
              <a:rPr lang="en-US" dirty="0" smtClean="0"/>
              <a:t>Baumeister </a:t>
            </a:r>
            <a:r>
              <a:rPr lang="en-US" dirty="0" smtClean="0"/>
              <a:t>(1990)</a:t>
            </a:r>
          </a:p>
          <a:p>
            <a:pPr lvl="1"/>
            <a:r>
              <a:rPr lang="en-US" dirty="0"/>
              <a:t>Suicide = escape from self</a:t>
            </a:r>
          </a:p>
          <a:p>
            <a:pPr lvl="1"/>
            <a:r>
              <a:rPr lang="en-US" dirty="0"/>
              <a:t>College Students Development/Social Comparisons</a:t>
            </a:r>
          </a:p>
          <a:p>
            <a:r>
              <a:rPr lang="en-US" dirty="0" smtClean="0"/>
              <a:t>Overall Risk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94722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Vs. </a:t>
            </a:r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Intrapsychic more at risk of completing (theory).</a:t>
            </a:r>
          </a:p>
          <a:p>
            <a:r>
              <a:rPr lang="en-US" dirty="0" smtClean="0"/>
              <a:t>Intrapsychic less inclined to seek treatment, but more responsive when they do (Jobes data).</a:t>
            </a:r>
          </a:p>
          <a:p>
            <a:r>
              <a:rPr lang="en-US" dirty="0" smtClean="0"/>
              <a:t>Interpsychic more at risk of attempting (theory).</a:t>
            </a:r>
          </a:p>
          <a:p>
            <a:r>
              <a:rPr lang="en-US" dirty="0" smtClean="0"/>
              <a:t>Interpsychic more likely to seek care, less responsive to standard treatment (Jobes data).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77630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Living/Dying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Based on Marsha Linehan’s reasons for </a:t>
            </a:r>
            <a:r>
              <a:rPr lang="en-US" dirty="0" smtClean="0"/>
              <a:t>living</a:t>
            </a:r>
            <a:endParaRPr lang="en-US" dirty="0"/>
          </a:p>
          <a:p>
            <a:r>
              <a:rPr lang="en-US" dirty="0" smtClean="0"/>
              <a:t>RFL Themes</a:t>
            </a:r>
          </a:p>
          <a:p>
            <a:pPr lvl="1"/>
            <a:r>
              <a:rPr lang="en-US" dirty="0" smtClean="0"/>
              <a:t>Family, Friends, Responsibility to Others, Burdening Others, Plans and Goals, Hopefulness for the Future, Enjoyable Things, Beliefs, and Self.</a:t>
            </a:r>
          </a:p>
          <a:p>
            <a:r>
              <a:rPr lang="en-US" dirty="0" smtClean="0"/>
              <a:t>RFD Themes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/>
              <a:t>Relationships, Unburdening Others, Loneliness, Hopelessness,  General Descriptors of Self, Escape in General, Escape the Past, Escape the Pain, Escape Responsibilities.</a:t>
            </a:r>
          </a:p>
          <a:p>
            <a:r>
              <a:rPr lang="en-US" dirty="0" smtClean="0"/>
              <a:t>Use these for Safety Planning/Protective Factors later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2453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 to Live/Die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Kovacs and Beck (1977)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/>
              <a:t>Internal Struggle Hypothesis</a:t>
            </a:r>
          </a:p>
          <a:p>
            <a:r>
              <a:rPr lang="en-US" dirty="0" smtClean="0"/>
              <a:t>Scores</a:t>
            </a:r>
            <a:endParaRPr lang="en-US" dirty="0" smtClean="0"/>
          </a:p>
          <a:p>
            <a:pPr lvl="1"/>
            <a:r>
              <a:rPr lang="en-US" dirty="0" smtClean="0"/>
              <a:t>Subtract WTL-WTD</a:t>
            </a:r>
          </a:p>
          <a:p>
            <a:pPr lvl="1"/>
            <a:r>
              <a:rPr lang="en-US" dirty="0" smtClean="0"/>
              <a:t>WTL (+2 and +1)</a:t>
            </a:r>
          </a:p>
          <a:p>
            <a:pPr lvl="1"/>
            <a:r>
              <a:rPr lang="en-US" dirty="0" smtClean="0"/>
              <a:t>WTL Ambivalent (0)</a:t>
            </a:r>
          </a:p>
          <a:p>
            <a:pPr lvl="1"/>
            <a:r>
              <a:rPr lang="en-US" dirty="0" smtClean="0"/>
              <a:t>WTD (-1 and -2)</a:t>
            </a:r>
          </a:p>
        </p:txBody>
      </p:sp>
    </p:spTree>
    <p:extLst>
      <p:ext uri="{BB962C8B-B14F-4D97-AF65-F5344CB8AC3E}">
        <p14:creationId xmlns:p14="http://schemas.microsoft.com/office/powerpoint/2010/main" xmlns="" val="642748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Self vs. Relational</a:t>
            </a:r>
          </a:p>
          <a:p>
            <a:r>
              <a:rPr lang="en-US" dirty="0" smtClean="0"/>
              <a:t>Realistic vs. Unrealistic</a:t>
            </a:r>
          </a:p>
          <a:p>
            <a:r>
              <a:rPr lang="en-US" dirty="0" smtClean="0"/>
              <a:t>Clinical Useful vs. Nonclinically Useful</a:t>
            </a:r>
          </a:p>
          <a:p>
            <a:r>
              <a:rPr lang="en-US" dirty="0" smtClean="0"/>
              <a:t>Those who most quickly resolved suicide risk were coded as “self,” “realistic,” “clinically useful.”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1633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Predictors of Suicidal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Entrapment and past frequency of suicide attempts were the only significant predictors of prospective suicidal behaviors in a group of attempt survivors (O’Connor, Smith, Ferguson, Ryan, &amp; Williams, 2013).</a:t>
            </a:r>
          </a:p>
          <a:p>
            <a:r>
              <a:rPr lang="en-US" dirty="0" smtClean="0"/>
              <a:t>“Entrapment </a:t>
            </a:r>
            <a:r>
              <a:rPr lang="en-US" dirty="0"/>
              <a:t>results when one’s attempt to escape from high stress or defeating circumstances (which can be internal or external) is </a:t>
            </a:r>
            <a:r>
              <a:rPr lang="en-US" dirty="0" smtClean="0"/>
              <a:t>blocked.”</a:t>
            </a:r>
          </a:p>
        </p:txBody>
      </p:sp>
    </p:spTree>
    <p:extLst>
      <p:ext uri="{BB962C8B-B14F-4D97-AF65-F5344CB8AC3E}">
        <p14:creationId xmlns:p14="http://schemas.microsoft.com/office/powerpoint/2010/main" xmlns="" val="398272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“CAMS </a:t>
            </a:r>
            <a:r>
              <a:rPr lang="en-US" dirty="0"/>
              <a:t>is first a philosophy of care</a:t>
            </a:r>
            <a:r>
              <a:rPr lang="en-US" dirty="0" smtClean="0"/>
              <a:t>.”</a:t>
            </a:r>
            <a:endParaRPr lang="en-US" dirty="0"/>
          </a:p>
          <a:p>
            <a:pPr lvl="0"/>
            <a:r>
              <a:rPr lang="en-US" dirty="0" smtClean="0"/>
              <a:t>“Suicide-focused </a:t>
            </a:r>
            <a:r>
              <a:rPr lang="en-US" dirty="0"/>
              <a:t>therapeutic framework – a clinical </a:t>
            </a:r>
            <a:r>
              <a:rPr lang="en-US" dirty="0" smtClean="0"/>
              <a:t>platform.”</a:t>
            </a:r>
          </a:p>
          <a:p>
            <a:r>
              <a:rPr lang="en-US" dirty="0" smtClean="0"/>
              <a:t>“An </a:t>
            </a:r>
            <a:r>
              <a:rPr lang="en-US" dirty="0"/>
              <a:t>overall process of clinical assessment, treatment planning, and management of suicidal risk with suicidal outpatients</a:t>
            </a:r>
            <a:r>
              <a:rPr lang="en-US" dirty="0" smtClean="0"/>
              <a:t>.”</a:t>
            </a:r>
          </a:p>
          <a:p>
            <a:pPr lvl="0"/>
            <a:r>
              <a:rPr lang="en-US" dirty="0" smtClean="0"/>
              <a:t>“</a:t>
            </a:r>
            <a:r>
              <a:rPr lang="en-US" dirty="0"/>
              <a:t>Having a life worth living” – Marsha </a:t>
            </a:r>
            <a:r>
              <a:rPr lang="en-US" dirty="0" smtClean="0"/>
              <a:t>Linehan.</a:t>
            </a:r>
            <a:endParaRPr lang="en-US" dirty="0"/>
          </a:p>
          <a:p>
            <a:pPr lvl="0"/>
            <a:r>
              <a:rPr lang="en-US" dirty="0"/>
              <a:t>Along with DBT and CBT, an evidence-based treatment for suicidal risk.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5265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B: 14 Risk Factors/Warning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Jobes suggest this takes 10 minutes.</a:t>
            </a:r>
          </a:p>
          <a:p>
            <a:r>
              <a:rPr lang="en-US" dirty="0" smtClean="0"/>
              <a:t>Here I use the CASE method (Shawn Shea).</a:t>
            </a:r>
          </a:p>
          <a:p>
            <a:r>
              <a:rPr lang="en-US" dirty="0" smtClean="0"/>
              <a:t>Burden to others/fixed delusion.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5258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C: Treatment (Safety)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Jobes suggests this takes 20 minutes.</a:t>
            </a:r>
          </a:p>
          <a:p>
            <a:pPr lvl="0"/>
            <a:r>
              <a:rPr lang="en-US" dirty="0" smtClean="0"/>
              <a:t>Identification of two suicidal drivers = issues or problems that make suicide compelling to the student.</a:t>
            </a:r>
          </a:p>
          <a:p>
            <a:pPr lvl="1"/>
            <a:r>
              <a:rPr lang="en-US" dirty="0" smtClean="0"/>
              <a:t>What the student says that makes them the most suicidal (e.g., Facebook checking, drinking.)</a:t>
            </a:r>
          </a:p>
          <a:p>
            <a:pPr lvl="1"/>
            <a:r>
              <a:rPr lang="en-US" dirty="0" smtClean="0"/>
              <a:t>The things that make suicide irresistible to you. </a:t>
            </a:r>
          </a:p>
          <a:p>
            <a:pPr lvl="0"/>
            <a:r>
              <a:rPr lang="en-US" dirty="0" smtClean="0"/>
              <a:t>I use this mostly for safety planning.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8846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D: Case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Serves as a fully HIPAA-compliant comprehensive </a:t>
            </a:r>
            <a:r>
              <a:rPr lang="en-US" dirty="0" smtClean="0"/>
              <a:t>medical </a:t>
            </a:r>
            <a:r>
              <a:rPr lang="en-US" dirty="0" smtClean="0"/>
              <a:t>r</a:t>
            </a:r>
            <a:r>
              <a:rPr lang="en-US" dirty="0" smtClean="0"/>
              <a:t>ecord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ocumentation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3601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Hospitalize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“Need </a:t>
            </a:r>
            <a:r>
              <a:rPr lang="en-US" dirty="0"/>
              <a:t>for hospitalization depends on the specificity and quality of the treatment plan, commitment to the Crisis Response Plan, and overall intent to fight for life</a:t>
            </a:r>
            <a:r>
              <a:rPr lang="en-US" dirty="0" smtClean="0"/>
              <a:t>.”</a:t>
            </a:r>
          </a:p>
          <a:p>
            <a:pPr lvl="0"/>
            <a:r>
              <a:rPr lang="en-US" dirty="0" smtClean="0"/>
              <a:t>We consult as a staff.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402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the CAMS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smtClean="0"/>
              <a:t>cams-care.com</a:t>
            </a:r>
            <a:endParaRPr lang="en-US" dirty="0" smtClean="0"/>
          </a:p>
          <a:p>
            <a:r>
              <a:rPr lang="en-US" dirty="0" smtClean="0"/>
              <a:t>Online training</a:t>
            </a:r>
          </a:p>
          <a:p>
            <a:r>
              <a:rPr lang="en-US" dirty="0" smtClean="0"/>
              <a:t>Book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77932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Jobes, D.A. (2016). </a:t>
            </a:r>
            <a:r>
              <a:rPr lang="en-US" i="1" dirty="0" smtClean="0"/>
              <a:t>Managing Suicidal Risk: A Collaborative Approach.</a:t>
            </a:r>
            <a:r>
              <a:rPr lang="en-US" dirty="0"/>
              <a:t> </a:t>
            </a:r>
            <a:r>
              <a:rPr lang="en-US" dirty="0" smtClean="0"/>
              <a:t>New York, NY: The Guilford Press.  </a:t>
            </a:r>
          </a:p>
          <a:p>
            <a:r>
              <a:rPr lang="en-US" dirty="0" smtClean="0"/>
              <a:t>O’Connor, R., Smyth, R., Ferguson, E., Ryan, C., &amp; Williams, J.M. (2013). </a:t>
            </a:r>
            <a:r>
              <a:rPr lang="en-US" dirty="0"/>
              <a:t>Psychological </a:t>
            </a:r>
            <a:r>
              <a:rPr lang="en-US" dirty="0" smtClean="0"/>
              <a:t>processes </a:t>
            </a:r>
            <a:r>
              <a:rPr lang="en-US" dirty="0"/>
              <a:t>and </a:t>
            </a:r>
            <a:r>
              <a:rPr lang="en-US" dirty="0" smtClean="0"/>
              <a:t>repeat </a:t>
            </a:r>
            <a:r>
              <a:rPr lang="en-US" dirty="0"/>
              <a:t>s</a:t>
            </a:r>
            <a:r>
              <a:rPr lang="en-US" dirty="0" smtClean="0"/>
              <a:t>uicidal </a:t>
            </a:r>
            <a:r>
              <a:rPr lang="en-US" dirty="0"/>
              <a:t>b</a:t>
            </a:r>
            <a:r>
              <a:rPr lang="en-US" dirty="0" smtClean="0"/>
              <a:t>ehavior</a:t>
            </a:r>
            <a:r>
              <a:rPr lang="en-US" dirty="0"/>
              <a:t>: A </a:t>
            </a:r>
            <a:r>
              <a:rPr lang="en-US" dirty="0" smtClean="0"/>
              <a:t>four-year </a:t>
            </a:r>
            <a:r>
              <a:rPr lang="en-US" dirty="0"/>
              <a:t>p</a:t>
            </a:r>
            <a:r>
              <a:rPr lang="en-US" dirty="0" smtClean="0"/>
              <a:t>rospective study. </a:t>
            </a:r>
            <a:r>
              <a:rPr lang="en-US" i="1" dirty="0" smtClean="0"/>
              <a:t>Journal of Consulting and Clinical Psychology, 81, 1137-1143. </a:t>
            </a:r>
            <a:r>
              <a:rPr lang="en-US" dirty="0"/>
              <a:t>doi: </a:t>
            </a:r>
            <a:r>
              <a:rPr lang="en-US" dirty="0">
                <a:hlinkClick r:id="rId2"/>
              </a:rPr>
              <a:t>10.1037/a0033751</a:t>
            </a:r>
            <a:endParaRPr lang="en-US" i="1" dirty="0"/>
          </a:p>
          <a:p>
            <a:r>
              <a:rPr lang="en-US" dirty="0" smtClean="0"/>
              <a:t>Shea, S. (2011). </a:t>
            </a:r>
            <a:r>
              <a:rPr lang="en-US" i="1" dirty="0" smtClean="0"/>
              <a:t>The Practical Art of Suicide Assessment. </a:t>
            </a:r>
            <a:r>
              <a:rPr lang="en-US" dirty="0" smtClean="0"/>
              <a:t>New York, NY: John </a:t>
            </a:r>
            <a:r>
              <a:rPr lang="en-US" dirty="0"/>
              <a:t>Wiley &amp; </a:t>
            </a:r>
            <a:r>
              <a:rPr lang="en-US" dirty="0" smtClean="0"/>
              <a:t>Sons.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624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CAMS is the Suicide Status 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Three Forms:</a:t>
            </a:r>
          </a:p>
          <a:p>
            <a:pPr lvl="1"/>
            <a:r>
              <a:rPr lang="en-US" dirty="0" smtClean="0"/>
              <a:t>Initial</a:t>
            </a:r>
          </a:p>
          <a:p>
            <a:pPr lvl="1"/>
            <a:r>
              <a:rPr lang="en-US" dirty="0" smtClean="0"/>
              <a:t>Tracking</a:t>
            </a:r>
          </a:p>
          <a:p>
            <a:pPr lvl="1"/>
            <a:r>
              <a:rPr lang="en-US" dirty="0" smtClean="0"/>
              <a:t>Outcome</a:t>
            </a:r>
            <a:endParaRPr lang="en-US" dirty="0"/>
          </a:p>
          <a:p>
            <a:r>
              <a:rPr lang="en-US" dirty="0" smtClean="0"/>
              <a:t>Each form contains a series of suicide-specific questions completed by both the student and therapist collaboratively.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159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 with CAMS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I’ve been using CAMS since 2012</a:t>
            </a:r>
          </a:p>
          <a:p>
            <a:r>
              <a:rPr lang="en-US" dirty="0" smtClean="0"/>
              <a:t>N</a:t>
            </a:r>
            <a:r>
              <a:rPr lang="en-US" dirty="0" smtClean="0"/>
              <a:t>o </a:t>
            </a:r>
            <a:r>
              <a:rPr lang="en-US" dirty="0" smtClean="0"/>
              <a:t>conflict of interest with David Jobes, Shawn Shea, or CAMS</a:t>
            </a:r>
          </a:p>
          <a:p>
            <a:r>
              <a:rPr lang="en-US" dirty="0" smtClean="0"/>
              <a:t>I’ve </a:t>
            </a:r>
            <a:r>
              <a:rPr lang="en-US" dirty="0" smtClean="0"/>
              <a:t>taken</a:t>
            </a:r>
            <a:r>
              <a:rPr lang="en-US" dirty="0" smtClean="0"/>
              <a:t> </a:t>
            </a:r>
            <a:r>
              <a:rPr lang="en-US" dirty="0" smtClean="0"/>
              <a:t>David Jobes’ online training and read his book – Managing Suicidal Risk</a:t>
            </a:r>
          </a:p>
          <a:p>
            <a:r>
              <a:rPr lang="en-US" dirty="0" smtClean="0"/>
              <a:t>Shawn Shea’s book – The Practical Art of Suicide Assessment</a:t>
            </a:r>
          </a:p>
          <a:p>
            <a:r>
              <a:rPr lang="en-US" dirty="0" smtClean="0"/>
              <a:t>My own style combines the CASE Approach with CAMS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89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 Use CAMS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CCAPS Elevations</a:t>
            </a:r>
          </a:p>
          <a:p>
            <a:r>
              <a:rPr lang="en-US" dirty="0" smtClean="0"/>
              <a:t>Suicide Plan, Past Attempts</a:t>
            </a:r>
          </a:p>
          <a:p>
            <a:r>
              <a:rPr lang="en-US" dirty="0" smtClean="0"/>
              <a:t>Safety Planning</a:t>
            </a:r>
          </a:p>
          <a:p>
            <a:r>
              <a:rPr lang="en-US" dirty="0"/>
              <a:t>Setting boundaries/limits/therapist shopping</a:t>
            </a:r>
          </a:p>
          <a:p>
            <a:r>
              <a:rPr lang="en-US" dirty="0"/>
              <a:t>Regular Sessions &amp; Urgent Care</a:t>
            </a:r>
          </a:p>
          <a:p>
            <a:r>
              <a:rPr lang="en-US" dirty="0" smtClean="0"/>
              <a:t>Student Buy-In</a:t>
            </a:r>
          </a:p>
          <a:p>
            <a:pPr lvl="1"/>
            <a:r>
              <a:rPr lang="en-US" dirty="0" smtClean="0"/>
              <a:t>“All students are hospitalized”</a:t>
            </a:r>
          </a:p>
          <a:p>
            <a:r>
              <a:rPr lang="en-US" dirty="0" smtClean="0"/>
              <a:t>Staff Buy-In</a:t>
            </a:r>
          </a:p>
          <a:p>
            <a:pPr lvl="1"/>
            <a:r>
              <a:rPr lang="en-US" dirty="0" smtClean="0"/>
              <a:t>Common Language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963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Jobes’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Fosters a strong clinical alliance/motivation</a:t>
            </a:r>
          </a:p>
          <a:p>
            <a:r>
              <a:rPr lang="en-US" dirty="0" smtClean="0"/>
              <a:t>Focus is on treating suicide, independent of a mental disorder diagnosis </a:t>
            </a:r>
          </a:p>
          <a:p>
            <a:r>
              <a:rPr lang="en-US" dirty="0" smtClean="0"/>
              <a:t>Assesses suicide risk comprehensively</a:t>
            </a:r>
          </a:p>
          <a:p>
            <a:r>
              <a:rPr lang="en-US" dirty="0" smtClean="0"/>
              <a:t>Develops and maintains suicide-specific treatment plan</a:t>
            </a:r>
          </a:p>
          <a:p>
            <a:r>
              <a:rPr lang="en-US" dirty="0" smtClean="0"/>
              <a:t>Tracks ongoing risk</a:t>
            </a:r>
          </a:p>
          <a:p>
            <a:r>
              <a:rPr lang="en-US" dirty="0" smtClean="0"/>
              <a:t>Provides clinical documentation, reduces liability</a:t>
            </a:r>
          </a:p>
          <a:p>
            <a:r>
              <a:rPr lang="en-US" dirty="0" smtClean="0"/>
              <a:t>Allows flexibility across orientations, disciplines, clinical settings</a:t>
            </a:r>
          </a:p>
          <a:p>
            <a:r>
              <a:rPr lang="en-US" dirty="0" smtClean="0"/>
              <a:t>Least-restrictive approach</a:t>
            </a:r>
          </a:p>
          <a:p>
            <a:r>
              <a:rPr lang="en-US" dirty="0" smtClean="0"/>
              <a:t>Evidence-based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363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Benefits </a:t>
            </a:r>
            <a:r>
              <a:rPr lang="en-US" dirty="0" smtClean="0"/>
              <a:t>I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 often use this to determine whether I’m going to hospitalize someone in situations that aren’t clear-cut.</a:t>
            </a:r>
          </a:p>
          <a:p>
            <a:r>
              <a:rPr lang="en-US" dirty="0" smtClean="0"/>
              <a:t>Keeping </a:t>
            </a:r>
            <a:r>
              <a:rPr lang="en-US" dirty="0"/>
              <a:t>suicidal students out of inpatient hospital settings/in school.</a:t>
            </a:r>
          </a:p>
          <a:p>
            <a:pPr lvl="0"/>
            <a:r>
              <a:rPr lang="en-US" dirty="0" smtClean="0"/>
              <a:t>Trying to increase student motivation</a:t>
            </a:r>
            <a:r>
              <a:rPr lang="en-US" dirty="0"/>
              <a:t> </a:t>
            </a:r>
            <a:r>
              <a:rPr lang="en-US" dirty="0" smtClean="0"/>
              <a:t>and resilience.</a:t>
            </a:r>
          </a:p>
          <a:p>
            <a:pPr lvl="0"/>
            <a:r>
              <a:rPr lang="en-US" dirty="0" smtClean="0"/>
              <a:t>Developing </a:t>
            </a:r>
            <a:r>
              <a:rPr lang="en-US" dirty="0"/>
              <a:t>alternative ways of </a:t>
            </a:r>
            <a:r>
              <a:rPr lang="en-US" dirty="0" smtClean="0"/>
              <a:t>coping.</a:t>
            </a:r>
          </a:p>
          <a:p>
            <a:pPr lvl="0"/>
            <a:r>
              <a:rPr lang="en-US" dirty="0" smtClean="0"/>
              <a:t>A structure to manage suicide risk.</a:t>
            </a:r>
          </a:p>
          <a:p>
            <a:pPr lvl="0"/>
            <a:r>
              <a:rPr lang="en-US" dirty="0" smtClean="0"/>
              <a:t>Helps with countertransference.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127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200" u="sng" dirty="0"/>
              <a:t>Jobes’ Three Essential Truisms Regarding Completed Suicides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Most </a:t>
            </a:r>
            <a:r>
              <a:rPr lang="en-US" dirty="0"/>
              <a:t>suicidal people do not want an end to their biological existence; rather, they want an end to their psychological pain and suffering.</a:t>
            </a:r>
          </a:p>
          <a:p>
            <a:pPr lvl="0"/>
            <a:r>
              <a:rPr lang="en-US" dirty="0"/>
              <a:t>Most suicidal people tell others (including mental professionals) that they are thinking about suicide as a compelling option for coping with their pain.</a:t>
            </a:r>
          </a:p>
          <a:p>
            <a:pPr lvl="0"/>
            <a:r>
              <a:rPr lang="en-US" dirty="0"/>
              <a:t>Most suicidal people have psychological problems, social problems, and poor methods for coping with pain.  (90% of people who kill themselves have a psychiatric diagnosis).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871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CAMS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800" dirty="0"/>
              <a:t>Empathy for suicidal states</a:t>
            </a:r>
            <a:endParaRPr lang="en-US" sz="2400" dirty="0"/>
          </a:p>
          <a:p>
            <a:pPr lvl="1"/>
            <a:r>
              <a:rPr lang="en-US" sz="2400" dirty="0"/>
              <a:t>Listen to </a:t>
            </a:r>
            <a:r>
              <a:rPr lang="en-US" sz="2400" dirty="0" smtClean="0"/>
              <a:t>student’s </a:t>
            </a:r>
            <a:r>
              <a:rPr lang="en-US" sz="2400" dirty="0"/>
              <a:t>story</a:t>
            </a:r>
            <a:endParaRPr lang="en-US" sz="2000" dirty="0"/>
          </a:p>
          <a:p>
            <a:pPr lvl="1"/>
            <a:r>
              <a:rPr lang="en-US" sz="2400" dirty="0" smtClean="0"/>
              <a:t>Avoid </a:t>
            </a:r>
            <a:r>
              <a:rPr lang="en-US" sz="2400" dirty="0"/>
              <a:t>diagnostic reductionism</a:t>
            </a:r>
            <a:endParaRPr lang="en-US" sz="2000" dirty="0"/>
          </a:p>
          <a:p>
            <a:pPr lvl="1"/>
            <a:r>
              <a:rPr lang="en-US" sz="2400" dirty="0"/>
              <a:t>Empathic, narrative, noncoercive approach </a:t>
            </a:r>
            <a:endParaRPr lang="en-US" sz="2000" dirty="0"/>
          </a:p>
          <a:p>
            <a:pPr lvl="1"/>
            <a:r>
              <a:rPr lang="en-US" sz="2400" dirty="0" smtClean="0"/>
              <a:t>Avoid </a:t>
            </a:r>
            <a:r>
              <a:rPr lang="en-US" sz="2400" dirty="0"/>
              <a:t>shame/blame</a:t>
            </a:r>
            <a:endParaRPr lang="en-US" sz="2000" dirty="0"/>
          </a:p>
          <a:p>
            <a:pPr lvl="1"/>
            <a:r>
              <a:rPr lang="en-US" sz="2400" dirty="0" smtClean="0"/>
              <a:t>Avoid </a:t>
            </a:r>
            <a:r>
              <a:rPr lang="en-US" sz="2400" dirty="0"/>
              <a:t>threatening hospitalization </a:t>
            </a:r>
            <a:endParaRPr lang="en-US" sz="2000" dirty="0"/>
          </a:p>
          <a:p>
            <a:pPr lvl="1"/>
            <a:r>
              <a:rPr lang="en-US" sz="2400" dirty="0"/>
              <a:t>Climb into skin of patient/see through their eyes</a:t>
            </a:r>
            <a:endParaRPr lang="en-US" sz="2000" dirty="0"/>
          </a:p>
          <a:p>
            <a:pPr lvl="0"/>
            <a:r>
              <a:rPr lang="en-US" sz="2800" dirty="0"/>
              <a:t>Collaboration</a:t>
            </a:r>
            <a:endParaRPr lang="en-US" sz="2400" dirty="0"/>
          </a:p>
          <a:p>
            <a:pPr lvl="1"/>
            <a:r>
              <a:rPr lang="en-US" sz="2400" dirty="0"/>
              <a:t>Patient is the </a:t>
            </a:r>
            <a:r>
              <a:rPr lang="en-US" sz="2400" dirty="0" smtClean="0"/>
              <a:t>co-author </a:t>
            </a:r>
            <a:r>
              <a:rPr lang="en-US" sz="2400" dirty="0"/>
              <a:t>of their treatment plan</a:t>
            </a:r>
            <a:endParaRPr lang="en-US" sz="2000" dirty="0"/>
          </a:p>
          <a:p>
            <a:pPr lvl="0"/>
            <a:r>
              <a:rPr lang="en-US" sz="2800" dirty="0"/>
              <a:t>Honesty</a:t>
            </a:r>
            <a:endParaRPr lang="en-US" sz="2400" dirty="0"/>
          </a:p>
          <a:p>
            <a:pPr lvl="1"/>
            <a:r>
              <a:rPr lang="en-US" sz="2400" dirty="0"/>
              <a:t>Informed Consent </a:t>
            </a:r>
            <a:endParaRPr lang="en-US" sz="2000" dirty="0"/>
          </a:p>
          <a:p>
            <a:pPr lvl="1"/>
            <a:r>
              <a:rPr lang="en-US" sz="2400" dirty="0"/>
              <a:t>“Evidence-based intervention that usually works by 12 sessions.  Why not give it a </a:t>
            </a:r>
            <a:r>
              <a:rPr lang="en-US" sz="2400" dirty="0" smtClean="0"/>
              <a:t>try?  Can </a:t>
            </a:r>
            <a:r>
              <a:rPr lang="en-US" sz="2400" dirty="0"/>
              <a:t>help give you a sense of purpose</a:t>
            </a:r>
            <a:r>
              <a:rPr lang="en-US" sz="2400" dirty="0" smtClean="0"/>
              <a:t>.”</a:t>
            </a:r>
            <a:endParaRPr lang="en-US" sz="2000" dirty="0"/>
          </a:p>
          <a:p>
            <a:pPr lvl="1"/>
            <a:r>
              <a:rPr lang="en-US" sz="2400" dirty="0" smtClean="0"/>
              <a:t>Too provocative/dense? </a:t>
            </a:r>
            <a:r>
              <a:rPr lang="en-US" sz="2400" dirty="0" smtClean="0"/>
              <a:t>(Jobes, page </a:t>
            </a:r>
            <a:r>
              <a:rPr lang="en-US" sz="2400" dirty="0" smtClean="0"/>
              <a:t>4)</a:t>
            </a:r>
          </a:p>
          <a:p>
            <a:pPr lvl="1"/>
            <a:r>
              <a:rPr lang="en-US" sz="2400" dirty="0" smtClean="0"/>
              <a:t>College </a:t>
            </a:r>
            <a:r>
              <a:rPr lang="en-US" sz="2400" dirty="0"/>
              <a:t>students </a:t>
            </a:r>
            <a:r>
              <a:rPr lang="en-US" sz="2400" dirty="0" smtClean="0"/>
              <a:t>- in loco parentis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749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1107</TotalTime>
  <Words>1308</Words>
  <Application>Microsoft Office PowerPoint</Application>
  <PresentationFormat>On-screen Show (4:3)</PresentationFormat>
  <Paragraphs>162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Utilizing the CAMS: Collaborative Assessment and Management of Suicidality </vt:lpstr>
      <vt:lpstr>What Is It?</vt:lpstr>
      <vt:lpstr>But What Is It?</vt:lpstr>
      <vt:lpstr>My Experience with CAMS</vt:lpstr>
      <vt:lpstr>When I Use CAMS</vt:lpstr>
      <vt:lpstr>Jobes’ Benefits</vt:lpstr>
      <vt:lpstr>Other Benefits I See</vt:lpstr>
      <vt:lpstr> Jobes’ Three Essential Truisms Regarding Completed Suicides</vt:lpstr>
      <vt:lpstr>CAMS Principles </vt:lpstr>
      <vt:lpstr>CAMS Principles (II)</vt:lpstr>
      <vt:lpstr>The Suicide Status Form</vt:lpstr>
      <vt:lpstr>Section A: Index Assessment/Treatment Planning</vt:lpstr>
      <vt:lpstr>Assessment Variables</vt:lpstr>
      <vt:lpstr>Assessment Variables (II)</vt:lpstr>
      <vt:lpstr>Self Vs. Others</vt:lpstr>
      <vt:lpstr>Reasons for Living/Dying</vt:lpstr>
      <vt:lpstr>Wish to Live/Die</vt:lpstr>
      <vt:lpstr>One Thing</vt:lpstr>
      <vt:lpstr>Predictors of Suicidal Behaviors</vt:lpstr>
      <vt:lpstr>Section B: 14 Risk Factors/Warning Signs</vt:lpstr>
      <vt:lpstr>Section C: Treatment (Safety) Planning</vt:lpstr>
      <vt:lpstr>Section D: Case Note</vt:lpstr>
      <vt:lpstr>To Hospitalize or Not</vt:lpstr>
      <vt:lpstr>How to Get the CAMS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CAMS</dc:title>
  <dc:creator>Mike</dc:creator>
  <cp:lastModifiedBy>Mike</cp:lastModifiedBy>
  <cp:revision>56</cp:revision>
  <dcterms:created xsi:type="dcterms:W3CDTF">2019-06-02T22:46:28Z</dcterms:created>
  <dcterms:modified xsi:type="dcterms:W3CDTF">2019-06-05T00:43:14Z</dcterms:modified>
</cp:coreProperties>
</file>