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F1DAD4D-05A7-403B-A4C9-BE5C199AF4E7}">
  <a:tblStyle styleId="{CF1DAD4D-05A7-403B-A4C9-BE5C199AF4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95170db05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95170db0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95170db05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95170db0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51afa2e04b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1afa2e04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1afa2e04b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1afa2e04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1afa2e04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1afa2e04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51afa2e04b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1afa2e04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51afa2e04b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51afa2e04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1afa2e04b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1afa2e04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1afa2e04b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1afa2e04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8a4d407b1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8a4d407b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1afa2e04b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1afa2e04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1afa2e04b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1afa2e04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1afa2e04b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1afa2e04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51afa2e04b_0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1afa2e04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51afa2e04b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1afa2e04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51afa2e04b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51afa2e04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93a61387d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93a6138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593a61387d_1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93a61387d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593a61387d_1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593a61387d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593a61387d_1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593a61387d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95170db0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95170db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93a61387d_1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93a61387d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593a61387d_1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593a61387d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593a61387d_1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593a61387d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593a61387d_1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593a61387d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593a61387d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593a61387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58a4d407b1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58a4d407b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95170db05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95170db0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1afa2e04b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1afa2e04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95170db05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95170db0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95170db05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95170db0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95170db05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95170db0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95170db05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95170db0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lt2"/>
        </a:solidFill>
      </p:bgPr>
    </p:bg>
    <p:spTree>
      <p:nvGrpSpPr>
        <p:cNvPr id="20" name="Shape 20"/>
        <p:cNvGrpSpPr/>
        <p:nvPr/>
      </p:nvGrpSpPr>
      <p:grpSpPr>
        <a:xfrm>
          <a:off x="0" y="0"/>
          <a:ext cx="0" cy="0"/>
          <a:chOff x="0" y="0"/>
          <a:chExt cx="0" cy="0"/>
        </a:xfrm>
      </p:grpSpPr>
      <p:sp>
        <p:nvSpPr>
          <p:cNvPr id="21" name="Google Shape;21;p2"/>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2" name="Google Shape;22;p2"/>
          <p:cNvSpPr/>
          <p:nvPr/>
        </p:nvSpPr>
        <p:spPr>
          <a:xfrm>
            <a:off x="8991600" y="3048"/>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3" name="Google Shape;23;p2"/>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4" name="Google Shape;24;p2"/>
          <p:cNvSpPr/>
          <p:nvPr/>
        </p:nvSpPr>
        <p:spPr>
          <a:xfrm>
            <a:off x="0" y="0"/>
            <a:ext cx="9144000" cy="2514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5" name="Google Shape;25;p2"/>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 name="Google Shape;26;p2"/>
          <p:cNvSpPr txBox="1"/>
          <p:nvPr>
            <p:ph idx="1" type="subTitle"/>
          </p:nvPr>
        </p:nvSpPr>
        <p:spPr>
          <a:xfrm>
            <a:off x="1371600" y="2819400"/>
            <a:ext cx="6400800" cy="1752600"/>
          </a:xfrm>
          <a:prstGeom prst="rect">
            <a:avLst/>
          </a:prstGeom>
          <a:noFill/>
          <a:ln>
            <a:noFill/>
          </a:ln>
        </p:spPr>
        <p:txBody>
          <a:bodyPr anchorCtr="0" anchor="t" bIns="45700" lIns="91425" spcFirstLastPara="1" rIns="91425" wrap="square" tIns="45700"/>
          <a:lstStyle>
            <a:lvl1pPr lvl="0" algn="ctr">
              <a:spcBef>
                <a:spcPts val="320"/>
              </a:spcBef>
              <a:spcAft>
                <a:spcPts val="0"/>
              </a:spcAft>
              <a:buSzPts val="1360"/>
              <a:buNone/>
              <a:defRPr b="1" sz="1600" cap="none">
                <a:solidFill>
                  <a:schemeClr val="dk2"/>
                </a:solidFill>
              </a:defRPr>
            </a:lvl1pPr>
            <a:lvl2pPr lvl="1" algn="ctr">
              <a:spcBef>
                <a:spcPts val="360"/>
              </a:spcBef>
              <a:spcAft>
                <a:spcPts val="0"/>
              </a:spcAft>
              <a:buSzPts val="1260"/>
              <a:buNone/>
              <a:defRPr/>
            </a:lvl2pPr>
            <a:lvl3pPr lvl="2" algn="ctr">
              <a:spcBef>
                <a:spcPts val="360"/>
              </a:spcBef>
              <a:spcAft>
                <a:spcPts val="0"/>
              </a:spcAft>
              <a:buSzPts val="1350"/>
              <a:buNone/>
              <a:defRPr/>
            </a:lvl3pPr>
            <a:lvl4pPr lvl="3" algn="ctr">
              <a:spcBef>
                <a:spcPts val="360"/>
              </a:spcBef>
              <a:spcAft>
                <a:spcPts val="0"/>
              </a:spcAft>
              <a:buSzPts val="1260"/>
              <a:buNone/>
              <a:defRPr/>
            </a:lvl4pPr>
            <a:lvl5pPr lvl="4" algn="ctr">
              <a:spcBef>
                <a:spcPts val="360"/>
              </a:spcBef>
              <a:spcAft>
                <a:spcPts val="0"/>
              </a:spcAft>
              <a:buSzPts val="1800"/>
              <a:buNone/>
              <a:defRPr/>
            </a:lvl5pPr>
            <a:lvl6pPr lvl="5" algn="ctr">
              <a:spcBef>
                <a:spcPts val="360"/>
              </a:spcBef>
              <a:spcAft>
                <a:spcPts val="0"/>
              </a:spcAft>
              <a:buSzPts val="1440"/>
              <a:buNone/>
              <a:defRPr/>
            </a:lvl6pPr>
            <a:lvl7pPr lvl="6" algn="ctr">
              <a:spcBef>
                <a:spcPts val="360"/>
              </a:spcBef>
              <a:spcAft>
                <a:spcPts val="0"/>
              </a:spcAft>
              <a:buSzPts val="1620"/>
              <a:buNone/>
              <a:defRPr/>
            </a:lvl7pPr>
            <a:lvl8pPr lvl="7" algn="ctr">
              <a:spcBef>
                <a:spcPts val="360"/>
              </a:spcBef>
              <a:spcAft>
                <a:spcPts val="0"/>
              </a:spcAft>
              <a:buSzPts val="1800"/>
              <a:buNone/>
              <a:defRPr/>
            </a:lvl8pPr>
            <a:lvl9pPr lvl="8" algn="ctr">
              <a:spcBef>
                <a:spcPts val="360"/>
              </a:spcBef>
              <a:spcAft>
                <a:spcPts val="0"/>
              </a:spcAft>
              <a:buSzPts val="1620"/>
              <a:buNone/>
              <a:defRPr/>
            </a:lvl9pPr>
          </a:lstStyle>
          <a:p/>
        </p:txBody>
      </p:sp>
      <p:sp>
        <p:nvSpPr>
          <p:cNvPr id="27" name="Google Shape;27;p2"/>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9" name="Google Shape;29;p2"/>
          <p:cNvCxnSpPr/>
          <p:nvPr/>
        </p:nvCxnSpPr>
        <p:spPr>
          <a:xfrm>
            <a:off x="155448" y="2420112"/>
            <a:ext cx="8833104" cy="0"/>
          </a:xfrm>
          <a:prstGeom prst="straightConnector1">
            <a:avLst/>
          </a:prstGeom>
          <a:noFill/>
          <a:ln cap="flat" cmpd="sng" w="11425">
            <a:solidFill>
              <a:srgbClr val="7A9798"/>
            </a:solidFill>
            <a:prstDash val="dash"/>
            <a:round/>
            <a:headEnd len="sm" w="sm" type="none"/>
            <a:tailEnd len="sm" w="sm" type="none"/>
          </a:ln>
        </p:spPr>
      </p:cxnSp>
      <p:sp>
        <p:nvSpPr>
          <p:cNvPr id="30" name="Google Shape;30;p2"/>
          <p:cNvSpPr/>
          <p:nvPr/>
        </p:nvSpPr>
        <p:spPr>
          <a:xfrm>
            <a:off x="152400" y="152400"/>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 name="Google Shape;31;p2"/>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2" name="Google Shape;32;p2"/>
          <p:cNvSpPr/>
          <p:nvPr/>
        </p:nvSpPr>
        <p:spPr>
          <a:xfrm>
            <a:off x="4361688" y="2209800"/>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3" name="Google Shape;33;p2"/>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sz="1600">
                <a:solidFill>
                  <a:srgbClr val="7A9798"/>
                </a:solidFill>
                <a:latin typeface="Georgia"/>
                <a:ea typeface="Georgia"/>
                <a:cs typeface="Georgia"/>
                <a:sym typeface="Georgia"/>
              </a:defRPr>
            </a:lvl1pPr>
            <a:lvl2pPr indent="0" lvl="1" marL="0" algn="ctr">
              <a:spcBef>
                <a:spcPts val="0"/>
              </a:spcBef>
              <a:buNone/>
              <a:defRPr sz="1600">
                <a:solidFill>
                  <a:srgbClr val="7A9798"/>
                </a:solidFill>
                <a:latin typeface="Georgia"/>
                <a:ea typeface="Georgia"/>
                <a:cs typeface="Georgia"/>
                <a:sym typeface="Georgia"/>
              </a:defRPr>
            </a:lvl2pPr>
            <a:lvl3pPr indent="0" lvl="2" marL="0" algn="ctr">
              <a:spcBef>
                <a:spcPts val="0"/>
              </a:spcBef>
              <a:buNone/>
              <a:defRPr sz="1600">
                <a:solidFill>
                  <a:srgbClr val="7A9798"/>
                </a:solidFill>
                <a:latin typeface="Georgia"/>
                <a:ea typeface="Georgia"/>
                <a:cs typeface="Georgia"/>
                <a:sym typeface="Georgia"/>
              </a:defRPr>
            </a:lvl3pPr>
            <a:lvl4pPr indent="0" lvl="3" marL="0" algn="ctr">
              <a:spcBef>
                <a:spcPts val="0"/>
              </a:spcBef>
              <a:buNone/>
              <a:defRPr sz="1600">
                <a:solidFill>
                  <a:srgbClr val="7A9798"/>
                </a:solidFill>
                <a:latin typeface="Georgia"/>
                <a:ea typeface="Georgia"/>
                <a:cs typeface="Georgia"/>
                <a:sym typeface="Georgia"/>
              </a:defRPr>
            </a:lvl4pPr>
            <a:lvl5pPr indent="0" lvl="4" marL="0" algn="ctr">
              <a:spcBef>
                <a:spcPts val="0"/>
              </a:spcBef>
              <a:buNone/>
              <a:defRPr sz="1600">
                <a:solidFill>
                  <a:srgbClr val="7A9798"/>
                </a:solidFill>
                <a:latin typeface="Georgia"/>
                <a:ea typeface="Georgia"/>
                <a:cs typeface="Georgia"/>
                <a:sym typeface="Georgia"/>
              </a:defRPr>
            </a:lvl5pPr>
            <a:lvl6pPr indent="0" lvl="5" marL="0" algn="ctr">
              <a:spcBef>
                <a:spcPts val="0"/>
              </a:spcBef>
              <a:buNone/>
              <a:defRPr sz="1600">
                <a:solidFill>
                  <a:srgbClr val="7A9798"/>
                </a:solidFill>
                <a:latin typeface="Georgia"/>
                <a:ea typeface="Georgia"/>
                <a:cs typeface="Georgia"/>
                <a:sym typeface="Georgia"/>
              </a:defRPr>
            </a:lvl6pPr>
            <a:lvl7pPr indent="0" lvl="6" marL="0" algn="ctr">
              <a:spcBef>
                <a:spcPts val="0"/>
              </a:spcBef>
              <a:buNone/>
              <a:defRPr sz="1600">
                <a:solidFill>
                  <a:srgbClr val="7A9798"/>
                </a:solidFill>
                <a:latin typeface="Georgia"/>
                <a:ea typeface="Georgia"/>
                <a:cs typeface="Georgia"/>
                <a:sym typeface="Georgia"/>
              </a:defRPr>
            </a:lvl7pPr>
            <a:lvl8pPr indent="0" lvl="7" marL="0" algn="ctr">
              <a:spcBef>
                <a:spcPts val="0"/>
              </a:spcBef>
              <a:buNone/>
              <a:defRPr sz="1600">
                <a:solidFill>
                  <a:srgbClr val="7A9798"/>
                </a:solidFill>
                <a:latin typeface="Georgia"/>
                <a:ea typeface="Georgia"/>
                <a:cs typeface="Georgia"/>
                <a:sym typeface="Georgia"/>
              </a:defRPr>
            </a:lvl8pPr>
            <a:lvl9pPr indent="0" lvl="8" mar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34" name="Google Shape;34;p2"/>
          <p:cNvSpPr txBox="1"/>
          <p:nvPr>
            <p:ph type="ctrTitle"/>
          </p:nvPr>
        </p:nvSpPr>
        <p:spPr>
          <a:xfrm>
            <a:off x="685800" y="381000"/>
            <a:ext cx="7772400" cy="1752600"/>
          </a:xfrm>
          <a:prstGeom prst="rect">
            <a:avLst/>
          </a:prstGeom>
          <a:noFill/>
          <a:ln>
            <a:noFill/>
          </a:ln>
        </p:spPr>
        <p:txBody>
          <a:bodyPr anchorCtr="0" anchor="b" bIns="45700" lIns="91425" spcFirstLastPara="1" rIns="91425" wrap="square" tIns="45700"/>
          <a:lstStyle>
            <a:lvl1pPr lvl="0" algn="ctr">
              <a:spcBef>
                <a:spcPts val="0"/>
              </a:spcBef>
              <a:spcAft>
                <a:spcPts val="0"/>
              </a:spcAft>
              <a:buClr>
                <a:schemeClr val="accent1"/>
              </a:buClr>
              <a:buSzPts val="4200"/>
              <a:buFont typeface="Georgia"/>
              <a:buNone/>
              <a:defRPr sz="4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bg>
      <p:bgPr>
        <a:solidFill>
          <a:schemeClr val="lt2"/>
        </a:solidFill>
      </p:bgPr>
    </p:bg>
    <p:spTree>
      <p:nvGrpSpPr>
        <p:cNvPr id="137" name="Shape 137"/>
        <p:cNvGrpSpPr/>
        <p:nvPr/>
      </p:nvGrpSpPr>
      <p:grpSpPr>
        <a:xfrm>
          <a:off x="0" y="0"/>
          <a:ext cx="0" cy="0"/>
          <a:chOff x="0" y="0"/>
          <a:chExt cx="0" cy="0"/>
        </a:xfrm>
      </p:grpSpPr>
      <p:sp>
        <p:nvSpPr>
          <p:cNvPr id="138" name="Google Shape;138;p11"/>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1"/>
          <p:cNvSpPr txBox="1"/>
          <p:nvPr>
            <p:ph idx="1" type="body"/>
          </p:nvPr>
        </p:nvSpPr>
        <p:spPr>
          <a:xfrm rot="5400000">
            <a:off x="2269236" y="-443484"/>
            <a:ext cx="4599432" cy="85344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40" name="Google Shape;140;p11"/>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1"/>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1"/>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bg>
      <p:bgPr>
        <a:solidFill>
          <a:schemeClr val="lt2"/>
        </a:solidFill>
      </p:bgPr>
    </p:bg>
    <p:spTree>
      <p:nvGrpSpPr>
        <p:cNvPr id="143" name="Shape 143"/>
        <p:cNvGrpSpPr/>
        <p:nvPr/>
      </p:nvGrpSpPr>
      <p:grpSpPr>
        <a:xfrm>
          <a:off x="0" y="0"/>
          <a:ext cx="0" cy="0"/>
          <a:chOff x="0" y="0"/>
          <a:chExt cx="0" cy="0"/>
        </a:xfrm>
      </p:grpSpPr>
      <p:sp>
        <p:nvSpPr>
          <p:cNvPr id="144" name="Google Shape;144;p12"/>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5" name="Google Shape;145;p12"/>
          <p:cNvSpPr/>
          <p:nvPr/>
        </p:nvSpPr>
        <p:spPr>
          <a:xfrm>
            <a:off x="7010400" y="0"/>
            <a:ext cx="21336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6" name="Google Shape;146;p12"/>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7" name="Google Shape;147;p12"/>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8" name="Google Shape;148;p12"/>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9" name="Google Shape;149;p12"/>
          <p:cNvSpPr/>
          <p:nvPr/>
        </p:nvSpPr>
        <p:spPr>
          <a:xfrm>
            <a:off x="152400" y="155448"/>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50" name="Google Shape;150;p12"/>
          <p:cNvCxnSpPr/>
          <p:nvPr/>
        </p:nvCxnSpPr>
        <p:spPr>
          <a:xfrm rot="5400000">
            <a:off x="4021836" y="3278124"/>
            <a:ext cx="6245352" cy="0"/>
          </a:xfrm>
          <a:prstGeom prst="straightConnector1">
            <a:avLst/>
          </a:prstGeom>
          <a:noFill/>
          <a:ln cap="flat" cmpd="sng" w="9525">
            <a:solidFill>
              <a:srgbClr val="7A9798"/>
            </a:solidFill>
            <a:prstDash val="dash"/>
            <a:round/>
            <a:headEnd len="sm" w="sm" type="none"/>
            <a:tailEnd len="sm" w="sm" type="none"/>
          </a:ln>
        </p:spPr>
      </p:cxnSp>
      <p:sp>
        <p:nvSpPr>
          <p:cNvPr id="151" name="Google Shape;151;p12"/>
          <p:cNvSpPr/>
          <p:nvPr/>
        </p:nvSpPr>
        <p:spPr>
          <a:xfrm>
            <a:off x="6839712" y="2925763"/>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2" name="Google Shape;152;p12"/>
          <p:cNvSpPr/>
          <p:nvPr/>
        </p:nvSpPr>
        <p:spPr>
          <a:xfrm>
            <a:off x="6934200" y="3020251"/>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3" name="Google Shape;153;p12"/>
          <p:cNvSpPr txBox="1"/>
          <p:nvPr>
            <p:ph idx="12" type="sldNum"/>
          </p:nvPr>
        </p:nvSpPr>
        <p:spPr>
          <a:xfrm>
            <a:off x="6915912" y="3009901"/>
            <a:ext cx="457200" cy="441325"/>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54" name="Google Shape;154;p12"/>
          <p:cNvSpPr txBox="1"/>
          <p:nvPr>
            <p:ph idx="1" type="body"/>
          </p:nvPr>
        </p:nvSpPr>
        <p:spPr>
          <a:xfrm rot="5400000">
            <a:off x="670717" y="-61117"/>
            <a:ext cx="5821366" cy="65532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55" name="Google Shape;155;p12"/>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2"/>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2"/>
          <p:cNvSpPr txBox="1"/>
          <p:nvPr>
            <p:ph type="title"/>
          </p:nvPr>
        </p:nvSpPr>
        <p:spPr>
          <a:xfrm rot="5400000">
            <a:off x="5189537" y="2506664"/>
            <a:ext cx="5851525" cy="1447800"/>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bg>
      <p:bgPr>
        <a:solidFill>
          <a:schemeClr val="lt2"/>
        </a:solidFill>
      </p:bgPr>
    </p:bg>
    <p:spTree>
      <p:nvGrpSpPr>
        <p:cNvPr id="35" name="Shape 35"/>
        <p:cNvGrpSpPr/>
        <p:nvPr/>
      </p:nvGrpSpPr>
      <p:grpSpPr>
        <a:xfrm>
          <a:off x="0" y="0"/>
          <a:ext cx="0" cy="0"/>
          <a:chOff x="0" y="0"/>
          <a:chExt cx="0" cy="0"/>
        </a:xfrm>
      </p:grpSpPr>
      <p:sp>
        <p:nvSpPr>
          <p:cNvPr id="36" name="Google Shape;36;p3"/>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7A9798"/>
              </a:buClr>
              <a:buSzPts val="3300"/>
              <a:buFont typeface="Georgia"/>
              <a:buNone/>
              <a:defRPr>
                <a:solidFill>
                  <a:srgbClr val="7A979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
          <p:cNvSpPr txBox="1"/>
          <p:nvPr>
            <p:ph idx="12" type="sldNum"/>
          </p:nvPr>
        </p:nvSpPr>
        <p:spPr>
          <a:xfrm>
            <a:off x="4361688" y="1026372"/>
            <a:ext cx="457200" cy="441325"/>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0" name="Google Shape;40;p3"/>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41" name="Shape 41"/>
        <p:cNvGrpSpPr/>
        <p:nvPr/>
      </p:nvGrpSpPr>
      <p:grpSpPr>
        <a:xfrm>
          <a:off x="0" y="0"/>
          <a:ext cx="0" cy="0"/>
          <a:chOff x="0" y="0"/>
          <a:chExt cx="0" cy="0"/>
        </a:xfrm>
      </p:grpSpPr>
      <p:sp>
        <p:nvSpPr>
          <p:cNvPr id="42" name="Google Shape;42;p4"/>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3" name="Google Shape;43;p4"/>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4" name="Google Shape;44;p4"/>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5" name="Google Shape;45;p4"/>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6" name="Google Shape;46;p4"/>
          <p:cNvSpPr/>
          <p:nvPr/>
        </p:nvSpPr>
        <p:spPr>
          <a:xfrm>
            <a:off x="152400" y="2286000"/>
            <a:ext cx="8833104"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7" name="Google Shape;47;p4"/>
          <p:cNvSpPr/>
          <p:nvPr/>
        </p:nvSpPr>
        <p:spPr>
          <a:xfrm>
            <a:off x="155448" y="142352"/>
            <a:ext cx="8833104" cy="21396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8" name="Google Shape;48;p4"/>
          <p:cNvSpPr txBox="1"/>
          <p:nvPr>
            <p:ph idx="1" type="body"/>
          </p:nvPr>
        </p:nvSpPr>
        <p:spPr>
          <a:xfrm>
            <a:off x="1368426" y="2743200"/>
            <a:ext cx="6480174" cy="1673225"/>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360"/>
              <a:buNone/>
              <a:defRPr b="1" sz="1600" cap="none">
                <a:solidFill>
                  <a:schemeClr val="dk2"/>
                </a:solidFill>
              </a:defRPr>
            </a:lvl1pPr>
            <a:lvl2pPr indent="-228600" lvl="1" marL="914400" algn="l">
              <a:spcBef>
                <a:spcPts val="360"/>
              </a:spcBef>
              <a:spcAft>
                <a:spcPts val="0"/>
              </a:spcAft>
              <a:buSzPts val="1260"/>
              <a:buNone/>
              <a:defRPr sz="1800">
                <a:solidFill>
                  <a:srgbClr val="888888"/>
                </a:solidFill>
              </a:defRPr>
            </a:lvl2pPr>
            <a:lvl3pPr indent="-228600" lvl="2" marL="1371600" algn="l">
              <a:spcBef>
                <a:spcPts val="320"/>
              </a:spcBef>
              <a:spcAft>
                <a:spcPts val="0"/>
              </a:spcAft>
              <a:buSzPts val="1200"/>
              <a:buNone/>
              <a:defRPr sz="1600">
                <a:solidFill>
                  <a:srgbClr val="888888"/>
                </a:solidFill>
              </a:defRPr>
            </a:lvl3pPr>
            <a:lvl4pPr indent="-228600" lvl="3" marL="1828800" algn="l">
              <a:spcBef>
                <a:spcPts val="280"/>
              </a:spcBef>
              <a:spcAft>
                <a:spcPts val="0"/>
              </a:spcAft>
              <a:buSzPts val="980"/>
              <a:buNone/>
              <a:defRPr sz="1400">
                <a:solidFill>
                  <a:srgbClr val="888888"/>
                </a:solidFill>
              </a:defRPr>
            </a:lvl4pPr>
            <a:lvl5pPr indent="-228600" lvl="4" marL="2286000" algn="l">
              <a:spcBef>
                <a:spcPts val="280"/>
              </a:spcBef>
              <a:spcAft>
                <a:spcPts val="0"/>
              </a:spcAft>
              <a:buSzPts val="1400"/>
              <a:buFont typeface="Georgia"/>
              <a:buNone/>
              <a:defRPr sz="1400">
                <a:solidFill>
                  <a:srgbClr val="888888"/>
                </a:solidFill>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49" name="Google Shape;49;p4"/>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0" name="Google Shape;50;p4"/>
          <p:cNvSpPr/>
          <p:nvPr/>
        </p:nvSpPr>
        <p:spPr>
          <a:xfrm>
            <a:off x="152400" y="152400"/>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1" name="Google Shape;51;p4"/>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3" name="Google Shape;53;p4"/>
          <p:cNvCxnSpPr/>
          <p:nvPr/>
        </p:nvCxnSpPr>
        <p:spPr>
          <a:xfrm>
            <a:off x="152400" y="2438400"/>
            <a:ext cx="8833104" cy="0"/>
          </a:xfrm>
          <a:prstGeom prst="straightConnector1">
            <a:avLst/>
          </a:prstGeom>
          <a:noFill/>
          <a:ln cap="flat" cmpd="sng" w="11425">
            <a:solidFill>
              <a:srgbClr val="7A9798"/>
            </a:solidFill>
            <a:prstDash val="dash"/>
            <a:round/>
            <a:headEnd len="sm" w="sm" type="none"/>
            <a:tailEnd len="sm" w="sm" type="none"/>
          </a:ln>
        </p:spPr>
      </p:cxnSp>
      <p:sp>
        <p:nvSpPr>
          <p:cNvPr id="54" name="Google Shape;54;p4"/>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55" name="Google Shape;55;p4"/>
          <p:cNvSpPr/>
          <p:nvPr/>
        </p:nvSpPr>
        <p:spPr>
          <a:xfrm>
            <a:off x="4361688" y="2209800"/>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56" name="Google Shape;56;p4"/>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sz="1600">
                <a:solidFill>
                  <a:srgbClr val="7A9798"/>
                </a:solidFill>
                <a:latin typeface="Georgia"/>
                <a:ea typeface="Georgia"/>
                <a:cs typeface="Georgia"/>
                <a:sym typeface="Georgia"/>
              </a:defRPr>
            </a:lvl1pPr>
            <a:lvl2pPr indent="0" lvl="1" marL="0" algn="ctr">
              <a:spcBef>
                <a:spcPts val="0"/>
              </a:spcBef>
              <a:buNone/>
              <a:defRPr sz="1600">
                <a:solidFill>
                  <a:srgbClr val="7A9798"/>
                </a:solidFill>
                <a:latin typeface="Georgia"/>
                <a:ea typeface="Georgia"/>
                <a:cs typeface="Georgia"/>
                <a:sym typeface="Georgia"/>
              </a:defRPr>
            </a:lvl2pPr>
            <a:lvl3pPr indent="0" lvl="2" marL="0" algn="ctr">
              <a:spcBef>
                <a:spcPts val="0"/>
              </a:spcBef>
              <a:buNone/>
              <a:defRPr sz="1600">
                <a:solidFill>
                  <a:srgbClr val="7A9798"/>
                </a:solidFill>
                <a:latin typeface="Georgia"/>
                <a:ea typeface="Georgia"/>
                <a:cs typeface="Georgia"/>
                <a:sym typeface="Georgia"/>
              </a:defRPr>
            </a:lvl3pPr>
            <a:lvl4pPr indent="0" lvl="3" marL="0" algn="ctr">
              <a:spcBef>
                <a:spcPts val="0"/>
              </a:spcBef>
              <a:buNone/>
              <a:defRPr sz="1600">
                <a:solidFill>
                  <a:srgbClr val="7A9798"/>
                </a:solidFill>
                <a:latin typeface="Georgia"/>
                <a:ea typeface="Georgia"/>
                <a:cs typeface="Georgia"/>
                <a:sym typeface="Georgia"/>
              </a:defRPr>
            </a:lvl4pPr>
            <a:lvl5pPr indent="0" lvl="4" marL="0" algn="ctr">
              <a:spcBef>
                <a:spcPts val="0"/>
              </a:spcBef>
              <a:buNone/>
              <a:defRPr sz="1600">
                <a:solidFill>
                  <a:srgbClr val="7A9798"/>
                </a:solidFill>
                <a:latin typeface="Georgia"/>
                <a:ea typeface="Georgia"/>
                <a:cs typeface="Georgia"/>
                <a:sym typeface="Georgia"/>
              </a:defRPr>
            </a:lvl5pPr>
            <a:lvl6pPr indent="0" lvl="5" marL="0" algn="ctr">
              <a:spcBef>
                <a:spcPts val="0"/>
              </a:spcBef>
              <a:buNone/>
              <a:defRPr sz="1600">
                <a:solidFill>
                  <a:srgbClr val="7A9798"/>
                </a:solidFill>
                <a:latin typeface="Georgia"/>
                <a:ea typeface="Georgia"/>
                <a:cs typeface="Georgia"/>
                <a:sym typeface="Georgia"/>
              </a:defRPr>
            </a:lvl6pPr>
            <a:lvl7pPr indent="0" lvl="6" marL="0" algn="ctr">
              <a:spcBef>
                <a:spcPts val="0"/>
              </a:spcBef>
              <a:buNone/>
              <a:defRPr sz="1600">
                <a:solidFill>
                  <a:srgbClr val="7A9798"/>
                </a:solidFill>
                <a:latin typeface="Georgia"/>
                <a:ea typeface="Georgia"/>
                <a:cs typeface="Georgia"/>
                <a:sym typeface="Georgia"/>
              </a:defRPr>
            </a:lvl7pPr>
            <a:lvl8pPr indent="0" lvl="7" marL="0" algn="ctr">
              <a:spcBef>
                <a:spcPts val="0"/>
              </a:spcBef>
              <a:buNone/>
              <a:defRPr sz="1600">
                <a:solidFill>
                  <a:srgbClr val="7A9798"/>
                </a:solidFill>
                <a:latin typeface="Georgia"/>
                <a:ea typeface="Georgia"/>
                <a:cs typeface="Georgia"/>
                <a:sym typeface="Georgia"/>
              </a:defRPr>
            </a:lvl8pPr>
            <a:lvl9pPr indent="0" lvl="8" mar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57" name="Google Shape;57;p4"/>
          <p:cNvSpPr txBox="1"/>
          <p:nvPr>
            <p:ph type="title"/>
          </p:nvPr>
        </p:nvSpPr>
        <p:spPr>
          <a:xfrm>
            <a:off x="722313" y="533400"/>
            <a:ext cx="7772400" cy="1524000"/>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FFFFFF"/>
              </a:buClr>
              <a:buSzPts val="4200"/>
              <a:buFont typeface="Georgia"/>
              <a:buNone/>
              <a:defRPr b="0" sz="42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bg>
      <p:bgPr>
        <a:solidFill>
          <a:schemeClr val="lt2"/>
        </a:solidFill>
      </p:bgPr>
    </p:bg>
    <p:spTree>
      <p:nvGrpSpPr>
        <p:cNvPr id="58" name="Shape 58"/>
        <p:cNvGrpSpPr/>
        <p:nvPr/>
      </p:nvGrpSpPr>
      <p:grpSpPr>
        <a:xfrm>
          <a:off x="0" y="0"/>
          <a:ext cx="0" cy="0"/>
          <a:chOff x="0" y="0"/>
          <a:chExt cx="0" cy="0"/>
        </a:xfrm>
      </p:grpSpPr>
      <p:sp>
        <p:nvSpPr>
          <p:cNvPr id="59" name="Google Shape;59;p5"/>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
          <p:cNvSpPr txBox="1"/>
          <p:nvPr>
            <p:ph idx="10" type="dt"/>
          </p:nvPr>
        </p:nvSpPr>
        <p:spPr>
          <a:xfrm>
            <a:off x="5791200" y="640994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cxnSp>
        <p:nvCxnSpPr>
          <p:cNvPr id="63" name="Google Shape;63;p5"/>
          <p:cNvCxnSpPr/>
          <p:nvPr/>
        </p:nvCxnSpPr>
        <p:spPr>
          <a:xfrm flipH="1" rot="10800000">
            <a:off x="4563080" y="1575652"/>
            <a:ext cx="8921" cy="4819557"/>
          </a:xfrm>
          <a:prstGeom prst="straightConnector1">
            <a:avLst/>
          </a:prstGeom>
          <a:noFill/>
          <a:ln cap="flat" cmpd="sng" w="9525">
            <a:solidFill>
              <a:schemeClr val="dk2"/>
            </a:solidFill>
            <a:prstDash val="dash"/>
            <a:round/>
            <a:headEnd len="sm" w="sm" type="none"/>
            <a:tailEnd len="sm" w="sm" type="none"/>
          </a:ln>
        </p:spPr>
      </p:cxnSp>
      <p:sp>
        <p:nvSpPr>
          <p:cNvPr id="64" name="Google Shape;64;p5"/>
          <p:cNvSpPr txBox="1"/>
          <p:nvPr>
            <p:ph idx="1" type="body"/>
          </p:nvPr>
        </p:nvSpPr>
        <p:spPr>
          <a:xfrm>
            <a:off x="301752" y="1371600"/>
            <a:ext cx="4038600" cy="4681728"/>
          </a:xfrm>
          <a:prstGeom prst="rect">
            <a:avLst/>
          </a:prstGeom>
          <a:noFill/>
          <a:ln>
            <a:noFill/>
          </a:ln>
        </p:spPr>
        <p:txBody>
          <a:bodyPr anchorCtr="0" anchor="t" bIns="45700" lIns="91425" spcFirstLastPara="1" rIns="91425" wrap="square" tIns="45700"/>
          <a:lstStyle>
            <a:lvl1pPr indent="-363537" lvl="0" marL="457200" algn="l">
              <a:spcBef>
                <a:spcPts val="500"/>
              </a:spcBef>
              <a:spcAft>
                <a:spcPts val="0"/>
              </a:spcAft>
              <a:buSzPts val="2125"/>
              <a:buChar char="⚫"/>
              <a:defRPr sz="2500"/>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65" name="Google Shape;65;p5"/>
          <p:cNvSpPr txBox="1"/>
          <p:nvPr>
            <p:ph idx="2" type="body"/>
          </p:nvPr>
        </p:nvSpPr>
        <p:spPr>
          <a:xfrm>
            <a:off x="4800600" y="1371600"/>
            <a:ext cx="4038600" cy="4681728"/>
          </a:xfrm>
          <a:prstGeom prst="rect">
            <a:avLst/>
          </a:prstGeom>
          <a:noFill/>
          <a:ln>
            <a:noFill/>
          </a:ln>
        </p:spPr>
        <p:txBody>
          <a:bodyPr anchorCtr="0" anchor="t" bIns="45700" lIns="91425" spcFirstLastPara="1" rIns="91425" wrap="square" tIns="45700"/>
          <a:lstStyle>
            <a:lvl1pPr indent="-363537" lvl="0" marL="457200" algn="l">
              <a:spcBef>
                <a:spcPts val="500"/>
              </a:spcBef>
              <a:spcAft>
                <a:spcPts val="0"/>
              </a:spcAft>
              <a:buSzPts val="2125"/>
              <a:buChar char="⚫"/>
              <a:defRPr sz="2500"/>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bg>
      <p:bgPr>
        <a:solidFill>
          <a:schemeClr val="lt2"/>
        </a:solidFill>
      </p:bgPr>
    </p:bg>
    <p:spTree>
      <p:nvGrpSpPr>
        <p:cNvPr id="66" name="Shape 66"/>
        <p:cNvGrpSpPr/>
        <p:nvPr/>
      </p:nvGrpSpPr>
      <p:grpSpPr>
        <a:xfrm>
          <a:off x="0" y="0"/>
          <a:ext cx="0" cy="0"/>
          <a:chOff x="0" y="0"/>
          <a:chExt cx="0" cy="0"/>
        </a:xfrm>
      </p:grpSpPr>
      <p:cxnSp>
        <p:nvCxnSpPr>
          <p:cNvPr id="67" name="Google Shape;67;p6"/>
          <p:cNvCxnSpPr/>
          <p:nvPr/>
        </p:nvCxnSpPr>
        <p:spPr>
          <a:xfrm rot="10800000">
            <a:off x="4572000" y="2200275"/>
            <a:ext cx="0" cy="4187952"/>
          </a:xfrm>
          <a:prstGeom prst="straightConnector1">
            <a:avLst/>
          </a:prstGeom>
          <a:noFill/>
          <a:ln cap="flat" cmpd="sng" w="9525">
            <a:solidFill>
              <a:schemeClr val="dk2"/>
            </a:solidFill>
            <a:prstDash val="dash"/>
            <a:round/>
            <a:headEnd len="sm" w="sm" type="none"/>
            <a:tailEnd len="sm" w="sm" type="none"/>
          </a:ln>
        </p:spPr>
      </p:cxnSp>
      <p:sp>
        <p:nvSpPr>
          <p:cNvPr id="68" name="Google Shape;68;p6"/>
          <p:cNvSpPr/>
          <p:nvPr/>
        </p:nvSpPr>
        <p:spPr>
          <a:xfrm>
            <a:off x="0" y="0"/>
            <a:ext cx="9144000" cy="1447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69" name="Google Shape;69;p6"/>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0" name="Google Shape;70;p6"/>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1" name="Google Shape;71;p6"/>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2" name="Google Shape;72;p6"/>
          <p:cNvSpPr/>
          <p:nvPr/>
        </p:nvSpPr>
        <p:spPr>
          <a:xfrm>
            <a:off x="152400" y="1371600"/>
            <a:ext cx="8833104"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73" name="Google Shape;73;p6"/>
          <p:cNvSpPr/>
          <p:nvPr/>
        </p:nvSpPr>
        <p:spPr>
          <a:xfrm>
            <a:off x="145923" y="6391656"/>
            <a:ext cx="8833104" cy="31089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4" name="Google Shape;74;p6"/>
          <p:cNvSpPr txBox="1"/>
          <p:nvPr>
            <p:ph idx="1" type="body"/>
          </p:nvPr>
        </p:nvSpPr>
        <p:spPr>
          <a:xfrm>
            <a:off x="301752" y="1524000"/>
            <a:ext cx="4040188" cy="732974"/>
          </a:xfrm>
          <a:prstGeom prst="rect">
            <a:avLst/>
          </a:prstGeom>
          <a:noFill/>
          <a:ln>
            <a:noFill/>
          </a:ln>
          <a:effectLst>
            <a:outerShdw blurRad="50800" rotWithShape="0" dir="5400000" dist="25400">
              <a:srgbClr val="000000">
                <a:alpha val="34901"/>
              </a:srgbClr>
            </a:outerShdw>
          </a:effectLst>
        </p:spPr>
        <p:txBody>
          <a:bodyPr anchorCtr="0" anchor="ctr" bIns="45700" lIns="91425" spcFirstLastPara="1" rIns="91425" wrap="square" tIns="45700"/>
          <a:lstStyle>
            <a:lvl1pPr indent="-228600" lvl="0" marL="457200" algn="l">
              <a:spcBef>
                <a:spcPts val="440"/>
              </a:spcBef>
              <a:spcAft>
                <a:spcPts val="0"/>
              </a:spcAft>
              <a:buSzPts val="1870"/>
              <a:buNone/>
              <a:defRPr b="1" sz="2200">
                <a:solidFill>
                  <a:srgbClr val="FFFFFF"/>
                </a:solidFill>
                <a:latin typeface="Georgia"/>
                <a:ea typeface="Georgia"/>
                <a:cs typeface="Georgia"/>
                <a:sym typeface="Georgia"/>
              </a:defRPr>
            </a:lvl1pPr>
            <a:lvl2pPr indent="-228600" lvl="1" marL="914400" algn="l">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algn="l">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algn="l">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algn="l">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75" name="Google Shape;75;p6"/>
          <p:cNvSpPr txBox="1"/>
          <p:nvPr>
            <p:ph idx="2" type="body"/>
          </p:nvPr>
        </p:nvSpPr>
        <p:spPr>
          <a:xfrm>
            <a:off x="4791330" y="1524000"/>
            <a:ext cx="4041775" cy="731520"/>
          </a:xfrm>
          <a:prstGeom prst="rect">
            <a:avLst/>
          </a:prstGeom>
          <a:noFill/>
          <a:ln>
            <a:noFill/>
          </a:ln>
          <a:effectLst>
            <a:outerShdw blurRad="50800" rotWithShape="0" dir="5400000" dist="25400">
              <a:srgbClr val="000000">
                <a:alpha val="34901"/>
              </a:srgbClr>
            </a:outerShdw>
          </a:effectLst>
        </p:spPr>
        <p:txBody>
          <a:bodyPr anchorCtr="0" anchor="ctr" bIns="45700" lIns="91425" spcFirstLastPara="1" rIns="91425" wrap="square" tIns="45700"/>
          <a:lstStyle>
            <a:lvl1pPr indent="-228600" lvl="0" marL="457200" algn="l">
              <a:spcBef>
                <a:spcPts val="440"/>
              </a:spcBef>
              <a:spcAft>
                <a:spcPts val="0"/>
              </a:spcAft>
              <a:buSzPts val="1870"/>
              <a:buNone/>
              <a:defRPr b="1" sz="2200">
                <a:solidFill>
                  <a:schemeClr val="lt1"/>
                </a:solidFill>
                <a:latin typeface="Georgia"/>
                <a:ea typeface="Georgia"/>
                <a:cs typeface="Georgia"/>
                <a:sym typeface="Georgia"/>
              </a:defRPr>
            </a:lvl1pPr>
            <a:lvl2pPr indent="-228600" lvl="1" marL="914400" algn="l">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algn="l">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algn="l">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algn="l">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76" name="Google Shape;76;p6"/>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
          <p:cNvSpPr txBox="1"/>
          <p:nvPr>
            <p:ph idx="11" type="ftr"/>
          </p:nvPr>
        </p:nvSpPr>
        <p:spPr>
          <a:xfrm>
            <a:off x="304800" y="6409944"/>
            <a:ext cx="3581400"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8" name="Google Shape;78;p6"/>
          <p:cNvCxnSpPr/>
          <p:nvPr/>
        </p:nvCxnSpPr>
        <p:spPr>
          <a:xfrm>
            <a:off x="152400" y="1280160"/>
            <a:ext cx="8833104" cy="0"/>
          </a:xfrm>
          <a:prstGeom prst="straightConnector1">
            <a:avLst/>
          </a:prstGeom>
          <a:noFill/>
          <a:ln cap="flat" cmpd="sng" w="11425">
            <a:solidFill>
              <a:srgbClr val="7A9798"/>
            </a:solidFill>
            <a:prstDash val="dash"/>
            <a:round/>
            <a:headEnd len="sm" w="sm" type="none"/>
            <a:tailEnd len="sm" w="sm" type="none"/>
          </a:ln>
        </p:spPr>
      </p:cxnSp>
      <p:sp>
        <p:nvSpPr>
          <p:cNvPr id="79" name="Google Shape;79;p6"/>
          <p:cNvSpPr/>
          <p:nvPr/>
        </p:nvSpPr>
        <p:spPr>
          <a:xfrm>
            <a:off x="152400" y="155448"/>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0" name="Google Shape;80;p6"/>
          <p:cNvSpPr txBox="1"/>
          <p:nvPr>
            <p:ph idx="3" type="body"/>
          </p:nvPr>
        </p:nvSpPr>
        <p:spPr>
          <a:xfrm>
            <a:off x="301752" y="2471383"/>
            <a:ext cx="4041648" cy="3818404"/>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81" name="Google Shape;81;p6"/>
          <p:cNvSpPr txBox="1"/>
          <p:nvPr>
            <p:ph idx="4" type="body"/>
          </p:nvPr>
        </p:nvSpPr>
        <p:spPr>
          <a:xfrm>
            <a:off x="4800600" y="2471383"/>
            <a:ext cx="4038600" cy="3822192"/>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82" name="Google Shape;82;p6"/>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3" name="Google Shape;83;p6"/>
          <p:cNvSpPr/>
          <p:nvPr/>
        </p:nvSpPr>
        <p:spPr>
          <a:xfrm>
            <a:off x="4361688" y="1050524"/>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4" name="Google Shape;84;p6"/>
          <p:cNvSpPr txBox="1"/>
          <p:nvPr>
            <p:ph idx="12" type="sldNum"/>
          </p:nvPr>
        </p:nvSpPr>
        <p:spPr>
          <a:xfrm>
            <a:off x="4343400" y="1042416"/>
            <a:ext cx="457200" cy="441325"/>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sz="1600">
                <a:solidFill>
                  <a:srgbClr val="7A9798"/>
                </a:solidFill>
                <a:latin typeface="Georgia"/>
                <a:ea typeface="Georgia"/>
                <a:cs typeface="Georgia"/>
                <a:sym typeface="Georgia"/>
              </a:defRPr>
            </a:lvl1pPr>
            <a:lvl2pPr indent="0" lvl="1" marL="0" algn="ctr">
              <a:spcBef>
                <a:spcPts val="0"/>
              </a:spcBef>
              <a:buNone/>
              <a:defRPr sz="1600">
                <a:solidFill>
                  <a:srgbClr val="7A9798"/>
                </a:solidFill>
                <a:latin typeface="Georgia"/>
                <a:ea typeface="Georgia"/>
                <a:cs typeface="Georgia"/>
                <a:sym typeface="Georgia"/>
              </a:defRPr>
            </a:lvl2pPr>
            <a:lvl3pPr indent="0" lvl="2" marL="0" algn="ctr">
              <a:spcBef>
                <a:spcPts val="0"/>
              </a:spcBef>
              <a:buNone/>
              <a:defRPr sz="1600">
                <a:solidFill>
                  <a:srgbClr val="7A9798"/>
                </a:solidFill>
                <a:latin typeface="Georgia"/>
                <a:ea typeface="Georgia"/>
                <a:cs typeface="Georgia"/>
                <a:sym typeface="Georgia"/>
              </a:defRPr>
            </a:lvl3pPr>
            <a:lvl4pPr indent="0" lvl="3" marL="0" algn="ctr">
              <a:spcBef>
                <a:spcPts val="0"/>
              </a:spcBef>
              <a:buNone/>
              <a:defRPr sz="1600">
                <a:solidFill>
                  <a:srgbClr val="7A9798"/>
                </a:solidFill>
                <a:latin typeface="Georgia"/>
                <a:ea typeface="Georgia"/>
                <a:cs typeface="Georgia"/>
                <a:sym typeface="Georgia"/>
              </a:defRPr>
            </a:lvl4pPr>
            <a:lvl5pPr indent="0" lvl="4" marL="0" algn="ctr">
              <a:spcBef>
                <a:spcPts val="0"/>
              </a:spcBef>
              <a:buNone/>
              <a:defRPr sz="1600">
                <a:solidFill>
                  <a:srgbClr val="7A9798"/>
                </a:solidFill>
                <a:latin typeface="Georgia"/>
                <a:ea typeface="Georgia"/>
                <a:cs typeface="Georgia"/>
                <a:sym typeface="Georgia"/>
              </a:defRPr>
            </a:lvl5pPr>
            <a:lvl6pPr indent="0" lvl="5" marL="0" algn="ctr">
              <a:spcBef>
                <a:spcPts val="0"/>
              </a:spcBef>
              <a:buNone/>
              <a:defRPr sz="1600">
                <a:solidFill>
                  <a:srgbClr val="7A9798"/>
                </a:solidFill>
                <a:latin typeface="Georgia"/>
                <a:ea typeface="Georgia"/>
                <a:cs typeface="Georgia"/>
                <a:sym typeface="Georgia"/>
              </a:defRPr>
            </a:lvl6pPr>
            <a:lvl7pPr indent="0" lvl="6" marL="0" algn="ctr">
              <a:spcBef>
                <a:spcPts val="0"/>
              </a:spcBef>
              <a:buNone/>
              <a:defRPr sz="1600">
                <a:solidFill>
                  <a:srgbClr val="7A9798"/>
                </a:solidFill>
                <a:latin typeface="Georgia"/>
                <a:ea typeface="Georgia"/>
                <a:cs typeface="Georgia"/>
                <a:sym typeface="Georgia"/>
              </a:defRPr>
            </a:lvl7pPr>
            <a:lvl8pPr indent="0" lvl="7" marL="0" algn="ctr">
              <a:spcBef>
                <a:spcPts val="0"/>
              </a:spcBef>
              <a:buNone/>
              <a:defRPr sz="1600">
                <a:solidFill>
                  <a:srgbClr val="7A9798"/>
                </a:solidFill>
                <a:latin typeface="Georgia"/>
                <a:ea typeface="Georgia"/>
                <a:cs typeface="Georgia"/>
                <a:sym typeface="Georgia"/>
              </a:defRPr>
            </a:lvl8pPr>
            <a:lvl9pPr indent="0" lvl="8" mar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85" name="Google Shape;85;p6"/>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6" name="Shape 86"/>
        <p:cNvGrpSpPr/>
        <p:nvPr/>
      </p:nvGrpSpPr>
      <p:grpSpPr>
        <a:xfrm>
          <a:off x="0" y="0"/>
          <a:ext cx="0" cy="0"/>
          <a:chOff x="0" y="0"/>
          <a:chExt cx="0" cy="0"/>
        </a:xfrm>
      </p:grpSpPr>
      <p:sp>
        <p:nvSpPr>
          <p:cNvPr id="87" name="Google Shape;87;p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7"/>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7"/>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7"/>
          <p:cNvSpPr txBox="1"/>
          <p:nvPr>
            <p:ph idx="12" type="sldNum"/>
          </p:nvPr>
        </p:nvSpPr>
        <p:spPr>
          <a:xfrm>
            <a:off x="4343400" y="1036020"/>
            <a:ext cx="457200" cy="441325"/>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91" name="Shape 91"/>
        <p:cNvGrpSpPr/>
        <p:nvPr/>
      </p:nvGrpSpPr>
      <p:grpSpPr>
        <a:xfrm>
          <a:off x="0" y="0"/>
          <a:ext cx="0" cy="0"/>
          <a:chOff x="0" y="0"/>
          <a:chExt cx="0" cy="0"/>
        </a:xfrm>
      </p:grpSpPr>
      <p:sp>
        <p:nvSpPr>
          <p:cNvPr id="92" name="Google Shape;92;p8"/>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3" name="Google Shape;93;p8"/>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4" name="Google Shape;94;p8"/>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5" name="Google Shape;95;p8"/>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6" name="Google Shape;96;p8"/>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7" name="Google Shape;97;p8"/>
          <p:cNvSpPr/>
          <p:nvPr/>
        </p:nvSpPr>
        <p:spPr>
          <a:xfrm>
            <a:off x="152400" y="158496"/>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8" name="Google Shape;98;p8"/>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8"/>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8"/>
          <p:cNvSpPr txBox="1"/>
          <p:nvPr>
            <p:ph idx="12" type="sldNum"/>
          </p:nvPr>
        </p:nvSpPr>
        <p:spPr>
          <a:xfrm>
            <a:off x="4267200" y="6324600"/>
            <a:ext cx="609600" cy="44132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sz="1600">
                <a:solidFill>
                  <a:srgbClr val="FFFFFF"/>
                </a:solidFill>
                <a:latin typeface="Georgia"/>
                <a:ea typeface="Georgia"/>
                <a:cs typeface="Georgia"/>
                <a:sym typeface="Georgia"/>
              </a:defRPr>
            </a:lvl1pPr>
            <a:lvl2pPr indent="0" lvl="1" marL="0" algn="ctr">
              <a:spcBef>
                <a:spcPts val="0"/>
              </a:spcBef>
              <a:buNone/>
              <a:defRPr sz="1600">
                <a:solidFill>
                  <a:srgbClr val="FFFFFF"/>
                </a:solidFill>
                <a:latin typeface="Georgia"/>
                <a:ea typeface="Georgia"/>
                <a:cs typeface="Georgia"/>
                <a:sym typeface="Georgia"/>
              </a:defRPr>
            </a:lvl2pPr>
            <a:lvl3pPr indent="0" lvl="2" marL="0" algn="ctr">
              <a:spcBef>
                <a:spcPts val="0"/>
              </a:spcBef>
              <a:buNone/>
              <a:defRPr sz="1600">
                <a:solidFill>
                  <a:srgbClr val="FFFFFF"/>
                </a:solidFill>
                <a:latin typeface="Georgia"/>
                <a:ea typeface="Georgia"/>
                <a:cs typeface="Georgia"/>
                <a:sym typeface="Georgia"/>
              </a:defRPr>
            </a:lvl3pPr>
            <a:lvl4pPr indent="0" lvl="3" marL="0" algn="ctr">
              <a:spcBef>
                <a:spcPts val="0"/>
              </a:spcBef>
              <a:buNone/>
              <a:defRPr sz="1600">
                <a:solidFill>
                  <a:srgbClr val="FFFFFF"/>
                </a:solidFill>
                <a:latin typeface="Georgia"/>
                <a:ea typeface="Georgia"/>
                <a:cs typeface="Georgia"/>
                <a:sym typeface="Georgia"/>
              </a:defRPr>
            </a:lvl4pPr>
            <a:lvl5pPr indent="0" lvl="4" marL="0" algn="ctr">
              <a:spcBef>
                <a:spcPts val="0"/>
              </a:spcBef>
              <a:buNone/>
              <a:defRPr sz="1600">
                <a:solidFill>
                  <a:srgbClr val="FFFFFF"/>
                </a:solidFill>
                <a:latin typeface="Georgia"/>
                <a:ea typeface="Georgia"/>
                <a:cs typeface="Georgia"/>
                <a:sym typeface="Georgia"/>
              </a:defRPr>
            </a:lvl5pPr>
            <a:lvl6pPr indent="0" lvl="5" marL="0" algn="ctr">
              <a:spcBef>
                <a:spcPts val="0"/>
              </a:spcBef>
              <a:buNone/>
              <a:defRPr sz="1600">
                <a:solidFill>
                  <a:srgbClr val="FFFFFF"/>
                </a:solidFill>
                <a:latin typeface="Georgia"/>
                <a:ea typeface="Georgia"/>
                <a:cs typeface="Georgia"/>
                <a:sym typeface="Georgia"/>
              </a:defRPr>
            </a:lvl6pPr>
            <a:lvl7pPr indent="0" lvl="6" marL="0" algn="ctr">
              <a:spcBef>
                <a:spcPts val="0"/>
              </a:spcBef>
              <a:buNone/>
              <a:defRPr sz="1600">
                <a:solidFill>
                  <a:srgbClr val="FFFFFF"/>
                </a:solidFill>
                <a:latin typeface="Georgia"/>
                <a:ea typeface="Georgia"/>
                <a:cs typeface="Georgia"/>
                <a:sym typeface="Georgia"/>
              </a:defRPr>
            </a:lvl7pPr>
            <a:lvl8pPr indent="0" lvl="7" marL="0" algn="ctr">
              <a:spcBef>
                <a:spcPts val="0"/>
              </a:spcBef>
              <a:buNone/>
              <a:defRPr sz="1600">
                <a:solidFill>
                  <a:srgbClr val="FFFFFF"/>
                </a:solidFill>
                <a:latin typeface="Georgia"/>
                <a:ea typeface="Georgia"/>
                <a:cs typeface="Georgia"/>
                <a:sym typeface="Georgia"/>
              </a:defRPr>
            </a:lvl8pPr>
            <a:lvl9pPr indent="0" lvl="8" marL="0" algn="ctr">
              <a:spcBef>
                <a:spcPts val="0"/>
              </a:spcBef>
              <a:buNone/>
              <a:defRPr sz="1600">
                <a:solidFill>
                  <a:srgbClr val="FFFFFF"/>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bg>
      <p:bgPr>
        <a:solidFill>
          <a:schemeClr val="lt1"/>
        </a:solidFill>
      </p:bgPr>
    </p:bg>
    <p:spTree>
      <p:nvGrpSpPr>
        <p:cNvPr id="101" name="Shape 101"/>
        <p:cNvGrpSpPr/>
        <p:nvPr/>
      </p:nvGrpSpPr>
      <p:grpSpPr>
        <a:xfrm>
          <a:off x="0" y="0"/>
          <a:ext cx="0" cy="0"/>
          <a:chOff x="0" y="0"/>
          <a:chExt cx="0" cy="0"/>
        </a:xfrm>
      </p:grpSpPr>
      <p:sp>
        <p:nvSpPr>
          <p:cNvPr id="102" name="Google Shape;102;p9"/>
          <p:cNvSpPr/>
          <p:nvPr/>
        </p:nvSpPr>
        <p:spPr>
          <a:xfrm>
            <a:off x="152400" y="152400"/>
            <a:ext cx="8833104" cy="304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3" name="Google Shape;103;p9"/>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4" name="Google Shape;104;p9"/>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5" name="Google Shape;105;p9"/>
          <p:cNvSpPr/>
          <p:nvPr/>
        </p:nvSpPr>
        <p:spPr>
          <a:xfrm>
            <a:off x="0" y="0"/>
            <a:ext cx="9144000" cy="11887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6" name="Google Shape;106;p9"/>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7" name="Google Shape;107;p9"/>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08" name="Google Shape;108;p9"/>
          <p:cNvSpPr txBox="1"/>
          <p:nvPr>
            <p:ph type="title"/>
          </p:nvPr>
        </p:nvSpPr>
        <p:spPr>
          <a:xfrm>
            <a:off x="381000" y="914400"/>
            <a:ext cx="2362200" cy="99060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FFFFFF"/>
              </a:buClr>
              <a:buSzPts val="2200"/>
              <a:buFont typeface="Georgia"/>
              <a:buNone/>
              <a:defRPr b="1" sz="2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9"/>
          <p:cNvSpPr txBox="1"/>
          <p:nvPr>
            <p:ph idx="1" type="body"/>
          </p:nvPr>
        </p:nvSpPr>
        <p:spPr>
          <a:xfrm>
            <a:off x="381000" y="1981200"/>
            <a:ext cx="2362200" cy="4144963"/>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360"/>
              <a:buNone/>
              <a:defRPr sz="1600">
                <a:solidFill>
                  <a:srgbClr val="FFFFFF"/>
                </a:solidFill>
              </a:defRPr>
            </a:lvl1pPr>
            <a:lvl2pPr indent="-228600" lvl="1" marL="914400" algn="l">
              <a:spcBef>
                <a:spcPts val="1000"/>
              </a:spcBef>
              <a:spcAft>
                <a:spcPts val="0"/>
              </a:spcAft>
              <a:buSzPts val="84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Font typeface="Georgia"/>
              <a:buNone/>
              <a:defRPr sz="900"/>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10" name="Google Shape;110;p9"/>
          <p:cNvSpPr/>
          <p:nvPr/>
        </p:nvSpPr>
        <p:spPr>
          <a:xfrm>
            <a:off x="152400" y="152400"/>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11" name="Google Shape;111;p9"/>
          <p:cNvCxnSpPr/>
          <p:nvPr/>
        </p:nvCxnSpPr>
        <p:spPr>
          <a:xfrm>
            <a:off x="152400" y="533400"/>
            <a:ext cx="8833104" cy="0"/>
          </a:xfrm>
          <a:prstGeom prst="straightConnector1">
            <a:avLst/>
          </a:prstGeom>
          <a:noFill/>
          <a:ln cap="flat" cmpd="sng" w="11425">
            <a:solidFill>
              <a:srgbClr val="7A9798"/>
            </a:solidFill>
            <a:prstDash val="dash"/>
            <a:round/>
            <a:headEnd len="sm" w="sm" type="none"/>
            <a:tailEnd len="sm" w="sm" type="none"/>
          </a:ln>
        </p:spPr>
      </p:cxnSp>
      <p:sp>
        <p:nvSpPr>
          <p:cNvPr id="112" name="Google Shape;112;p9"/>
          <p:cNvSpPr txBox="1"/>
          <p:nvPr>
            <p:ph idx="2" type="body"/>
          </p:nvPr>
        </p:nvSpPr>
        <p:spPr>
          <a:xfrm>
            <a:off x="3124200" y="685800"/>
            <a:ext cx="5638800" cy="54102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13" name="Google Shape;113;p9"/>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4" name="Google Shape;114;p9"/>
          <p:cNvSpPr/>
          <p:nvPr/>
        </p:nvSpPr>
        <p:spPr>
          <a:xfrm>
            <a:off x="1389888" y="323088"/>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5" name="Google Shape;115;p9"/>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sz="1600">
                <a:solidFill>
                  <a:srgbClr val="7A9798"/>
                </a:solidFill>
                <a:latin typeface="Georgia"/>
                <a:ea typeface="Georgia"/>
                <a:cs typeface="Georgia"/>
                <a:sym typeface="Georgia"/>
              </a:defRPr>
            </a:lvl1pPr>
            <a:lvl2pPr indent="0" lvl="1" marL="0" algn="ctr">
              <a:spcBef>
                <a:spcPts val="0"/>
              </a:spcBef>
              <a:buNone/>
              <a:defRPr sz="1600">
                <a:solidFill>
                  <a:srgbClr val="7A9798"/>
                </a:solidFill>
                <a:latin typeface="Georgia"/>
                <a:ea typeface="Georgia"/>
                <a:cs typeface="Georgia"/>
                <a:sym typeface="Georgia"/>
              </a:defRPr>
            </a:lvl2pPr>
            <a:lvl3pPr indent="0" lvl="2" marL="0" algn="ctr">
              <a:spcBef>
                <a:spcPts val="0"/>
              </a:spcBef>
              <a:buNone/>
              <a:defRPr sz="1600">
                <a:solidFill>
                  <a:srgbClr val="7A9798"/>
                </a:solidFill>
                <a:latin typeface="Georgia"/>
                <a:ea typeface="Georgia"/>
                <a:cs typeface="Georgia"/>
                <a:sym typeface="Georgia"/>
              </a:defRPr>
            </a:lvl3pPr>
            <a:lvl4pPr indent="0" lvl="3" marL="0" algn="ctr">
              <a:spcBef>
                <a:spcPts val="0"/>
              </a:spcBef>
              <a:buNone/>
              <a:defRPr sz="1600">
                <a:solidFill>
                  <a:srgbClr val="7A9798"/>
                </a:solidFill>
                <a:latin typeface="Georgia"/>
                <a:ea typeface="Georgia"/>
                <a:cs typeface="Georgia"/>
                <a:sym typeface="Georgia"/>
              </a:defRPr>
            </a:lvl4pPr>
            <a:lvl5pPr indent="0" lvl="4" marL="0" algn="ctr">
              <a:spcBef>
                <a:spcPts val="0"/>
              </a:spcBef>
              <a:buNone/>
              <a:defRPr sz="1600">
                <a:solidFill>
                  <a:srgbClr val="7A9798"/>
                </a:solidFill>
                <a:latin typeface="Georgia"/>
                <a:ea typeface="Georgia"/>
                <a:cs typeface="Georgia"/>
                <a:sym typeface="Georgia"/>
              </a:defRPr>
            </a:lvl5pPr>
            <a:lvl6pPr indent="0" lvl="5" marL="0" algn="ctr">
              <a:spcBef>
                <a:spcPts val="0"/>
              </a:spcBef>
              <a:buNone/>
              <a:defRPr sz="1600">
                <a:solidFill>
                  <a:srgbClr val="7A9798"/>
                </a:solidFill>
                <a:latin typeface="Georgia"/>
                <a:ea typeface="Georgia"/>
                <a:cs typeface="Georgia"/>
                <a:sym typeface="Georgia"/>
              </a:defRPr>
            </a:lvl6pPr>
            <a:lvl7pPr indent="0" lvl="6" marL="0" algn="ctr">
              <a:spcBef>
                <a:spcPts val="0"/>
              </a:spcBef>
              <a:buNone/>
              <a:defRPr sz="1600">
                <a:solidFill>
                  <a:srgbClr val="7A9798"/>
                </a:solidFill>
                <a:latin typeface="Georgia"/>
                <a:ea typeface="Georgia"/>
                <a:cs typeface="Georgia"/>
                <a:sym typeface="Georgia"/>
              </a:defRPr>
            </a:lvl7pPr>
            <a:lvl8pPr indent="0" lvl="7" marL="0" algn="ctr">
              <a:spcBef>
                <a:spcPts val="0"/>
              </a:spcBef>
              <a:buNone/>
              <a:defRPr sz="1600">
                <a:solidFill>
                  <a:srgbClr val="7A9798"/>
                </a:solidFill>
                <a:latin typeface="Georgia"/>
                <a:ea typeface="Georgia"/>
                <a:cs typeface="Georgia"/>
                <a:sym typeface="Georgia"/>
              </a:defRPr>
            </a:lvl8pPr>
            <a:lvl9pPr indent="0" lvl="8" mar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116" name="Google Shape;116;p9"/>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7" name="Google Shape;117;p9"/>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9"/>
          <p:cNvSpPr txBox="1"/>
          <p:nvPr>
            <p:ph idx="11" type="ftr"/>
          </p:nvPr>
        </p:nvSpPr>
        <p:spPr>
          <a:xfrm>
            <a:off x="301752" y="6410848"/>
            <a:ext cx="3383280"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19" name="Shape 119"/>
        <p:cNvGrpSpPr/>
        <p:nvPr/>
      </p:nvGrpSpPr>
      <p:grpSpPr>
        <a:xfrm>
          <a:off x="0" y="0"/>
          <a:ext cx="0" cy="0"/>
          <a:chOff x="0" y="0"/>
          <a:chExt cx="0" cy="0"/>
        </a:xfrm>
      </p:grpSpPr>
      <p:cxnSp>
        <p:nvCxnSpPr>
          <p:cNvPr id="120" name="Google Shape;120;p10"/>
          <p:cNvCxnSpPr/>
          <p:nvPr/>
        </p:nvCxnSpPr>
        <p:spPr>
          <a:xfrm>
            <a:off x="152400" y="533400"/>
            <a:ext cx="8833104" cy="0"/>
          </a:xfrm>
          <a:prstGeom prst="straightConnector1">
            <a:avLst/>
          </a:prstGeom>
          <a:noFill/>
          <a:ln cap="flat" cmpd="sng" w="11425">
            <a:solidFill>
              <a:srgbClr val="7A9798"/>
            </a:solidFill>
            <a:prstDash val="dash"/>
            <a:round/>
            <a:headEnd len="sm" w="sm" type="none"/>
            <a:tailEnd len="sm" w="sm" type="none"/>
          </a:ln>
        </p:spPr>
      </p:cxnSp>
      <p:sp>
        <p:nvSpPr>
          <p:cNvPr id="121" name="Google Shape;121;p10"/>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2" name="Google Shape;122;p10"/>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3" name="Google Shape;123;p10"/>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4" name="Google Shape;124;p10"/>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5" name="Google Shape;125;p10"/>
          <p:cNvSpPr/>
          <p:nvPr/>
        </p:nvSpPr>
        <p:spPr>
          <a:xfrm>
            <a:off x="152400" y="152400"/>
            <a:ext cx="8833104" cy="30175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6" name="Google Shape;126;p10"/>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7" name="Google Shape;127;p10"/>
          <p:cNvSpPr/>
          <p:nvPr/>
        </p:nvSpPr>
        <p:spPr>
          <a:xfrm>
            <a:off x="152400" y="155448"/>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8" name="Google Shape;128;p10"/>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9" name="Google Shape;129;p10"/>
          <p:cNvSpPr/>
          <p:nvPr/>
        </p:nvSpPr>
        <p:spPr>
          <a:xfrm>
            <a:off x="1389888" y="323088"/>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30" name="Google Shape;130;p10"/>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1" name="Google Shape;131;p10"/>
          <p:cNvSpPr txBox="1"/>
          <p:nvPr>
            <p:ph type="title"/>
          </p:nvPr>
        </p:nvSpPr>
        <p:spPr>
          <a:xfrm>
            <a:off x="3000375" y="5029200"/>
            <a:ext cx="5867400" cy="1219200"/>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dk2"/>
              </a:buClr>
              <a:buSzPts val="2400"/>
              <a:buFont typeface="Georgia"/>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0"/>
          <p:cNvSpPr/>
          <p:nvPr>
            <p:ph idx="2" type="pic"/>
          </p:nvPr>
        </p:nvSpPr>
        <p:spPr>
          <a:xfrm>
            <a:off x="3000375" y="609600"/>
            <a:ext cx="5867400" cy="42672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accent1"/>
              </a:buClr>
              <a:buSzPts val="2720"/>
              <a:buFont typeface="Noto Sans Symbols"/>
              <a:buNone/>
              <a:defRPr b="0" i="0" sz="3200" u="none" cap="none" strike="noStrike">
                <a:solidFill>
                  <a:schemeClr val="dk1"/>
                </a:solidFill>
                <a:latin typeface="Georgia"/>
                <a:ea typeface="Georgia"/>
                <a:cs typeface="Georgia"/>
                <a:sym typeface="Georgia"/>
              </a:defRPr>
            </a:lvl1pPr>
            <a:lvl2pPr lvl="1"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lvl="2"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lvl="3"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lvl="4"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lvl="5"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lvl="6"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lvl="7"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lvl="8"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33" name="Google Shape;133;p10"/>
          <p:cNvSpPr txBox="1"/>
          <p:nvPr>
            <p:ph idx="1" type="body"/>
          </p:nvPr>
        </p:nvSpPr>
        <p:spPr>
          <a:xfrm>
            <a:off x="381000" y="990600"/>
            <a:ext cx="2438400" cy="5257800"/>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360"/>
              <a:buFont typeface="Georgia"/>
              <a:buNone/>
              <a:defRPr sz="1600">
                <a:solidFill>
                  <a:srgbClr val="FFFFFF"/>
                </a:solidFill>
              </a:defRPr>
            </a:lvl1pPr>
            <a:lvl2pPr indent="-281940" lvl="1" marL="914400" algn="l">
              <a:spcBef>
                <a:spcPts val="1000"/>
              </a:spcBef>
              <a:spcAft>
                <a:spcPts val="0"/>
              </a:spcAft>
              <a:buSzPts val="840"/>
              <a:buChar char="⚪"/>
              <a:defRPr sz="1200"/>
            </a:lvl2pPr>
            <a:lvl3pPr indent="-276225" lvl="2" marL="1371600" algn="l">
              <a:spcBef>
                <a:spcPts val="200"/>
              </a:spcBef>
              <a:spcAft>
                <a:spcPts val="0"/>
              </a:spcAft>
              <a:buSzPts val="750"/>
              <a:buChar char="⯍"/>
              <a:defRPr sz="1000"/>
            </a:lvl3pPr>
            <a:lvl4pPr indent="-268605" lvl="3" marL="1828800" algn="l">
              <a:spcBef>
                <a:spcPts val="180"/>
              </a:spcBef>
              <a:spcAft>
                <a:spcPts val="0"/>
              </a:spcAft>
              <a:buSzPts val="630"/>
              <a:buChar char="🞆"/>
              <a:defRPr sz="900"/>
            </a:lvl4pPr>
            <a:lvl5pPr indent="-285750" lvl="4" marL="2286000" algn="l">
              <a:spcBef>
                <a:spcPts val="180"/>
              </a:spcBef>
              <a:spcAft>
                <a:spcPts val="0"/>
              </a:spcAft>
              <a:buSzPts val="900"/>
              <a:buFont typeface="Georgia"/>
              <a:buChar char="•"/>
              <a:defRPr sz="900"/>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34" name="Google Shape;134;p10"/>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35" name="Google Shape;135;p10"/>
          <p:cNvSpPr txBox="1"/>
          <p:nvPr>
            <p:ph idx="10" type="dt"/>
          </p:nvPr>
        </p:nvSpPr>
        <p:spPr>
          <a:xfrm>
            <a:off x="5788152" y="6404984"/>
            <a:ext cx="3044952" cy="365760"/>
          </a:xfrm>
          <a:prstGeom prst="rect">
            <a:avLst/>
          </a:prstGeom>
          <a:noFill/>
          <a:ln>
            <a:noFill/>
          </a:ln>
        </p:spPr>
        <p:txBody>
          <a:bodyPr anchorCtr="0" anchor="t"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0"/>
          <p:cNvSpPr txBox="1"/>
          <p:nvPr>
            <p:ph idx="11" type="ftr"/>
          </p:nvPr>
        </p:nvSpPr>
        <p:spPr>
          <a:xfrm>
            <a:off x="301752" y="6410848"/>
            <a:ext cx="3584448" cy="36576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 name="Google Shape;7;p1"/>
          <p:cNvSpPr/>
          <p:nvPr/>
        </p:nvSpPr>
        <p:spPr>
          <a:xfrm>
            <a:off x="0" y="0"/>
            <a:ext cx="9144000" cy="139337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 name="Google Shape;8;p1"/>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 name="Google Shape;9;p1"/>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 name="Google Shape;10;p1"/>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 name="Google Shape;11;p1"/>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sz="14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2" name="Google Shape;12;p1"/>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2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 name="Google Shape;13;p1"/>
          <p:cNvSpPr/>
          <p:nvPr/>
        </p:nvSpPr>
        <p:spPr>
          <a:xfrm>
            <a:off x="152400" y="155448"/>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4" name="Google Shape;14;p1"/>
          <p:cNvCxnSpPr/>
          <p:nvPr/>
        </p:nvCxnSpPr>
        <p:spPr>
          <a:xfrm>
            <a:off x="152400" y="1276743"/>
            <a:ext cx="8833104" cy="0"/>
          </a:xfrm>
          <a:prstGeom prst="straightConnector1">
            <a:avLst/>
          </a:prstGeom>
          <a:noFill/>
          <a:ln cap="flat" cmpd="sng" w="9525">
            <a:solidFill>
              <a:srgbClr val="7A9798"/>
            </a:solidFill>
            <a:prstDash val="dash"/>
            <a:round/>
            <a:headEnd len="sm" w="sm" type="none"/>
            <a:tailEnd len="sm" w="sm" type="none"/>
          </a:ln>
        </p:spPr>
      </p:cxnSp>
      <p:sp>
        <p:nvSpPr>
          <p:cNvPr id="15" name="Google Shape;15;p1"/>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 name="Google Shape;16;p1"/>
          <p:cNvSpPr/>
          <p:nvPr/>
        </p:nvSpPr>
        <p:spPr>
          <a:xfrm>
            <a:off x="4361688" y="1050524"/>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 name="Google Shape;17;p1"/>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b="0" sz="1600" u="none">
                <a:solidFill>
                  <a:srgbClr val="7A9798"/>
                </a:solidFill>
                <a:latin typeface="Georgia"/>
                <a:ea typeface="Georgia"/>
                <a:cs typeface="Georgia"/>
                <a:sym typeface="Georgia"/>
              </a:defRPr>
            </a:lvl1pPr>
            <a:lvl2pPr indent="0" lvl="1" marL="0" marR="0" rtl="0" algn="ctr">
              <a:spcBef>
                <a:spcPts val="0"/>
              </a:spcBef>
              <a:buNone/>
              <a:defRPr b="0" sz="1600" u="none">
                <a:solidFill>
                  <a:srgbClr val="7A9798"/>
                </a:solidFill>
                <a:latin typeface="Georgia"/>
                <a:ea typeface="Georgia"/>
                <a:cs typeface="Georgia"/>
                <a:sym typeface="Georgia"/>
              </a:defRPr>
            </a:lvl2pPr>
            <a:lvl3pPr indent="0" lvl="2" marL="0" marR="0" rtl="0" algn="ctr">
              <a:spcBef>
                <a:spcPts val="0"/>
              </a:spcBef>
              <a:buNone/>
              <a:defRPr b="0" sz="1600" u="none">
                <a:solidFill>
                  <a:srgbClr val="7A9798"/>
                </a:solidFill>
                <a:latin typeface="Georgia"/>
                <a:ea typeface="Georgia"/>
                <a:cs typeface="Georgia"/>
                <a:sym typeface="Georgia"/>
              </a:defRPr>
            </a:lvl3pPr>
            <a:lvl4pPr indent="0" lvl="3" marL="0" marR="0" rtl="0" algn="ctr">
              <a:spcBef>
                <a:spcPts val="0"/>
              </a:spcBef>
              <a:buNone/>
              <a:defRPr b="0" sz="1600" u="none">
                <a:solidFill>
                  <a:srgbClr val="7A9798"/>
                </a:solidFill>
                <a:latin typeface="Georgia"/>
                <a:ea typeface="Georgia"/>
                <a:cs typeface="Georgia"/>
                <a:sym typeface="Georgia"/>
              </a:defRPr>
            </a:lvl4pPr>
            <a:lvl5pPr indent="0" lvl="4" marL="0" marR="0" rtl="0" algn="ctr">
              <a:spcBef>
                <a:spcPts val="0"/>
              </a:spcBef>
              <a:buNone/>
              <a:defRPr b="0" sz="1600" u="none">
                <a:solidFill>
                  <a:srgbClr val="7A9798"/>
                </a:solidFill>
                <a:latin typeface="Georgia"/>
                <a:ea typeface="Georgia"/>
                <a:cs typeface="Georgia"/>
                <a:sym typeface="Georgia"/>
              </a:defRPr>
            </a:lvl5pPr>
            <a:lvl6pPr indent="0" lvl="5" marL="0" marR="0" rtl="0" algn="ctr">
              <a:spcBef>
                <a:spcPts val="0"/>
              </a:spcBef>
              <a:buNone/>
              <a:defRPr b="0" sz="1600" u="none">
                <a:solidFill>
                  <a:srgbClr val="7A9798"/>
                </a:solidFill>
                <a:latin typeface="Georgia"/>
                <a:ea typeface="Georgia"/>
                <a:cs typeface="Georgia"/>
                <a:sym typeface="Georgia"/>
              </a:defRPr>
            </a:lvl6pPr>
            <a:lvl7pPr indent="0" lvl="6" marL="0" marR="0" rtl="0" algn="ctr">
              <a:spcBef>
                <a:spcPts val="0"/>
              </a:spcBef>
              <a:buNone/>
              <a:defRPr b="0" sz="1600" u="none">
                <a:solidFill>
                  <a:srgbClr val="7A9798"/>
                </a:solidFill>
                <a:latin typeface="Georgia"/>
                <a:ea typeface="Georgia"/>
                <a:cs typeface="Georgia"/>
                <a:sym typeface="Georgia"/>
              </a:defRPr>
            </a:lvl7pPr>
            <a:lvl8pPr indent="0" lvl="7" marL="0" marR="0" rtl="0" algn="ctr">
              <a:spcBef>
                <a:spcPts val="0"/>
              </a:spcBef>
              <a:buNone/>
              <a:defRPr b="0" sz="1600" u="none">
                <a:solidFill>
                  <a:srgbClr val="7A9798"/>
                </a:solidFill>
                <a:latin typeface="Georgia"/>
                <a:ea typeface="Georgia"/>
                <a:cs typeface="Georgia"/>
                <a:sym typeface="Georgia"/>
              </a:defRPr>
            </a:lvl8pPr>
            <a:lvl9pPr indent="0" lvl="8" marL="0" marR="0" rtl="0" algn="ctr">
              <a:spcBef>
                <a:spcPts val="0"/>
              </a:spcBef>
              <a:buNone/>
              <a:defRPr b="0" sz="1600" u="non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18" name="Google Shape;18;p1"/>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rgbClr val="7A9798"/>
              </a:buClr>
              <a:buSzPts val="3300"/>
              <a:buFont typeface="Georgia"/>
              <a:buNone/>
              <a:defRPr b="0" i="0" sz="3300" u="none" cap="none" strike="noStrike">
                <a:solidFill>
                  <a:srgbClr val="7A9798"/>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1"/>
          <p:cNvSpPr txBox="1"/>
          <p:nvPr>
            <p:ph idx="1" type="body"/>
          </p:nvPr>
        </p:nvSpPr>
        <p:spPr>
          <a:xfrm>
            <a:off x="301752" y="1524000"/>
            <a:ext cx="8534400" cy="4599432"/>
          </a:xfrm>
          <a:prstGeom prst="rect">
            <a:avLst/>
          </a:prstGeom>
          <a:noFill/>
          <a:ln>
            <a:noFill/>
          </a:ln>
        </p:spPr>
        <p:txBody>
          <a:bodyPr anchorCtr="0" anchor="t" bIns="45700" lIns="91425" spcFirstLastPara="1" rIns="91425" wrap="square" tIns="45700"/>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anims@clarkson.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0" Type="http://schemas.openxmlformats.org/officeDocument/2006/relationships/hyperlink" Target="https://www.wearethemighty.com/articles/20-important-facts-about-military-brats-backed-up-by-research" TargetMode="External"/><Relationship Id="rId11" Type="http://schemas.openxmlformats.org/officeDocument/2006/relationships/hyperlink" Target="https://www.insider.com/military-spouse-what-is-it-like-2018-5" TargetMode="External"/><Relationship Id="rId10" Type="http://schemas.openxmlformats.org/officeDocument/2006/relationships/hyperlink" Target="https://www.cfr.org/article/demographics-us-military" TargetMode="External"/><Relationship Id="rId21" Type="http://schemas.openxmlformats.org/officeDocument/2006/relationships/image" Target="../media/image10.png"/><Relationship Id="rId13" Type="http://schemas.openxmlformats.org/officeDocument/2006/relationships/hyperlink" Target="https://themilitarywifeandmom.com/manners-for-milspouses-12-must-know-etiquette-rules-of-military-life/" TargetMode="External"/><Relationship Id="rId12" Type="http://schemas.openxmlformats.org/officeDocument/2006/relationships/hyperlink" Target="https://www.insider.com/military-spouse-what-is-it-like-2018-5"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ncfr.org/ncfr-report/focus/military-families/advice-therapists" TargetMode="External"/><Relationship Id="rId4" Type="http://schemas.openxmlformats.org/officeDocument/2006/relationships/hyperlink" Target="https://www.ncfr.org/ncfr-report/focus/military-families/advice-therapists" TargetMode="External"/><Relationship Id="rId9" Type="http://schemas.openxmlformats.org/officeDocument/2006/relationships/hyperlink" Target="https://www.cfr.org/article/demographics-us-military" TargetMode="External"/><Relationship Id="rId15" Type="http://schemas.openxmlformats.org/officeDocument/2006/relationships/hyperlink" Target="https://www.uschamberfoundation.org/bhq/evolution-military-spouse" TargetMode="External"/><Relationship Id="rId14" Type="http://schemas.openxmlformats.org/officeDocument/2006/relationships/hyperlink" Target="https://themilitarywifeandmom.com/manners-for-milspouses-12-must-know-etiquette-rules-of-military-life/" TargetMode="External"/><Relationship Id="rId17" Type="http://schemas.openxmlformats.org/officeDocument/2006/relationships/hyperlink" Target="https://foxtrotalpha.jalopnik.com/what-its-like-growing-up-as-a-military-brat-1722058525" TargetMode="External"/><Relationship Id="rId16" Type="http://schemas.openxmlformats.org/officeDocument/2006/relationships/hyperlink" Target="https://www.uschamberfoundation.org/bhq/evolution-military-spouse" TargetMode="External"/><Relationship Id="rId5" Type="http://schemas.openxmlformats.org/officeDocument/2006/relationships/hyperlink" Target="https://www.pdhealth.mil/sites/default/files/images/mental-health-disorder-prevalence-among-active-duty-service-members-508.pdf" TargetMode="External"/><Relationship Id="rId19" Type="http://schemas.openxmlformats.org/officeDocument/2006/relationships/hyperlink" Target="https://www.wearethemighty.com/articles/20-important-facts-about-military-brats-backed-up-by-research" TargetMode="External"/><Relationship Id="rId6" Type="http://schemas.openxmlformats.org/officeDocument/2006/relationships/hyperlink" Target="https://www.pdhealth.mil/sites/default/files/images/mental-health-disorder-prevalence-among-active-duty-service-members-508.pdf" TargetMode="External"/><Relationship Id="rId18" Type="http://schemas.openxmlformats.org/officeDocument/2006/relationships/hyperlink" Target="https://foxtrotalpha.jalopnik.com/what-its-like-growing-up-as-a-military-brat-1722058525" TargetMode="External"/><Relationship Id="rId7" Type="http://schemas.openxmlformats.org/officeDocument/2006/relationships/hyperlink" Target="https://www.militaryonesource.mil/military-life-cycle/friends-extended-family/common-military-acronyms" TargetMode="External"/><Relationship Id="rId8" Type="http://schemas.openxmlformats.org/officeDocument/2006/relationships/hyperlink" Target="https://www.militaryonesource.mil/military-life-cycle/friends-extended-family/common-military-acronym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agomez@clarkson.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www.buzzfeed.com/hnigatu/racial-microagressions-you-hear-on-a-daily-basi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counseling.org/resources/competencies/multcultural_competencies.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1" Type="http://schemas.openxmlformats.org/officeDocument/2006/relationships/hyperlink" Target="http://www.isacs.org/uploads/file/Annual%20Conference/Annual%202014/Samuels%20Microaggressions%20in%20everyday%20life.pdf" TargetMode="External"/><Relationship Id="rId10" Type="http://schemas.openxmlformats.org/officeDocument/2006/relationships/hyperlink" Target="https://www.buzzfeed.com/hnigatu/racial-microagressions-you-hear-on-a-daily-basis" TargetMode="External"/><Relationship Id="rId13" Type="http://schemas.openxmlformats.org/officeDocument/2006/relationships/hyperlink" Target="https://www.counseling.org/resources/competencies/multcultural_competencies.pdf" TargetMode="External"/><Relationship Id="rId12" Type="http://schemas.openxmlformats.org/officeDocument/2006/relationships/hyperlink" Target="https://www.columbiaspectator.com/news/2017/11/16/i-dont-feel-like-i-belong-for-students-of-color-unique-challenges-shape-columbia-experience/"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raceandpedagogy.ssc.wisc.edu/getting-started/terminology/" TargetMode="External"/><Relationship Id="rId4" Type="http://schemas.openxmlformats.org/officeDocument/2006/relationships/hyperlink" Target="https://www.equityinhighered.org/" TargetMode="External"/><Relationship Id="rId9" Type="http://schemas.openxmlformats.org/officeDocument/2006/relationships/hyperlink" Target="https://sph.umn.edu/site/docs/hewg/microaggressions.pdf" TargetMode="External"/><Relationship Id="rId5" Type="http://schemas.openxmlformats.org/officeDocument/2006/relationships/hyperlink" Target="https://www.chronicle.com/article/Nearly-Half-of-Undergraduates/245692" TargetMode="External"/><Relationship Id="rId6" Type="http://schemas.openxmlformats.org/officeDocument/2006/relationships/hyperlink" Target="https://educationpost.org/students-of-color-need-to-see-more-people-of-color-that-shouldnt-be-controversial/" TargetMode="External"/><Relationship Id="rId7" Type="http://schemas.openxmlformats.org/officeDocument/2006/relationships/hyperlink" Target="https://www.higheredtoday.org/2018/04/02/college-students-color-confronting-complexities-diversity-culture-mental-health/" TargetMode="External"/><Relationship Id="rId8" Type="http://schemas.openxmlformats.org/officeDocument/2006/relationships/hyperlink" Target="https://bbk12e1-cdn.myschoolcdn.com/ftpimages/163/misc/misc_187905.pdf" TargetMode="External"/></Relationships>
</file>

<file path=ppt/slides/_rels/slide35.xml.rels><?xml version="1.0" encoding="UTF-8" standalone="yes"?><Relationships xmlns="http://schemas.openxmlformats.org/package/2006/relationships"><Relationship Id="rId11" Type="http://schemas.openxmlformats.org/officeDocument/2006/relationships/hyperlink" Target="https://equityinmentalhealth/" TargetMode="External"/><Relationship Id="rId10" Type="http://schemas.openxmlformats.org/officeDocument/2006/relationships/hyperlink" Target="https://equityinmentalhealth/"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ncfr.org/" TargetMode="External"/><Relationship Id="rId4" Type="http://schemas.openxmlformats.org/officeDocument/2006/relationships/hyperlink" Target="https://www.higheredtoday.org/" TargetMode="External"/><Relationship Id="rId9" Type="http://schemas.openxmlformats.org/officeDocument/2006/relationships/hyperlink" Target="https://equityinmentalhealth/" TargetMode="External"/><Relationship Id="rId5" Type="http://schemas.openxmlformats.org/officeDocument/2006/relationships/hyperlink" Target="https://www.higheredtoday.org/" TargetMode="External"/><Relationship Id="rId6" Type="http://schemas.openxmlformats.org/officeDocument/2006/relationships/hyperlink" Target="https://www.higheredtoday.org/" TargetMode="External"/><Relationship Id="rId7" Type="http://schemas.openxmlformats.org/officeDocument/2006/relationships/hyperlink" Target="https://www.higheredtoday.org/2018/04/02/college-students-color-confronting-complexities-diversity-culture-mental-health/" TargetMode="External"/><Relationship Id="rId8" Type="http://schemas.openxmlformats.org/officeDocument/2006/relationships/hyperlink" Target="https://www.higheredtoday.org/2018/04/02/college-students-color-confronting-complexities-diversity-culture-mental-healt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mailto:modetoyi@clarkson.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3"/>
          <p:cNvSpPr txBox="1"/>
          <p:nvPr>
            <p:ph idx="1" type="subTitle"/>
          </p:nvPr>
        </p:nvSpPr>
        <p:spPr>
          <a:xfrm>
            <a:off x="1371600" y="34290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MOROLAKE ODETOYINBO, M.S., LMHC</a:t>
            </a:r>
            <a:endParaRPr/>
          </a:p>
          <a:p>
            <a:pPr indent="0" lvl="0" marL="0" rtl="0" algn="ctr">
              <a:spcBef>
                <a:spcPts val="320"/>
              </a:spcBef>
              <a:spcAft>
                <a:spcPts val="0"/>
              </a:spcAft>
              <a:buSzPts val="1360"/>
              <a:buNone/>
            </a:pPr>
            <a:r>
              <a:rPr lang="en-US"/>
              <a:t>ALETA NIMS, M.A., LMHC</a:t>
            </a:r>
            <a:endParaRPr/>
          </a:p>
          <a:p>
            <a:pPr indent="0" lvl="0" marL="0" rtl="0" algn="ctr">
              <a:spcBef>
                <a:spcPts val="320"/>
              </a:spcBef>
              <a:spcAft>
                <a:spcPts val="0"/>
              </a:spcAft>
              <a:buSzPts val="1360"/>
              <a:buNone/>
            </a:pPr>
            <a:r>
              <a:rPr lang="en-US"/>
              <a:t>ARAM GOMEZ, M.S., LMHC </a:t>
            </a:r>
            <a:endParaRPr/>
          </a:p>
          <a:p>
            <a:pPr indent="0" lvl="0" marL="0" rtl="0" algn="ctr">
              <a:spcBef>
                <a:spcPts val="320"/>
              </a:spcBef>
              <a:spcAft>
                <a:spcPts val="0"/>
              </a:spcAft>
              <a:buSzPts val="1360"/>
              <a:buNone/>
            </a:pPr>
            <a:r>
              <a:t/>
            </a:r>
            <a:endParaRPr/>
          </a:p>
          <a:p>
            <a:pPr indent="0" lvl="0" marL="0" rtl="0" algn="ctr">
              <a:spcBef>
                <a:spcPts val="320"/>
              </a:spcBef>
              <a:spcAft>
                <a:spcPts val="0"/>
              </a:spcAft>
              <a:buSzPts val="1360"/>
              <a:buNone/>
            </a:pPr>
            <a:r>
              <a:rPr lang="en-US"/>
              <a:t>CLARKSON UNIVERSITY </a:t>
            </a:r>
            <a:endParaRPr/>
          </a:p>
        </p:txBody>
      </p:sp>
      <p:sp>
        <p:nvSpPr>
          <p:cNvPr id="163" name="Google Shape;163;p13"/>
          <p:cNvSpPr txBox="1"/>
          <p:nvPr>
            <p:ph type="ctrTitle"/>
          </p:nvPr>
        </p:nvSpPr>
        <p:spPr>
          <a:xfrm>
            <a:off x="685800" y="381000"/>
            <a:ext cx="7772400" cy="1752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3200"/>
              <a:buFont typeface="Georgia"/>
              <a:buNone/>
            </a:pPr>
            <a:r>
              <a:rPr lang="en-US" sz="3200"/>
              <a:t>Mirroring Student Sub-Populations: The Value of Diversity Amongst Mental Health Counselors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2"/>
          <p:cNvSpPr txBox="1"/>
          <p:nvPr>
            <p:ph idx="1" type="subTitle"/>
          </p:nvPr>
        </p:nvSpPr>
        <p:spPr>
          <a:xfrm>
            <a:off x="685800" y="2819400"/>
            <a:ext cx="7086600" cy="33762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•I might be well trained, confident and comfortable working with any sub population, but expecting that anyone should be comfortable coming to me is presumptuous.</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•Be mindful of the nuances of multi lingual, ethno-racial identities, socio economic diversity of internationals</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•Counselors who look like me</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•Service should be client-centered</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•Value self-exploration and</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•Our identities and lived experiences play a role in counseling service provision</a:t>
            </a:r>
            <a:endParaRPr b="0">
              <a:solidFill>
                <a:schemeClr val="dk1"/>
              </a:solidFill>
            </a:endParaRPr>
          </a:p>
          <a:p>
            <a:pPr indent="0" lvl="0" marL="0" rtl="0" algn="ctr">
              <a:spcBef>
                <a:spcPts val="320"/>
              </a:spcBef>
              <a:spcAft>
                <a:spcPts val="0"/>
              </a:spcAft>
              <a:buNone/>
            </a:pPr>
            <a:r>
              <a:t/>
            </a:r>
            <a:endParaRPr/>
          </a:p>
        </p:txBody>
      </p:sp>
      <p:sp>
        <p:nvSpPr>
          <p:cNvPr id="217" name="Google Shape;217;p22"/>
          <p:cNvSpPr txBox="1"/>
          <p:nvPr>
            <p:ph type="ctrTitle"/>
          </p:nvPr>
        </p:nvSpPr>
        <p:spPr>
          <a:xfrm>
            <a:off x="685800" y="381000"/>
            <a:ext cx="7772400" cy="175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Note to therapists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3"/>
          <p:cNvSpPr txBox="1"/>
          <p:nvPr>
            <p:ph idx="1" type="subTitle"/>
          </p:nvPr>
        </p:nvSpPr>
        <p:spPr>
          <a:xfrm>
            <a:off x="685800" y="2819400"/>
            <a:ext cx="7086600" cy="33402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lang="en-US" sz="1800">
                <a:solidFill>
                  <a:schemeClr val="dk1"/>
                </a:solidFill>
              </a:rPr>
              <a:t>•Understand race and politics</a:t>
            </a:r>
            <a:endParaRPr b="0" sz="18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800">
                <a:solidFill>
                  <a:schemeClr val="dk1"/>
                </a:solidFill>
              </a:rPr>
              <a:t>•Counseling centers must be willing to take the risk of hiring qualified candidates who might not have the clinic experience, and provide supervision and support through licensure and beyond</a:t>
            </a:r>
            <a:endParaRPr b="0" sz="18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800">
                <a:solidFill>
                  <a:schemeClr val="dk1"/>
                </a:solidFill>
              </a:rPr>
              <a:t>•Ask questions from other departments, go in to learn and provide support</a:t>
            </a:r>
            <a:endParaRPr b="0" sz="18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800">
                <a:solidFill>
                  <a:schemeClr val="dk1"/>
                </a:solidFill>
              </a:rPr>
              <a:t>•Acknowledge and celebrate your strengths and diversity</a:t>
            </a:r>
            <a:endParaRPr b="0" sz="1800">
              <a:solidFill>
                <a:schemeClr val="dk1"/>
              </a:solidFill>
            </a:endParaRPr>
          </a:p>
          <a:p>
            <a:pPr indent="0" lvl="0" marL="0" rtl="0" algn="ctr">
              <a:spcBef>
                <a:spcPts val="320"/>
              </a:spcBef>
              <a:spcAft>
                <a:spcPts val="0"/>
              </a:spcAft>
              <a:buNone/>
            </a:pPr>
            <a:r>
              <a:t/>
            </a:r>
            <a:endParaRPr/>
          </a:p>
        </p:txBody>
      </p:sp>
      <p:sp>
        <p:nvSpPr>
          <p:cNvPr id="223" name="Google Shape;223;p23"/>
          <p:cNvSpPr txBox="1"/>
          <p:nvPr>
            <p:ph type="ctrTitle"/>
          </p:nvPr>
        </p:nvSpPr>
        <p:spPr>
          <a:xfrm>
            <a:off x="685800" y="381000"/>
            <a:ext cx="7772400" cy="175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Recommendations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4"/>
          <p:cNvSpPr txBox="1"/>
          <p:nvPr>
            <p:ph type="title"/>
          </p:nvPr>
        </p:nvSpPr>
        <p:spPr>
          <a:xfrm>
            <a:off x="301750" y="84925"/>
            <a:ext cx="8534400" cy="11316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t/>
            </a:r>
            <a:endParaRPr b="1" sz="2400" u="sng">
              <a:solidFill>
                <a:srgbClr val="222222"/>
              </a:solidFill>
            </a:endParaRPr>
          </a:p>
          <a:p>
            <a:pPr indent="0" lvl="0" marL="0" rtl="0" algn="ctr">
              <a:lnSpc>
                <a:spcPct val="115000"/>
              </a:lnSpc>
              <a:spcBef>
                <a:spcPts val="0"/>
              </a:spcBef>
              <a:spcAft>
                <a:spcPts val="0"/>
              </a:spcAft>
              <a:buClr>
                <a:schemeClr val="dk1"/>
              </a:buClr>
              <a:buSzPts val="1100"/>
              <a:buFont typeface="Arial"/>
              <a:buNone/>
            </a:pPr>
            <a:r>
              <a:rPr lang="en-US" sz="2400">
                <a:solidFill>
                  <a:srgbClr val="B75640"/>
                </a:solidFill>
              </a:rPr>
              <a:t>Serving Veterans, ROTC Students and Children or Spouses of Military Families</a:t>
            </a:r>
            <a:endParaRPr sz="2400">
              <a:solidFill>
                <a:srgbClr val="B75640"/>
              </a:solidFill>
            </a:endParaRPr>
          </a:p>
          <a:p>
            <a:pPr indent="0" lvl="0" marL="0" rtl="0" algn="ctr">
              <a:spcBef>
                <a:spcPts val="0"/>
              </a:spcBef>
              <a:spcAft>
                <a:spcPts val="0"/>
              </a:spcAft>
              <a:buClr>
                <a:srgbClr val="7A9798"/>
              </a:buClr>
              <a:buSzPts val="3300"/>
              <a:buFont typeface="Georgia"/>
              <a:buNone/>
            </a:pPr>
            <a:r>
              <a:t/>
            </a:r>
            <a:endParaRPr/>
          </a:p>
        </p:txBody>
      </p:sp>
      <p:sp>
        <p:nvSpPr>
          <p:cNvPr id="229" name="Google Shape;229;p2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128587" lvl="0" marL="274320" rtl="0" algn="ctr">
              <a:spcBef>
                <a:spcPts val="0"/>
              </a:spcBef>
              <a:spcAft>
                <a:spcPts val="0"/>
              </a:spcAft>
              <a:buSzPts val="2295"/>
              <a:buNone/>
            </a:pPr>
            <a:r>
              <a:rPr lang="en-US"/>
              <a:t>Aleta Nims, MA, LMHC NCC</a:t>
            </a:r>
            <a:endParaRPr/>
          </a:p>
          <a:p>
            <a:pPr indent="-128587" lvl="0" marL="274320" rtl="0" algn="ctr">
              <a:spcBef>
                <a:spcPts val="0"/>
              </a:spcBef>
              <a:spcAft>
                <a:spcPts val="0"/>
              </a:spcAft>
              <a:buSzPts val="2295"/>
              <a:buNone/>
            </a:pPr>
            <a:r>
              <a:t/>
            </a:r>
            <a:endParaRPr/>
          </a:p>
          <a:p>
            <a:pPr indent="-128587" lvl="0" marL="274320" rtl="0" algn="l">
              <a:spcBef>
                <a:spcPts val="0"/>
              </a:spcBef>
              <a:spcAft>
                <a:spcPts val="0"/>
              </a:spcAft>
              <a:buSzPts val="2295"/>
              <a:buNone/>
            </a:pPr>
            <a:r>
              <a:rPr lang="en-US" sz="1800"/>
              <a:t>Director of Counseling at Clarkson University</a:t>
            </a:r>
            <a:endParaRPr sz="1800"/>
          </a:p>
          <a:p>
            <a:pPr indent="-128587" lvl="0" marL="274320" rtl="0" algn="l">
              <a:spcBef>
                <a:spcPts val="0"/>
              </a:spcBef>
              <a:spcAft>
                <a:spcPts val="0"/>
              </a:spcAft>
              <a:buSzPts val="2295"/>
              <a:buNone/>
            </a:pPr>
            <a:r>
              <a:t/>
            </a:r>
            <a:endParaRPr sz="1800"/>
          </a:p>
          <a:p>
            <a:pPr indent="-128587" lvl="0" marL="274320" rtl="0" algn="l">
              <a:spcBef>
                <a:spcPts val="0"/>
              </a:spcBef>
              <a:spcAft>
                <a:spcPts val="0"/>
              </a:spcAft>
              <a:buSzPts val="2295"/>
              <a:buNone/>
            </a:pPr>
            <a:r>
              <a:rPr lang="en-US" sz="1800"/>
              <a:t>Veteran: Former Air Force Navigator on a C130 (O3-Captain)- 7.5 years on active duty</a:t>
            </a:r>
            <a:endParaRPr sz="1800"/>
          </a:p>
          <a:p>
            <a:pPr indent="-128587" lvl="0" marL="274320" rtl="0" algn="l">
              <a:spcBef>
                <a:spcPts val="0"/>
              </a:spcBef>
              <a:spcAft>
                <a:spcPts val="0"/>
              </a:spcAft>
              <a:buSzPts val="2295"/>
              <a:buNone/>
            </a:pPr>
            <a:r>
              <a:t/>
            </a:r>
            <a:endParaRPr sz="1800"/>
          </a:p>
          <a:p>
            <a:pPr indent="-128587" lvl="0" marL="274320" rtl="0" algn="l">
              <a:spcBef>
                <a:spcPts val="0"/>
              </a:spcBef>
              <a:spcAft>
                <a:spcPts val="0"/>
              </a:spcAft>
              <a:buSzPts val="2295"/>
              <a:buNone/>
            </a:pPr>
            <a:r>
              <a:rPr lang="en-US" sz="1800"/>
              <a:t>Current military spouse (14 years) and mother of 2 BRATS (ages 12 and 8)</a:t>
            </a:r>
            <a:endParaRPr sz="1800"/>
          </a:p>
          <a:p>
            <a:pPr indent="-128587" lvl="0" marL="274320" rtl="0" algn="l">
              <a:spcBef>
                <a:spcPts val="0"/>
              </a:spcBef>
              <a:spcAft>
                <a:spcPts val="0"/>
              </a:spcAft>
              <a:buSzPts val="2295"/>
              <a:buNone/>
            </a:pPr>
            <a:r>
              <a:t/>
            </a:r>
            <a:endParaRPr sz="1800"/>
          </a:p>
          <a:p>
            <a:pPr indent="-128587" lvl="0" marL="274320" rtl="0" algn="ctr">
              <a:spcBef>
                <a:spcPts val="0"/>
              </a:spcBef>
              <a:spcAft>
                <a:spcPts val="0"/>
              </a:spcAft>
              <a:buSzPts val="2295"/>
              <a:buNone/>
            </a:pPr>
            <a:r>
              <a:rPr lang="en-US" sz="1800" u="sng">
                <a:solidFill>
                  <a:schemeClr val="hlink"/>
                </a:solidFill>
                <a:hlinkClick r:id="rId3"/>
              </a:rPr>
              <a:t>anims@clarkson.edu</a:t>
            </a:r>
            <a:r>
              <a:rPr lang="en-US" sz="1800"/>
              <a:t> 315-268-6633</a:t>
            </a:r>
            <a:endParaRPr sz="1800"/>
          </a:p>
          <a:p>
            <a:pPr indent="-128587" lvl="0" marL="274320" rtl="0" algn="l">
              <a:spcBef>
                <a:spcPts val="0"/>
              </a:spcBef>
              <a:spcAft>
                <a:spcPts val="0"/>
              </a:spcAft>
              <a:buSzPts val="2295"/>
              <a:buNone/>
            </a:pPr>
            <a:r>
              <a:rPr b="1" lang="en-US" sz="1800"/>
              <a:t>Objective:</a:t>
            </a:r>
            <a:endParaRPr b="1" sz="1800"/>
          </a:p>
          <a:p>
            <a:pPr indent="-128587" lvl="0" marL="274320" rtl="0" algn="l">
              <a:spcBef>
                <a:spcPts val="0"/>
              </a:spcBef>
              <a:spcAft>
                <a:spcPts val="0"/>
              </a:spcAft>
              <a:buSzPts val="2295"/>
              <a:buNone/>
            </a:pPr>
            <a:r>
              <a:t/>
            </a:r>
            <a:endParaRPr sz="1800"/>
          </a:p>
          <a:p>
            <a:pPr indent="-128587" lvl="0" marL="274320" rtl="0" algn="l">
              <a:spcBef>
                <a:spcPts val="0"/>
              </a:spcBef>
              <a:spcAft>
                <a:spcPts val="0"/>
              </a:spcAft>
              <a:buSzPts val="2295"/>
              <a:buNone/>
            </a:pPr>
            <a:r>
              <a:rPr lang="en-US" sz="1800"/>
              <a:t>Participants will learn some considerations in serving veterans, ROTC students and children or spouses of military families</a:t>
            </a:r>
            <a:endParaRPr sz="1800"/>
          </a:p>
          <a:p>
            <a:pPr indent="-128587" lvl="0" marL="274320" rtl="0" algn="l">
              <a:spcBef>
                <a:spcPts val="0"/>
              </a:spcBef>
              <a:spcAft>
                <a:spcPts val="0"/>
              </a:spcAft>
              <a:buSzPts val="2295"/>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5"/>
          <p:cNvSpPr txBox="1"/>
          <p:nvPr>
            <p:ph idx="4294967295"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Who ARE our military?</a:t>
            </a:r>
            <a:endParaRPr/>
          </a:p>
        </p:txBody>
      </p:sp>
      <p:sp>
        <p:nvSpPr>
          <p:cNvPr id="235" name="Google Shape;235;p25"/>
          <p:cNvSpPr txBox="1"/>
          <p:nvPr>
            <p:ph idx="4294967295" type="body"/>
          </p:nvPr>
        </p:nvSpPr>
        <p:spPr>
          <a:xfrm>
            <a:off x="320102" y="1142998"/>
            <a:ext cx="8503800" cy="4572000"/>
          </a:xfrm>
          <a:prstGeom prst="rect">
            <a:avLst/>
          </a:prstGeom>
        </p:spPr>
        <p:txBody>
          <a:bodyPr anchorCtr="0" anchor="t" bIns="45700" lIns="91425" spcFirstLastPara="1" rIns="91425" wrap="square" tIns="45700">
            <a:noAutofit/>
          </a:bodyPr>
          <a:lstStyle/>
          <a:p>
            <a:pPr indent="0" lvl="0" marL="0" rtl="0" algn="l">
              <a:spcBef>
                <a:spcPts val="540"/>
              </a:spcBef>
              <a:spcAft>
                <a:spcPts val="0"/>
              </a:spcAft>
              <a:buNone/>
            </a:pPr>
            <a:r>
              <a:rPr lang="en-US" sz="1800"/>
              <a:t>Currently 1.29 million service members or less than 0.5% of the US population</a:t>
            </a:r>
            <a:endParaRPr sz="1800"/>
          </a:p>
          <a:p>
            <a:pPr indent="0" lvl="0" marL="0" rtl="0" algn="l">
              <a:spcBef>
                <a:spcPts val="540"/>
              </a:spcBef>
              <a:spcAft>
                <a:spcPts val="0"/>
              </a:spcAft>
              <a:buNone/>
            </a:pPr>
            <a:r>
              <a:t/>
            </a:r>
            <a:endParaRPr sz="1800"/>
          </a:p>
        </p:txBody>
      </p:sp>
      <p:pic>
        <p:nvPicPr>
          <p:cNvPr id="236" name="Google Shape;236;p25"/>
          <p:cNvPicPr preferRelativeResize="0"/>
          <p:nvPr/>
        </p:nvPicPr>
        <p:blipFill>
          <a:blip r:embed="rId3">
            <a:alphaModFix/>
          </a:blip>
          <a:stretch>
            <a:fillRect/>
          </a:stretch>
        </p:blipFill>
        <p:spPr>
          <a:xfrm>
            <a:off x="2092450" y="1736713"/>
            <a:ext cx="4953000" cy="1314450"/>
          </a:xfrm>
          <a:prstGeom prst="rect">
            <a:avLst/>
          </a:prstGeom>
          <a:noFill/>
          <a:ln>
            <a:noFill/>
          </a:ln>
        </p:spPr>
      </p:pic>
      <p:pic>
        <p:nvPicPr>
          <p:cNvPr id="237" name="Google Shape;237;p25"/>
          <p:cNvPicPr preferRelativeResize="0"/>
          <p:nvPr/>
        </p:nvPicPr>
        <p:blipFill>
          <a:blip r:embed="rId4">
            <a:alphaModFix/>
          </a:blip>
          <a:stretch>
            <a:fillRect/>
          </a:stretch>
        </p:blipFill>
        <p:spPr>
          <a:xfrm>
            <a:off x="2586863" y="3184549"/>
            <a:ext cx="3970275" cy="2968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6"/>
          <p:cNvSpPr txBox="1"/>
          <p:nvPr>
            <p:ph idx="4294967295"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Who ARE our military?</a:t>
            </a:r>
            <a:endParaRPr/>
          </a:p>
        </p:txBody>
      </p:sp>
      <p:pic>
        <p:nvPicPr>
          <p:cNvPr id="243" name="Google Shape;243;p26"/>
          <p:cNvPicPr preferRelativeResize="0"/>
          <p:nvPr/>
        </p:nvPicPr>
        <p:blipFill>
          <a:blip r:embed="rId3">
            <a:alphaModFix/>
          </a:blip>
          <a:stretch>
            <a:fillRect/>
          </a:stretch>
        </p:blipFill>
        <p:spPr>
          <a:xfrm>
            <a:off x="2281400" y="1042888"/>
            <a:ext cx="4581175" cy="1647461"/>
          </a:xfrm>
          <a:prstGeom prst="rect">
            <a:avLst/>
          </a:prstGeom>
          <a:noFill/>
          <a:ln>
            <a:noFill/>
          </a:ln>
        </p:spPr>
      </p:pic>
      <p:pic>
        <p:nvPicPr>
          <p:cNvPr id="244" name="Google Shape;244;p26"/>
          <p:cNvPicPr preferRelativeResize="0"/>
          <p:nvPr/>
        </p:nvPicPr>
        <p:blipFill>
          <a:blip r:embed="rId4">
            <a:alphaModFix/>
          </a:blip>
          <a:stretch>
            <a:fillRect/>
          </a:stretch>
        </p:blipFill>
        <p:spPr>
          <a:xfrm>
            <a:off x="301750" y="2952375"/>
            <a:ext cx="4333875" cy="3162300"/>
          </a:xfrm>
          <a:prstGeom prst="rect">
            <a:avLst/>
          </a:prstGeom>
          <a:noFill/>
          <a:ln>
            <a:noFill/>
          </a:ln>
        </p:spPr>
      </p:pic>
      <p:pic>
        <p:nvPicPr>
          <p:cNvPr id="245" name="Google Shape;245;p26"/>
          <p:cNvPicPr preferRelativeResize="0"/>
          <p:nvPr/>
        </p:nvPicPr>
        <p:blipFill>
          <a:blip r:embed="rId5">
            <a:alphaModFix/>
          </a:blip>
          <a:stretch>
            <a:fillRect/>
          </a:stretch>
        </p:blipFill>
        <p:spPr>
          <a:xfrm>
            <a:off x="4933000" y="3281000"/>
            <a:ext cx="3823475" cy="2505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7"/>
          <p:cNvSpPr txBox="1"/>
          <p:nvPr>
            <p:ph idx="4294967295"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Who ARE our military?</a:t>
            </a:r>
            <a:endParaRPr/>
          </a:p>
        </p:txBody>
      </p:sp>
      <p:pic>
        <p:nvPicPr>
          <p:cNvPr id="251" name="Google Shape;251;p27"/>
          <p:cNvPicPr preferRelativeResize="0"/>
          <p:nvPr/>
        </p:nvPicPr>
        <p:blipFill>
          <a:blip r:embed="rId3">
            <a:alphaModFix/>
          </a:blip>
          <a:stretch>
            <a:fillRect/>
          </a:stretch>
        </p:blipFill>
        <p:spPr>
          <a:xfrm>
            <a:off x="2465462" y="902675"/>
            <a:ext cx="4382926" cy="5330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Branches of the Military</a:t>
            </a:r>
            <a:endParaRPr/>
          </a:p>
        </p:txBody>
      </p:sp>
      <p:sp>
        <p:nvSpPr>
          <p:cNvPr id="257" name="Google Shape;257;p28"/>
          <p:cNvSpPr txBox="1"/>
          <p:nvPr>
            <p:ph idx="1" type="body"/>
          </p:nvPr>
        </p:nvSpPr>
        <p:spPr>
          <a:xfrm>
            <a:off x="301750" y="1527050"/>
            <a:ext cx="8503800" cy="4810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1200"/>
              <a:t>Army</a:t>
            </a:r>
            <a:r>
              <a:rPr lang="en-US" sz="1200"/>
              <a:t> 		(14 Jun 1775)</a:t>
            </a:r>
            <a:endParaRPr sz="1200"/>
          </a:p>
          <a:p>
            <a:pPr indent="0" lvl="0" marL="0" rtl="0" algn="l">
              <a:spcBef>
                <a:spcPts val="360"/>
              </a:spcBef>
              <a:spcAft>
                <a:spcPts val="0"/>
              </a:spcAft>
              <a:buNone/>
            </a:pPr>
            <a:r>
              <a:rPr lang="en-US" sz="1200"/>
              <a:t>Soldiers who live on forts or posts- long deployments 9+ months “Hooah!”</a:t>
            </a:r>
            <a:endParaRPr sz="1200"/>
          </a:p>
          <a:p>
            <a:pPr indent="0" lvl="0" marL="0" rtl="0" algn="l">
              <a:spcBef>
                <a:spcPts val="360"/>
              </a:spcBef>
              <a:spcAft>
                <a:spcPts val="0"/>
              </a:spcAft>
              <a:buNone/>
            </a:pPr>
            <a:r>
              <a:rPr lang="en-US" sz="1200"/>
              <a:t>	</a:t>
            </a:r>
            <a:endParaRPr sz="1200"/>
          </a:p>
          <a:p>
            <a:pPr indent="0" lvl="0" marL="0" rtl="0" algn="l">
              <a:spcBef>
                <a:spcPts val="360"/>
              </a:spcBef>
              <a:spcAft>
                <a:spcPts val="0"/>
              </a:spcAft>
              <a:buNone/>
            </a:pPr>
            <a:r>
              <a:rPr b="1" lang="en-US" sz="1200"/>
              <a:t>Navy</a:t>
            </a:r>
            <a:r>
              <a:rPr lang="en-US" sz="1200"/>
              <a:t>			(13 Oct 1775) </a:t>
            </a:r>
            <a:endParaRPr sz="1200"/>
          </a:p>
          <a:p>
            <a:pPr indent="0" lvl="0" marL="0" rtl="0" algn="l">
              <a:spcBef>
                <a:spcPts val="360"/>
              </a:spcBef>
              <a:spcAft>
                <a:spcPts val="0"/>
              </a:spcAft>
              <a:buNone/>
            </a:pPr>
            <a:r>
              <a:rPr lang="en-US" sz="1200"/>
              <a:t>Sailors who live on bases- deploy to sea for 6-9 months at a time “Hooyah!”</a:t>
            </a:r>
            <a:endParaRPr sz="1200"/>
          </a:p>
          <a:p>
            <a:pPr indent="0" lvl="0" marL="0" rtl="0" algn="l">
              <a:spcBef>
                <a:spcPts val="360"/>
              </a:spcBef>
              <a:spcAft>
                <a:spcPts val="0"/>
              </a:spcAft>
              <a:buNone/>
            </a:pPr>
            <a:r>
              <a:rPr lang="en-US" sz="1200"/>
              <a:t>	</a:t>
            </a:r>
            <a:endParaRPr sz="1200"/>
          </a:p>
          <a:p>
            <a:pPr indent="0" lvl="0" marL="0" rtl="0" algn="l">
              <a:spcBef>
                <a:spcPts val="360"/>
              </a:spcBef>
              <a:spcAft>
                <a:spcPts val="0"/>
              </a:spcAft>
              <a:buNone/>
            </a:pPr>
            <a:r>
              <a:rPr b="1" lang="en-US" sz="1200"/>
              <a:t>Marines</a:t>
            </a:r>
            <a:r>
              <a:rPr lang="en-US" sz="1200"/>
              <a:t>		(10 Nov 1775)</a:t>
            </a:r>
            <a:endParaRPr sz="1200"/>
          </a:p>
          <a:p>
            <a:pPr indent="0" lvl="0" marL="0" rtl="0" algn="l">
              <a:spcBef>
                <a:spcPts val="360"/>
              </a:spcBef>
              <a:spcAft>
                <a:spcPts val="0"/>
              </a:spcAft>
              <a:buNone/>
            </a:pPr>
            <a:r>
              <a:rPr lang="en-US" sz="1200"/>
              <a:t>Marines who live on installations/bases- deploy for 12+ months “Oorah!” “Semper Fidelis (Fi)”</a:t>
            </a:r>
            <a:endParaRPr sz="1200"/>
          </a:p>
          <a:p>
            <a:pPr indent="0" lvl="0" marL="0" rtl="0" algn="l">
              <a:spcBef>
                <a:spcPts val="360"/>
              </a:spcBef>
              <a:spcAft>
                <a:spcPts val="0"/>
              </a:spcAft>
              <a:buNone/>
            </a:pPr>
            <a:r>
              <a:rPr lang="en-US" sz="1200"/>
              <a:t>	</a:t>
            </a:r>
            <a:endParaRPr sz="1200"/>
          </a:p>
          <a:p>
            <a:pPr indent="0" lvl="0" marL="0" rtl="0" algn="l">
              <a:spcBef>
                <a:spcPts val="360"/>
              </a:spcBef>
              <a:spcAft>
                <a:spcPts val="0"/>
              </a:spcAft>
              <a:buNone/>
            </a:pPr>
            <a:r>
              <a:rPr b="1" lang="en-US" sz="1200"/>
              <a:t>Coast Guard</a:t>
            </a:r>
            <a:r>
              <a:rPr lang="en-US" sz="1200"/>
              <a:t> 	(04 Aug 1790)</a:t>
            </a:r>
            <a:endParaRPr sz="1200"/>
          </a:p>
          <a:p>
            <a:pPr indent="0" lvl="0" marL="0" rtl="0" algn="l">
              <a:spcBef>
                <a:spcPts val="360"/>
              </a:spcBef>
              <a:spcAft>
                <a:spcPts val="0"/>
              </a:spcAft>
              <a:buNone/>
            </a:pPr>
            <a:r>
              <a:rPr lang="en-US" sz="1200"/>
              <a:t>“Coasties” who live on installations/bases- can deploy but not as common- operates under the US Department of Homeland Security during times of peace. "You have to go out, but you don't have to come back!" </a:t>
            </a:r>
            <a:endParaRPr sz="1200"/>
          </a:p>
          <a:p>
            <a:pPr indent="0" lvl="0" marL="0" rtl="0" algn="l">
              <a:spcBef>
                <a:spcPts val="360"/>
              </a:spcBef>
              <a:spcAft>
                <a:spcPts val="0"/>
              </a:spcAft>
              <a:buNone/>
            </a:pPr>
            <a:r>
              <a:rPr lang="en-US" sz="1200"/>
              <a:t>	</a:t>
            </a:r>
            <a:endParaRPr sz="1200"/>
          </a:p>
          <a:p>
            <a:pPr indent="0" lvl="0" marL="0" rtl="0" algn="l">
              <a:spcBef>
                <a:spcPts val="360"/>
              </a:spcBef>
              <a:spcAft>
                <a:spcPts val="0"/>
              </a:spcAft>
              <a:buNone/>
            </a:pPr>
            <a:r>
              <a:rPr b="1" lang="en-US" sz="1200"/>
              <a:t>Air Force</a:t>
            </a:r>
            <a:r>
              <a:rPr lang="en-US" sz="1200"/>
              <a:t>		</a:t>
            </a:r>
            <a:r>
              <a:rPr lang="en-US" sz="1200"/>
              <a:t>(01 Aug 1907 (part of Army)	18 Sept 1947 (independent branch))- </a:t>
            </a:r>
            <a:endParaRPr sz="1200"/>
          </a:p>
          <a:p>
            <a:pPr indent="0" lvl="0" marL="0" rtl="0" algn="l">
              <a:spcBef>
                <a:spcPts val="360"/>
              </a:spcBef>
              <a:spcAft>
                <a:spcPts val="0"/>
              </a:spcAft>
              <a:buNone/>
            </a:pPr>
            <a:r>
              <a:rPr lang="en-US" sz="1200"/>
              <a:t>Airmen who live on bases, deployments 4-12 months “Hooah!”</a:t>
            </a:r>
            <a:endParaRPr sz="1200"/>
          </a:p>
          <a:p>
            <a:pPr indent="0" lvl="0" marL="0" rtl="0" algn="l">
              <a:spcBef>
                <a:spcPts val="360"/>
              </a:spcBef>
              <a:spcAft>
                <a:spcPts val="0"/>
              </a:spcAft>
              <a:buNone/>
            </a:pPr>
            <a:r>
              <a:t/>
            </a:r>
            <a:endParaRPr sz="1200"/>
          </a:p>
          <a:p>
            <a:pPr indent="0" lvl="0" marL="0" rtl="0" algn="l">
              <a:spcBef>
                <a:spcPts val="360"/>
              </a:spcBef>
              <a:spcAft>
                <a:spcPts val="0"/>
              </a:spcAft>
              <a:buNone/>
            </a:pPr>
            <a:r>
              <a:rPr b="1" lang="en-US" sz="1200"/>
              <a:t>Active Duty vs National Guard vs Reserves</a:t>
            </a:r>
            <a:endParaRPr b="1" sz="1200"/>
          </a:p>
          <a:p>
            <a:pPr indent="0" lvl="0" marL="0" rtl="0" algn="l">
              <a:spcBef>
                <a:spcPts val="360"/>
              </a:spcBef>
              <a:spcAft>
                <a:spcPts val="0"/>
              </a:spcAft>
              <a:buNone/>
            </a:pPr>
            <a:r>
              <a:rPr b="1" lang="en-US" sz="1200"/>
              <a:t>	</a:t>
            </a:r>
            <a:r>
              <a:rPr lang="en-US" sz="1200"/>
              <a:t>Command structure differences- Federal vs State- Governor vs. President (Little Rock Nine)</a:t>
            </a:r>
            <a:endParaRPr sz="1200"/>
          </a:p>
          <a:p>
            <a:pPr indent="0" lvl="0" marL="0" rtl="0" algn="l">
              <a:spcBef>
                <a:spcPts val="360"/>
              </a:spcBef>
              <a:spcAft>
                <a:spcPts val="0"/>
              </a:spcAft>
              <a:buNone/>
            </a:pPr>
            <a:r>
              <a:rPr lang="en-US" sz="1200"/>
              <a:t>	Guard and Reserves deploy more now than before OIF/OEF but typically don’t PCS</a:t>
            </a:r>
            <a:endParaRPr sz="1200"/>
          </a:p>
          <a:p>
            <a:pPr indent="0" lvl="0" marL="0" rtl="0" algn="l">
              <a:spcBef>
                <a:spcPts val="360"/>
              </a:spcBef>
              <a:spcAft>
                <a:spcPts val="0"/>
              </a:spcAft>
              <a:buNone/>
            </a:pPr>
            <a:r>
              <a:rPr lang="en-US" sz="1200"/>
              <a:t>	</a:t>
            </a:r>
            <a:r>
              <a:rPr lang="en-US" sz="1200"/>
              <a:t>Differences in culture and military family dynamics</a:t>
            </a:r>
            <a:endParaRPr sz="1200"/>
          </a:p>
          <a:p>
            <a:pPr indent="0" lvl="0" marL="0" rtl="0" algn="l">
              <a:spcBef>
                <a:spcPts val="36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9"/>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Military Culture</a:t>
            </a:r>
            <a:endParaRPr/>
          </a:p>
        </p:txBody>
      </p:sp>
      <p:sp>
        <p:nvSpPr>
          <p:cNvPr id="263" name="Google Shape;263;p29"/>
          <p:cNvSpPr txBox="1"/>
          <p:nvPr>
            <p:ph idx="1" type="body"/>
          </p:nvPr>
        </p:nvSpPr>
        <p:spPr>
          <a:xfrm>
            <a:off x="301750" y="1527050"/>
            <a:ext cx="8503800" cy="50337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1800"/>
              <a:t>Warrior ethos-</a:t>
            </a:r>
            <a:r>
              <a:rPr lang="en-US" sz="1800"/>
              <a:t> 		Don’t want to appear weak- stigma is real</a:t>
            </a:r>
            <a:endParaRPr sz="1800"/>
          </a:p>
          <a:p>
            <a:pPr indent="0" lvl="0" marL="0" rtl="0" algn="l">
              <a:spcBef>
                <a:spcPts val="360"/>
              </a:spcBef>
              <a:spcAft>
                <a:spcPts val="0"/>
              </a:spcAft>
              <a:buClr>
                <a:schemeClr val="dk1"/>
              </a:buClr>
              <a:buSzPts val="1100"/>
              <a:buFont typeface="Arial"/>
              <a:buNone/>
            </a:pPr>
            <a:r>
              <a:rPr lang="en-US" sz="1800"/>
              <a:t>	Failure is not an option.</a:t>
            </a:r>
            <a:endParaRPr sz="1800"/>
          </a:p>
          <a:p>
            <a:pPr indent="457200" lvl="0" marL="0" rtl="0" algn="l">
              <a:spcBef>
                <a:spcPts val="360"/>
              </a:spcBef>
              <a:spcAft>
                <a:spcPts val="0"/>
              </a:spcAft>
              <a:buClr>
                <a:schemeClr val="dk1"/>
              </a:buClr>
              <a:buSzPts val="1100"/>
              <a:buFont typeface="Arial"/>
              <a:buNone/>
            </a:pPr>
            <a:r>
              <a:rPr lang="en-US" sz="1800"/>
              <a:t>Pain is just weakness leaving the body.</a:t>
            </a:r>
            <a:endParaRPr sz="1800"/>
          </a:p>
          <a:p>
            <a:pPr indent="457200" lvl="0" marL="0" rtl="0" algn="l">
              <a:spcBef>
                <a:spcPts val="360"/>
              </a:spcBef>
              <a:spcAft>
                <a:spcPts val="0"/>
              </a:spcAft>
              <a:buClr>
                <a:schemeClr val="dk1"/>
              </a:buClr>
              <a:buSzPts val="1100"/>
              <a:buFont typeface="Arial"/>
              <a:buNone/>
            </a:pPr>
            <a:r>
              <a:rPr lang="en-US" sz="1800"/>
              <a:t>You sleep when you die.</a:t>
            </a:r>
            <a:endParaRPr sz="1800"/>
          </a:p>
          <a:p>
            <a:pPr indent="457200" lvl="0" marL="0" rtl="0" algn="l">
              <a:spcBef>
                <a:spcPts val="360"/>
              </a:spcBef>
              <a:spcAft>
                <a:spcPts val="0"/>
              </a:spcAft>
              <a:buNone/>
            </a:pPr>
            <a:r>
              <a:rPr lang="en-US" sz="1800"/>
              <a:t>If the service wanted you to have a family, they would have issued you one.</a:t>
            </a:r>
            <a:endParaRPr sz="1800"/>
          </a:p>
          <a:p>
            <a:pPr indent="457200" lvl="0" marL="0" rtl="0" algn="l">
              <a:spcBef>
                <a:spcPts val="360"/>
              </a:spcBef>
              <a:spcAft>
                <a:spcPts val="0"/>
              </a:spcAft>
              <a:buNone/>
            </a:pPr>
            <a:r>
              <a:t/>
            </a:r>
            <a:endParaRPr sz="1800"/>
          </a:p>
          <a:p>
            <a:pPr indent="0" lvl="0" marL="0" rtl="0" algn="l">
              <a:spcBef>
                <a:spcPts val="360"/>
              </a:spcBef>
              <a:spcAft>
                <a:spcPts val="0"/>
              </a:spcAft>
              <a:buNone/>
            </a:pPr>
            <a:r>
              <a:rPr b="1" lang="en-US" sz="1800">
                <a:solidFill>
                  <a:srgbClr val="222222"/>
                </a:solidFill>
              </a:rPr>
              <a:t>Military Alphabet:</a:t>
            </a:r>
            <a:r>
              <a:rPr lang="en-US" sz="1800">
                <a:solidFill>
                  <a:srgbClr val="222222"/>
                </a:solidFill>
              </a:rPr>
              <a:t>					</a:t>
            </a:r>
            <a:r>
              <a:rPr b="1" lang="en-US" sz="1800">
                <a:solidFill>
                  <a:srgbClr val="222222"/>
                </a:solidFill>
              </a:rPr>
              <a:t>Telling Military Time:</a:t>
            </a:r>
            <a:endParaRPr b="1" sz="1800">
              <a:solidFill>
                <a:srgbClr val="222222"/>
              </a:solidFill>
            </a:endParaRPr>
          </a:p>
          <a:p>
            <a:pPr indent="0" lvl="0" marL="0" rtl="0" algn="l">
              <a:spcBef>
                <a:spcPts val="360"/>
              </a:spcBef>
              <a:spcAft>
                <a:spcPts val="0"/>
              </a:spcAft>
              <a:buNone/>
            </a:pPr>
            <a:r>
              <a:t/>
            </a:r>
            <a:endParaRPr sz="1800">
              <a:solidFill>
                <a:srgbClr val="222222"/>
              </a:solidFill>
            </a:endParaRPr>
          </a:p>
          <a:p>
            <a:pPr indent="457200" lvl="0" marL="0" rtl="0" algn="l">
              <a:spcBef>
                <a:spcPts val="360"/>
              </a:spcBef>
              <a:spcAft>
                <a:spcPts val="0"/>
              </a:spcAft>
              <a:buClr>
                <a:schemeClr val="dk1"/>
              </a:buClr>
              <a:buSzPts val="1100"/>
              <a:buFont typeface="Arial"/>
              <a:buNone/>
            </a:pPr>
            <a:r>
              <a:t/>
            </a:r>
            <a:endParaRPr sz="1800"/>
          </a:p>
        </p:txBody>
      </p:sp>
      <p:pic>
        <p:nvPicPr>
          <p:cNvPr id="264" name="Google Shape;264;p29"/>
          <p:cNvPicPr preferRelativeResize="0"/>
          <p:nvPr/>
        </p:nvPicPr>
        <p:blipFill>
          <a:blip r:embed="rId3">
            <a:alphaModFix/>
          </a:blip>
          <a:stretch>
            <a:fillRect/>
          </a:stretch>
        </p:blipFill>
        <p:spPr>
          <a:xfrm>
            <a:off x="1363338" y="3923588"/>
            <a:ext cx="1971675" cy="2371725"/>
          </a:xfrm>
          <a:prstGeom prst="rect">
            <a:avLst/>
          </a:prstGeom>
          <a:noFill/>
          <a:ln>
            <a:noFill/>
          </a:ln>
        </p:spPr>
      </p:pic>
      <p:pic>
        <p:nvPicPr>
          <p:cNvPr id="265" name="Google Shape;265;p29"/>
          <p:cNvPicPr preferRelativeResize="0"/>
          <p:nvPr/>
        </p:nvPicPr>
        <p:blipFill>
          <a:blip r:embed="rId4">
            <a:alphaModFix/>
          </a:blip>
          <a:stretch>
            <a:fillRect/>
          </a:stretch>
        </p:blipFill>
        <p:spPr>
          <a:xfrm>
            <a:off x="5100826" y="3923601"/>
            <a:ext cx="2613944" cy="237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graphicFrame>
        <p:nvGraphicFramePr>
          <p:cNvPr id="270" name="Google Shape;270;p30"/>
          <p:cNvGraphicFramePr/>
          <p:nvPr/>
        </p:nvGraphicFramePr>
        <p:xfrm>
          <a:off x="311000" y="144600"/>
          <a:ext cx="3000000" cy="3000000"/>
        </p:xfrm>
        <a:graphic>
          <a:graphicData uri="http://schemas.openxmlformats.org/drawingml/2006/table">
            <a:tbl>
              <a:tblPr>
                <a:noFill/>
                <a:tableStyleId>{CF1DAD4D-05A7-403B-A4C9-BE5C199AF4E7}</a:tableStyleId>
              </a:tblPr>
              <a:tblGrid>
                <a:gridCol w="1673050"/>
                <a:gridCol w="2001050"/>
                <a:gridCol w="4847875"/>
              </a:tblGrid>
              <a:tr h="269350">
                <a:tc gridSpan="3">
                  <a:txBody>
                    <a:bodyPr>
                      <a:noAutofit/>
                    </a:bodyPr>
                    <a:lstStyle/>
                    <a:p>
                      <a:pPr indent="0" lvl="0" marL="0" rtl="0" algn="ctr">
                        <a:lnSpc>
                          <a:spcPct val="115000"/>
                        </a:lnSpc>
                        <a:spcBef>
                          <a:spcPts val="0"/>
                        </a:spcBef>
                        <a:spcAft>
                          <a:spcPts val="0"/>
                        </a:spcAft>
                        <a:buNone/>
                      </a:pPr>
                      <a:r>
                        <a:rPr b="1" lang="en-US" sz="1200">
                          <a:solidFill>
                            <a:srgbClr val="222222"/>
                          </a:solidFill>
                          <a:latin typeface="Times New Roman"/>
                          <a:ea typeface="Times New Roman"/>
                          <a:cs typeface="Times New Roman"/>
                          <a:sym typeface="Times New Roman"/>
                        </a:rPr>
                        <a:t>The language of the military: </a:t>
                      </a:r>
                      <a:r>
                        <a:rPr b="1" lang="en-US" sz="1200">
                          <a:solidFill>
                            <a:srgbClr val="222222"/>
                          </a:solidFill>
                          <a:latin typeface="Times New Roman"/>
                          <a:ea typeface="Times New Roman"/>
                          <a:cs typeface="Times New Roman"/>
                          <a:sym typeface="Times New Roman"/>
                        </a:rPr>
                        <a:t>ACRONYMS!!!</a:t>
                      </a:r>
                      <a:endParaRPr b="1" sz="12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c hMerge="1"/>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PCS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Permanent Change of Station</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relocation- move</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TDY</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Temporary Duty Station</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up to 6 months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OIF</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Operation Iraqi Freedom</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20 March 2003- 18 December 2011</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21650">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OEF</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Operation Enduring Freedom</a:t>
                      </a:r>
                      <a:endParaRPr sz="800">
                        <a:solidFill>
                          <a:srgbClr val="22222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Operation Freedom’s Sentinel</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7 October 2001-28 December 2014</a:t>
                      </a:r>
                      <a:endParaRPr sz="800">
                        <a:solidFill>
                          <a:srgbClr val="22222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ongoing to present day</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DOD</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Department of Defense</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part of U.S. government responsible for military operations.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40100">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MOS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Military Occupational Specialty</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what your specific job is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OPSEC</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Operational Security</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protecting info about military operations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PT</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Physical Training</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must meet fitness standards throughout enlistment</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45650">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PX/BX/NEX/MCX</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Post/Base/Naval/MC  Exchange</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shopping mall- shelf check!</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POC</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Point of Contact</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person you contact about a specific program or assignment</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BAH</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Basic Housing Allowance</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pay for when base housing is not available</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5182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CONUS</a:t>
                      </a:r>
                      <a:endParaRPr sz="800">
                        <a:solidFill>
                          <a:srgbClr val="22222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OCONUS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Continental Unites States</a:t>
                      </a:r>
                      <a:endParaRPr sz="800">
                        <a:solidFill>
                          <a:srgbClr val="22222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Outside the Continental US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48 connected states</a:t>
                      </a:r>
                      <a:endParaRPr sz="800">
                        <a:solidFill>
                          <a:srgbClr val="22222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outside the 48 connected states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LES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Leave and Earning Statement</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leave balance, pay, withholdings, allotments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DITY</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Do It Yourself move</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when you move your own household</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CO</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Commanding Officer</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person in charge</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NCO</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Non-Commissioned Officer</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officer who has not received a commission, such as sergeant (Army) and warrant officer (Navy)</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23575">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TRICARE</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Military health care program</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800">
                          <a:solidFill>
                            <a:srgbClr val="222222"/>
                          </a:solidFill>
                          <a:latin typeface="Times New Roman"/>
                          <a:ea typeface="Times New Roman"/>
                          <a:cs typeface="Times New Roman"/>
                          <a:sym typeface="Times New Roman"/>
                        </a:rPr>
                        <a:t>TRICARE provides health benefits to service members, retirees and their families</a:t>
                      </a:r>
                      <a:endParaRPr sz="800">
                        <a:solidFill>
                          <a:srgbClr val="222222"/>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1"/>
          <p:cNvSpPr txBox="1"/>
          <p:nvPr>
            <p:ph type="title"/>
          </p:nvPr>
        </p:nvSpPr>
        <p:spPr>
          <a:xfrm>
            <a:off x="301752" y="228600"/>
            <a:ext cx="8534400" cy="7590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t/>
            </a:r>
            <a:endParaRPr sz="3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3000">
                <a:solidFill>
                  <a:schemeClr val="dk2"/>
                </a:solidFill>
              </a:rPr>
              <a:t>Mental Health and Our Service Members</a:t>
            </a:r>
            <a:endParaRPr sz="3000">
              <a:solidFill>
                <a:schemeClr val="dk2"/>
              </a:solidFill>
            </a:endParaRPr>
          </a:p>
          <a:p>
            <a:pPr indent="0" lvl="0" marL="0" rtl="0" algn="ctr">
              <a:spcBef>
                <a:spcPts val="0"/>
              </a:spcBef>
              <a:spcAft>
                <a:spcPts val="0"/>
              </a:spcAft>
              <a:buNone/>
            </a:pPr>
            <a:r>
              <a:t/>
            </a:r>
            <a:endParaRPr/>
          </a:p>
        </p:txBody>
      </p:sp>
      <p:sp>
        <p:nvSpPr>
          <p:cNvPr id="276" name="Google Shape;276;p31"/>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Clr>
                <a:schemeClr val="dk1"/>
              </a:buClr>
              <a:buSzPts val="1400"/>
              <a:buFont typeface="Georgia"/>
              <a:buChar char="●"/>
            </a:pPr>
            <a:r>
              <a:rPr lang="en-US" sz="1400"/>
              <a:t>30 percent of active duty and reserve military personnel deployed in Iraq and Afghanistan have a mental health condition requiring treatment – approximately 730,000 men and women, with many experiencing post-traumatic stress disorder (PTSD) and major depression.</a:t>
            </a:r>
            <a:endParaRPr sz="1400"/>
          </a:p>
          <a:p>
            <a:pPr indent="-317500" lvl="0" marL="457200" rtl="0" algn="l">
              <a:lnSpc>
                <a:spcPct val="115000"/>
              </a:lnSpc>
              <a:spcBef>
                <a:spcPts val="0"/>
              </a:spcBef>
              <a:spcAft>
                <a:spcPts val="0"/>
              </a:spcAft>
              <a:buClr>
                <a:schemeClr val="dk1"/>
              </a:buClr>
              <a:buSzPts val="1400"/>
              <a:buFont typeface="Georgia"/>
              <a:buChar char="●"/>
            </a:pPr>
            <a:r>
              <a:rPr lang="en-US" sz="1400"/>
              <a:t>Less than 50 percent of returning veterans in need receive any mental health treatment.</a:t>
            </a:r>
            <a:endParaRPr sz="1400"/>
          </a:p>
          <a:p>
            <a:pPr indent="-317500" lvl="0" marL="457200" rtl="0" algn="l">
              <a:lnSpc>
                <a:spcPct val="115000"/>
              </a:lnSpc>
              <a:spcBef>
                <a:spcPts val="0"/>
              </a:spcBef>
              <a:spcAft>
                <a:spcPts val="0"/>
              </a:spcAft>
              <a:buClr>
                <a:schemeClr val="dk1"/>
              </a:buClr>
              <a:buSzPts val="1400"/>
              <a:buFont typeface="Georgia"/>
              <a:buChar char="●"/>
            </a:pPr>
            <a:r>
              <a:rPr lang="en-US" sz="1400"/>
              <a:t>The Veterans Administration reports that approximately 22 veterans die by suicide every day.</a:t>
            </a:r>
            <a:endParaRPr sz="1400"/>
          </a:p>
          <a:p>
            <a:pPr indent="-317500" lvl="0" marL="457200" rtl="0" algn="l">
              <a:lnSpc>
                <a:spcPct val="115000"/>
              </a:lnSpc>
              <a:spcBef>
                <a:spcPts val="0"/>
              </a:spcBef>
              <a:spcAft>
                <a:spcPts val="0"/>
              </a:spcAft>
              <a:buClr>
                <a:schemeClr val="dk1"/>
              </a:buClr>
              <a:buSzPts val="1400"/>
              <a:buFont typeface="Georgia"/>
              <a:buChar char="●"/>
            </a:pPr>
            <a:r>
              <a:rPr lang="en-US" sz="1400"/>
              <a:t>Lengths of deployments are associated with more emotional difficulties among military children and more mental health problems among U.S. Army wives.</a:t>
            </a:r>
            <a:endParaRPr sz="1400"/>
          </a:p>
          <a:p>
            <a:pPr indent="0" lvl="0" marL="0" rtl="0" algn="l">
              <a:lnSpc>
                <a:spcPct val="115000"/>
              </a:lnSpc>
              <a:spcBef>
                <a:spcPts val="1200"/>
              </a:spcBef>
              <a:spcAft>
                <a:spcPts val="0"/>
              </a:spcAft>
              <a:buClr>
                <a:schemeClr val="dk1"/>
              </a:buClr>
              <a:buSzPts val="1100"/>
              <a:buFont typeface="Arial"/>
              <a:buNone/>
            </a:pPr>
            <a:r>
              <a:rPr b="1" lang="en-US" sz="1400"/>
              <a:t>Do:</a:t>
            </a:r>
            <a:endParaRPr b="1" sz="1400"/>
          </a:p>
          <a:p>
            <a:pPr indent="0" lvl="0" marL="0" rtl="0" algn="l">
              <a:lnSpc>
                <a:spcPct val="115000"/>
              </a:lnSpc>
              <a:spcBef>
                <a:spcPts val="0"/>
              </a:spcBef>
              <a:spcAft>
                <a:spcPts val="0"/>
              </a:spcAft>
              <a:buClr>
                <a:schemeClr val="dk1"/>
              </a:buClr>
              <a:buSzPts val="1100"/>
              <a:buFont typeface="Arial"/>
              <a:buNone/>
            </a:pPr>
            <a:r>
              <a:rPr lang="en-US" sz="1400"/>
              <a:t>  	Ask specifically about deployment, combat, and trauma experience.</a:t>
            </a:r>
            <a:endParaRPr sz="1400"/>
          </a:p>
          <a:p>
            <a:pPr indent="0" lvl="0" marL="0" rtl="0" algn="l">
              <a:lnSpc>
                <a:spcPct val="115000"/>
              </a:lnSpc>
              <a:spcBef>
                <a:spcPts val="0"/>
              </a:spcBef>
              <a:spcAft>
                <a:spcPts val="0"/>
              </a:spcAft>
              <a:buClr>
                <a:schemeClr val="dk1"/>
              </a:buClr>
              <a:buSzPts val="1100"/>
              <a:buFont typeface="Arial"/>
              <a:buNone/>
            </a:pPr>
            <a:r>
              <a:rPr lang="en-US" sz="1400"/>
              <a:t>  	Ask specifically about suicidal ideations.</a:t>
            </a:r>
            <a:endParaRPr sz="1400"/>
          </a:p>
          <a:p>
            <a:pPr indent="0" lvl="0" marL="0" rtl="0" algn="l">
              <a:lnSpc>
                <a:spcPct val="115000"/>
              </a:lnSpc>
              <a:spcBef>
                <a:spcPts val="0"/>
              </a:spcBef>
              <a:spcAft>
                <a:spcPts val="0"/>
              </a:spcAft>
              <a:buClr>
                <a:schemeClr val="dk1"/>
              </a:buClr>
              <a:buSzPts val="1100"/>
              <a:buFont typeface="Arial"/>
              <a:buNone/>
            </a:pPr>
            <a:r>
              <a:rPr lang="en-US" sz="1400"/>
              <a:t>  	Ask female service members about sexual harassment (80%) and assault (30%).</a:t>
            </a:r>
            <a:endParaRPr sz="1400"/>
          </a:p>
          <a:p>
            <a:pPr indent="0" lvl="0" marL="0" rtl="0" algn="l">
              <a:lnSpc>
                <a:spcPct val="115000"/>
              </a:lnSpc>
              <a:spcBef>
                <a:spcPts val="0"/>
              </a:spcBef>
              <a:spcAft>
                <a:spcPts val="0"/>
              </a:spcAft>
              <a:buClr>
                <a:schemeClr val="dk1"/>
              </a:buClr>
              <a:buSzPts val="1100"/>
              <a:buFont typeface="Arial"/>
              <a:buNone/>
            </a:pPr>
            <a:r>
              <a:rPr lang="en-US" sz="1400"/>
              <a:t>  	Assess for stressors- drugs/alcohol, financial, relationship- anger, infidelity.</a:t>
            </a:r>
            <a:endParaRPr sz="1400"/>
          </a:p>
          <a:p>
            <a:pPr indent="0" lvl="0" marL="0" rtl="0" algn="l">
              <a:lnSpc>
                <a:spcPct val="115000"/>
              </a:lnSpc>
              <a:spcBef>
                <a:spcPts val="0"/>
              </a:spcBef>
              <a:spcAft>
                <a:spcPts val="0"/>
              </a:spcAft>
              <a:buClr>
                <a:schemeClr val="dk1"/>
              </a:buClr>
              <a:buSzPts val="1100"/>
              <a:buFont typeface="Arial"/>
              <a:buNone/>
            </a:pPr>
            <a:r>
              <a:rPr b="1" lang="en-US" sz="1400"/>
              <a:t>Don’t:</a:t>
            </a:r>
            <a:endParaRPr b="1" sz="1400"/>
          </a:p>
          <a:p>
            <a:pPr indent="0" lvl="0" marL="0" rtl="0" algn="l">
              <a:lnSpc>
                <a:spcPct val="115000"/>
              </a:lnSpc>
              <a:spcBef>
                <a:spcPts val="0"/>
              </a:spcBef>
              <a:spcAft>
                <a:spcPts val="0"/>
              </a:spcAft>
              <a:buClr>
                <a:schemeClr val="dk1"/>
              </a:buClr>
              <a:buSzPts val="1100"/>
              <a:buFont typeface="Arial"/>
              <a:buNone/>
            </a:pPr>
            <a:r>
              <a:rPr lang="en-US" sz="1400"/>
              <a:t>  	Assume all military members are the same or had the same experiences.</a:t>
            </a:r>
            <a:endParaRPr sz="1400"/>
          </a:p>
          <a:p>
            <a:pPr indent="0" lvl="0" marL="0" rtl="0" algn="l">
              <a:lnSpc>
                <a:spcPct val="115000"/>
              </a:lnSpc>
              <a:spcBef>
                <a:spcPts val="0"/>
              </a:spcBef>
              <a:spcAft>
                <a:spcPts val="0"/>
              </a:spcAft>
              <a:buClr>
                <a:schemeClr val="dk1"/>
              </a:buClr>
              <a:buSzPts val="1100"/>
              <a:buFont typeface="Arial"/>
              <a:buNone/>
            </a:pPr>
            <a:r>
              <a:rPr lang="en-US" sz="1400"/>
              <a:t>  	Assume PTSD or combat exposure.</a:t>
            </a:r>
            <a:endParaRPr sz="1400"/>
          </a:p>
          <a:p>
            <a:pPr indent="0" lvl="0" marL="0" rtl="0" algn="l">
              <a:lnSpc>
                <a:spcPct val="115000"/>
              </a:lnSpc>
              <a:spcBef>
                <a:spcPts val="0"/>
              </a:spcBef>
              <a:spcAft>
                <a:spcPts val="0"/>
              </a:spcAft>
              <a:buClr>
                <a:schemeClr val="dk1"/>
              </a:buClr>
              <a:buSzPts val="1100"/>
              <a:buFont typeface="Arial"/>
              <a:buNone/>
            </a:pPr>
            <a:r>
              <a:rPr lang="en-US" sz="1400"/>
              <a:t>  	Be afraid to use humor.</a:t>
            </a:r>
            <a:endParaRPr sz="1400"/>
          </a:p>
          <a:p>
            <a:pPr indent="0" lvl="0" marL="0" rtl="0" algn="l">
              <a:spcBef>
                <a:spcPts val="36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4"/>
          <p:cNvSpPr txBox="1"/>
          <p:nvPr>
            <p:ph idx="1" type="subTitle"/>
          </p:nvPr>
        </p:nvSpPr>
        <p:spPr>
          <a:xfrm>
            <a:off x="342000" y="2809325"/>
            <a:ext cx="8460000" cy="33861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chemeClr val="dk1"/>
              </a:buClr>
              <a:buSzPts val="1800"/>
              <a:buFont typeface="Georgia"/>
              <a:buChar char="-"/>
            </a:pPr>
            <a:r>
              <a:rPr b="0" lang="en-US" sz="1800">
                <a:solidFill>
                  <a:schemeClr val="dk1"/>
                </a:solidFill>
              </a:rPr>
              <a:t>Participants will discuss ways to be intentional in building an unapologetically diverse counseling center</a:t>
            </a:r>
            <a:endParaRPr b="0" sz="1800">
              <a:solidFill>
                <a:schemeClr val="dk1"/>
              </a:solidFill>
            </a:endParaRPr>
          </a:p>
          <a:p>
            <a:pPr indent="0" lvl="0" marL="914400" rtl="0" algn="l">
              <a:lnSpc>
                <a:spcPct val="115000"/>
              </a:lnSpc>
              <a:spcBef>
                <a:spcPts val="0"/>
              </a:spcBef>
              <a:spcAft>
                <a:spcPts val="0"/>
              </a:spcAft>
              <a:buNone/>
            </a:pPr>
            <a:r>
              <a:t/>
            </a:r>
            <a:endParaRPr b="0" sz="1800">
              <a:solidFill>
                <a:schemeClr val="dk1"/>
              </a:solidFill>
            </a:endParaRPr>
          </a:p>
          <a:p>
            <a:pPr indent="-342900" lvl="0" marL="457200" rtl="0" algn="l">
              <a:lnSpc>
                <a:spcPct val="115000"/>
              </a:lnSpc>
              <a:spcBef>
                <a:spcPts val="0"/>
              </a:spcBef>
              <a:spcAft>
                <a:spcPts val="0"/>
              </a:spcAft>
              <a:buClr>
                <a:schemeClr val="dk1"/>
              </a:buClr>
              <a:buSzPts val="1800"/>
              <a:buFont typeface="Georgia"/>
              <a:buChar char="-"/>
            </a:pPr>
            <a:r>
              <a:rPr b="0" lang="en-US" sz="1800">
                <a:solidFill>
                  <a:schemeClr val="dk1"/>
                </a:solidFill>
              </a:rPr>
              <a:t>Identify specific counseling concerns and needs of international students</a:t>
            </a:r>
            <a:endParaRPr b="0" sz="1800">
              <a:solidFill>
                <a:schemeClr val="dk1"/>
              </a:solidFill>
            </a:endParaRPr>
          </a:p>
          <a:p>
            <a:pPr indent="0" lvl="0" marL="914400" rtl="0" algn="l">
              <a:lnSpc>
                <a:spcPct val="115000"/>
              </a:lnSpc>
              <a:spcBef>
                <a:spcPts val="0"/>
              </a:spcBef>
              <a:spcAft>
                <a:spcPts val="0"/>
              </a:spcAft>
              <a:buNone/>
            </a:pPr>
            <a:r>
              <a:t/>
            </a:r>
            <a:endParaRPr b="0" sz="1800">
              <a:solidFill>
                <a:schemeClr val="dk1"/>
              </a:solidFill>
            </a:endParaRPr>
          </a:p>
          <a:p>
            <a:pPr indent="-342900" lvl="0" marL="457200" rtl="0" algn="l">
              <a:lnSpc>
                <a:spcPct val="115000"/>
              </a:lnSpc>
              <a:spcBef>
                <a:spcPts val="0"/>
              </a:spcBef>
              <a:spcAft>
                <a:spcPts val="0"/>
              </a:spcAft>
              <a:buClr>
                <a:schemeClr val="dk1"/>
              </a:buClr>
              <a:buSzPts val="1800"/>
              <a:buFont typeface="Georgia"/>
              <a:buChar char="-"/>
            </a:pPr>
            <a:r>
              <a:rPr b="0" lang="en-US" sz="1800">
                <a:solidFill>
                  <a:schemeClr val="dk1"/>
                </a:solidFill>
              </a:rPr>
              <a:t>Learn some considerations in serving young veterans, ROTC students, spouses and children of military families</a:t>
            </a:r>
            <a:endParaRPr b="0" sz="1800">
              <a:solidFill>
                <a:schemeClr val="dk1"/>
              </a:solidFill>
            </a:endParaRPr>
          </a:p>
          <a:p>
            <a:pPr indent="0" lvl="0" marL="914400" rtl="0" algn="l">
              <a:lnSpc>
                <a:spcPct val="115000"/>
              </a:lnSpc>
              <a:spcBef>
                <a:spcPts val="0"/>
              </a:spcBef>
              <a:spcAft>
                <a:spcPts val="0"/>
              </a:spcAft>
              <a:buNone/>
            </a:pPr>
            <a:r>
              <a:t/>
            </a:r>
            <a:endParaRPr b="0" sz="1800">
              <a:solidFill>
                <a:schemeClr val="dk1"/>
              </a:solidFill>
            </a:endParaRPr>
          </a:p>
          <a:p>
            <a:pPr indent="-342900" lvl="0" marL="457200" rtl="0" algn="l">
              <a:lnSpc>
                <a:spcPct val="115000"/>
              </a:lnSpc>
              <a:spcBef>
                <a:spcPts val="0"/>
              </a:spcBef>
              <a:spcAft>
                <a:spcPts val="0"/>
              </a:spcAft>
              <a:buClr>
                <a:schemeClr val="dk1"/>
              </a:buClr>
              <a:buSzPts val="1800"/>
              <a:buFont typeface="Georgia"/>
              <a:buChar char="-"/>
            </a:pPr>
            <a:r>
              <a:rPr b="0" lang="en-US" sz="1800">
                <a:solidFill>
                  <a:schemeClr val="dk1"/>
                </a:solidFill>
              </a:rPr>
              <a:t>Better understand the depth of multiculturalism, ethnoracial and socio economic diversity in serving ‘students of color’</a:t>
            </a:r>
            <a:endParaRPr sz="1800"/>
          </a:p>
        </p:txBody>
      </p:sp>
      <p:sp>
        <p:nvSpPr>
          <p:cNvPr id="169" name="Google Shape;169;p14"/>
          <p:cNvSpPr txBox="1"/>
          <p:nvPr>
            <p:ph type="ctrTitle"/>
          </p:nvPr>
        </p:nvSpPr>
        <p:spPr>
          <a:xfrm>
            <a:off x="688450" y="334550"/>
            <a:ext cx="7772400" cy="175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Learning 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2"/>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3000">
                <a:solidFill>
                  <a:schemeClr val="dk2"/>
                </a:solidFill>
              </a:rPr>
              <a:t>Mental Health and Our Service Members</a:t>
            </a:r>
            <a:endParaRPr/>
          </a:p>
        </p:txBody>
      </p:sp>
      <p:pic>
        <p:nvPicPr>
          <p:cNvPr id="282" name="Google Shape;282;p32"/>
          <p:cNvPicPr preferRelativeResize="0"/>
          <p:nvPr/>
        </p:nvPicPr>
        <p:blipFill>
          <a:blip r:embed="rId3">
            <a:alphaModFix/>
          </a:blip>
          <a:stretch>
            <a:fillRect/>
          </a:stretch>
        </p:blipFill>
        <p:spPr>
          <a:xfrm>
            <a:off x="1345400" y="1716477"/>
            <a:ext cx="6619322" cy="4572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3"/>
          <p:cNvSpPr txBox="1"/>
          <p:nvPr>
            <p:ph type="title"/>
          </p:nvPr>
        </p:nvSpPr>
        <p:spPr>
          <a:xfrm>
            <a:off x="301752" y="228600"/>
            <a:ext cx="8534400" cy="7590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t/>
            </a:r>
            <a:endParaRPr sz="3000">
              <a:solidFill>
                <a:schemeClr val="dk2"/>
              </a:solidFill>
            </a:endParaRPr>
          </a:p>
          <a:p>
            <a:pPr indent="0" lvl="0" marL="0" rtl="0" algn="ctr">
              <a:lnSpc>
                <a:spcPct val="115000"/>
              </a:lnSpc>
              <a:spcBef>
                <a:spcPts val="0"/>
              </a:spcBef>
              <a:spcAft>
                <a:spcPts val="0"/>
              </a:spcAft>
              <a:buClr>
                <a:schemeClr val="dk1"/>
              </a:buClr>
              <a:buSzPts val="1100"/>
              <a:buFont typeface="Arial"/>
              <a:buNone/>
            </a:pPr>
            <a:r>
              <a:rPr lang="en-US" sz="3000">
                <a:solidFill>
                  <a:schemeClr val="dk2"/>
                </a:solidFill>
              </a:rPr>
              <a:t>Serving the Military Spouse</a:t>
            </a:r>
            <a:endParaRPr sz="3000">
              <a:solidFill>
                <a:schemeClr val="dk2"/>
              </a:solidFill>
            </a:endParaRPr>
          </a:p>
          <a:p>
            <a:pPr indent="0" lvl="0" marL="0" rtl="0" algn="ctr">
              <a:spcBef>
                <a:spcPts val="0"/>
              </a:spcBef>
              <a:spcAft>
                <a:spcPts val="0"/>
              </a:spcAft>
              <a:buNone/>
            </a:pPr>
            <a:r>
              <a:t/>
            </a:r>
            <a:endParaRPr/>
          </a:p>
        </p:txBody>
      </p:sp>
      <p:sp>
        <p:nvSpPr>
          <p:cNvPr id="288" name="Google Shape;288;p33"/>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1400">
                <a:latin typeface="Times New Roman"/>
                <a:ea typeface="Times New Roman"/>
                <a:cs typeface="Times New Roman"/>
                <a:sym typeface="Times New Roman"/>
              </a:rPr>
              <a:t>As of 2017 there were 641,639 military spouses</a:t>
            </a:r>
            <a:r>
              <a:rPr lang="en-US" sz="1400"/>
              <a:t>	</a:t>
            </a:r>
            <a:endParaRPr sz="1400"/>
          </a:p>
          <a:p>
            <a:pPr indent="0" lvl="0" marL="0" rtl="0" algn="ctr">
              <a:lnSpc>
                <a:spcPct val="115000"/>
              </a:lnSpc>
              <a:spcBef>
                <a:spcPts val="0"/>
              </a:spcBef>
              <a:spcAft>
                <a:spcPts val="0"/>
              </a:spcAft>
              <a:buClr>
                <a:schemeClr val="dk1"/>
              </a:buClr>
              <a:buSzPts val="1100"/>
              <a:buFont typeface="Arial"/>
              <a:buNone/>
            </a:pPr>
            <a:r>
              <a:rPr lang="en-US" sz="1400"/>
              <a:t>95% women</a:t>
            </a:r>
            <a:endParaRPr sz="14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lang="en-US" sz="1400">
                <a:latin typeface="Times New Roman"/>
                <a:ea typeface="Times New Roman"/>
                <a:cs typeface="Times New Roman"/>
                <a:sym typeface="Times New Roman"/>
              </a:rPr>
              <a:t>        </a:t>
            </a:r>
            <a:r>
              <a:rPr lang="en-US" sz="1400"/>
              <a:t>Resilient- running a household, holding a career/pursuing education(85%), reinventing themselves at every move- can feel lonely and high pressure</a:t>
            </a:r>
            <a:endParaRPr sz="1400"/>
          </a:p>
          <a:p>
            <a:pPr indent="0" lvl="0" marL="0" rtl="0" algn="ctr">
              <a:lnSpc>
                <a:spcPct val="115000"/>
              </a:lnSpc>
              <a:spcBef>
                <a:spcPts val="0"/>
              </a:spcBef>
              <a:spcAft>
                <a:spcPts val="0"/>
              </a:spcAft>
              <a:buClr>
                <a:schemeClr val="dk1"/>
              </a:buClr>
              <a:buSzPts val="1100"/>
              <a:buFont typeface="Arial"/>
              <a:buNone/>
            </a:pPr>
            <a:r>
              <a:rPr lang="en-US" sz="1400"/>
              <a:t>        	“Handbooks” of military customs and etiquette- no formal training</a:t>
            </a:r>
            <a:endParaRPr sz="1400"/>
          </a:p>
          <a:p>
            <a:pPr indent="0" lvl="0" marL="0" rtl="0" algn="ctr">
              <a:lnSpc>
                <a:spcPct val="115000"/>
              </a:lnSpc>
              <a:spcBef>
                <a:spcPts val="0"/>
              </a:spcBef>
              <a:spcAft>
                <a:spcPts val="0"/>
              </a:spcAft>
              <a:buClr>
                <a:schemeClr val="dk1"/>
              </a:buClr>
              <a:buSzPts val="1100"/>
              <a:buFont typeface="Arial"/>
              <a:buNone/>
            </a:pPr>
            <a:r>
              <a:rPr lang="en-US" sz="1400"/>
              <a:t>Underappreciated and sometimes feel invisible</a:t>
            </a:r>
            <a:endParaRPr sz="1400"/>
          </a:p>
          <a:p>
            <a:pPr indent="0" lvl="0" marL="0" rtl="0" algn="ctr">
              <a:lnSpc>
                <a:spcPct val="115000"/>
              </a:lnSpc>
              <a:spcBef>
                <a:spcPts val="0"/>
              </a:spcBef>
              <a:spcAft>
                <a:spcPts val="0"/>
              </a:spcAft>
              <a:buClr>
                <a:schemeClr val="dk1"/>
              </a:buClr>
              <a:buSzPts val="1100"/>
              <a:buFont typeface="Arial"/>
              <a:buNone/>
            </a:pPr>
            <a:r>
              <a:rPr lang="en-US" sz="1400"/>
              <a:t>Unemployed or Underemployed (self-reported 90%)</a:t>
            </a:r>
            <a:endParaRPr sz="1400"/>
          </a:p>
          <a:p>
            <a:pPr indent="0" lvl="0" marL="0" rtl="0" algn="ctr">
              <a:lnSpc>
                <a:spcPct val="115000"/>
              </a:lnSpc>
              <a:spcBef>
                <a:spcPts val="0"/>
              </a:spcBef>
              <a:spcAft>
                <a:spcPts val="0"/>
              </a:spcAft>
              <a:buClr>
                <a:schemeClr val="dk1"/>
              </a:buClr>
              <a:buSzPts val="1100"/>
              <a:buFont typeface="Arial"/>
              <a:buNone/>
            </a:pPr>
            <a:r>
              <a:rPr lang="en-US" sz="1400"/>
              <a:t>Creative approaches- independent- sacrificing</a:t>
            </a:r>
            <a:endParaRPr sz="1400"/>
          </a:p>
          <a:p>
            <a:pPr indent="0" lvl="0" marL="0" rtl="0" algn="ctr">
              <a:lnSpc>
                <a:spcPct val="115000"/>
              </a:lnSpc>
              <a:spcBef>
                <a:spcPts val="0"/>
              </a:spcBef>
              <a:spcAft>
                <a:spcPts val="0"/>
              </a:spcAft>
              <a:buNone/>
            </a:pPr>
            <a:r>
              <a:rPr lang="en-US" sz="1400"/>
              <a:t>Wives/Spouses Clubs- double edged sword?</a:t>
            </a:r>
            <a:endParaRPr sz="1200"/>
          </a:p>
          <a:p>
            <a:pPr indent="0" lvl="0" marL="0" rtl="0" algn="ctr">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360"/>
              </a:spcBef>
              <a:spcAft>
                <a:spcPts val="0"/>
              </a:spcAft>
              <a:buNone/>
            </a:pPr>
            <a:r>
              <a:rPr lang="en-US" sz="1200"/>
              <a:t>“We constantly seek out other military spouses for networking and friendship and use social media at a much higher rate than the general population. At least one-third of military spouses have considered starting or have attempted to start their own business. Moreover, according to the Blue Star Families Military Families Lifestyle Survey, we volunteer at a rate more than three times the national average, often taking leadership roles in both military and community institutions.”</a:t>
            </a:r>
            <a:endParaRPr sz="1200"/>
          </a:p>
          <a:p>
            <a:pPr indent="0" lvl="0" marL="0" rtl="0" algn="l">
              <a:lnSpc>
                <a:spcPct val="100000"/>
              </a:lnSpc>
              <a:spcBef>
                <a:spcPts val="360"/>
              </a:spcBef>
              <a:spcAft>
                <a:spcPts val="0"/>
              </a:spcAft>
              <a:buNone/>
            </a:pPr>
            <a:r>
              <a:t/>
            </a:r>
            <a:endParaRPr sz="1200"/>
          </a:p>
          <a:p>
            <a:pPr indent="0" lvl="0" marL="0" rtl="0" algn="l">
              <a:lnSpc>
                <a:spcPct val="100000"/>
              </a:lnSpc>
              <a:spcBef>
                <a:spcPts val="0"/>
              </a:spcBef>
              <a:spcAft>
                <a:spcPts val="0"/>
              </a:spcAft>
              <a:buClr>
                <a:schemeClr val="dk1"/>
              </a:buClr>
              <a:buSzPts val="1100"/>
              <a:buFont typeface="Arial"/>
              <a:buNone/>
            </a:pPr>
            <a:r>
              <a:rPr lang="en-US" sz="1200"/>
              <a:t>“You have to be tolerant. You have to be flexible. You have to be resilient. You have to be extroverted, or at least sociable enough to fool all the pools of new people you're thrown in with on a regular basis. You have to be willing to make sacrifices to your career —because fulfilling, military-spouse-proof, work-from-home jobs don't grow on trees (whatever Susan's pyramid scheme would have you believe). You have to be capable enough to manage a household single-handedly, but humble enough to be sidelined in social situations.”</a:t>
            </a:r>
            <a:endParaRPr sz="1200"/>
          </a:p>
          <a:p>
            <a:pPr indent="0" lvl="0" marL="0" rtl="0" algn="l">
              <a:spcBef>
                <a:spcPts val="360"/>
              </a:spcBef>
              <a:spcAft>
                <a:spcPts val="0"/>
              </a:spcAft>
              <a:buNone/>
            </a:pPr>
            <a:r>
              <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4"/>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Serving the Military Brat</a:t>
            </a:r>
            <a:endParaRPr/>
          </a:p>
        </p:txBody>
      </p:sp>
      <p:sp>
        <p:nvSpPr>
          <p:cNvPr id="294" name="Google Shape;294;p34"/>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1400"/>
              <a:t>15 million Americans are current or former brats</a:t>
            </a:r>
            <a:endParaRPr sz="1400"/>
          </a:p>
          <a:p>
            <a:pPr indent="0" lvl="0" marL="0" rtl="0" algn="ctr">
              <a:lnSpc>
                <a:spcPct val="115000"/>
              </a:lnSpc>
              <a:spcBef>
                <a:spcPts val="0"/>
              </a:spcBef>
              <a:spcAft>
                <a:spcPts val="0"/>
              </a:spcAft>
              <a:buClr>
                <a:schemeClr val="dk1"/>
              </a:buClr>
              <a:buSzPts val="1100"/>
              <a:buFont typeface="Arial"/>
              <a:buNone/>
            </a:pPr>
            <a:r>
              <a:rPr lang="en-US" sz="1400"/>
              <a:t>        	Wear the term as a badge of honor</a:t>
            </a:r>
            <a:endParaRPr sz="1400"/>
          </a:p>
          <a:p>
            <a:pPr indent="0" lvl="0" marL="0" rtl="0" algn="ctr">
              <a:lnSpc>
                <a:spcPct val="115000"/>
              </a:lnSpc>
              <a:spcBef>
                <a:spcPts val="0"/>
              </a:spcBef>
              <a:spcAft>
                <a:spcPts val="0"/>
              </a:spcAft>
              <a:buClr>
                <a:schemeClr val="dk1"/>
              </a:buClr>
              <a:buSzPts val="1100"/>
              <a:buFont typeface="Arial"/>
              <a:buNone/>
            </a:pPr>
            <a:r>
              <a:rPr lang="en-US" sz="1400"/>
              <a:t>        	Even more invisible to the larger culture than spouses</a:t>
            </a:r>
            <a:endParaRPr sz="1400"/>
          </a:p>
          <a:p>
            <a:pPr indent="0" lvl="0" marL="0" rtl="0" algn="ctr">
              <a:lnSpc>
                <a:spcPct val="115000"/>
              </a:lnSpc>
              <a:spcBef>
                <a:spcPts val="0"/>
              </a:spcBef>
              <a:spcAft>
                <a:spcPts val="0"/>
              </a:spcAft>
              <a:buClr>
                <a:schemeClr val="dk1"/>
              </a:buClr>
              <a:buSzPts val="1100"/>
              <a:buFont typeface="Arial"/>
              <a:buNone/>
            </a:pPr>
            <a:r>
              <a:rPr lang="en-US" sz="1400"/>
              <a:t>        	Move every 2-3 years</a:t>
            </a:r>
            <a:endParaRPr sz="1400"/>
          </a:p>
          <a:p>
            <a:pPr indent="0" lvl="0" marL="0" rtl="0" algn="ctr">
              <a:lnSpc>
                <a:spcPct val="115000"/>
              </a:lnSpc>
              <a:spcBef>
                <a:spcPts val="0"/>
              </a:spcBef>
              <a:spcAft>
                <a:spcPts val="0"/>
              </a:spcAft>
              <a:buClr>
                <a:schemeClr val="dk1"/>
              </a:buClr>
              <a:buSzPts val="1100"/>
              <a:buFont typeface="Arial"/>
              <a:buNone/>
            </a:pPr>
            <a:r>
              <a:rPr lang="en-US" sz="1400"/>
              <a:t>        	Adaptable, outgoing, worldly, high social skills, service to others</a:t>
            </a:r>
            <a:endParaRPr sz="1400"/>
          </a:p>
          <a:p>
            <a:pPr indent="0" lvl="0" marL="0" rtl="0" algn="ctr">
              <a:lnSpc>
                <a:spcPct val="115000"/>
              </a:lnSpc>
              <a:spcBef>
                <a:spcPts val="0"/>
              </a:spcBef>
              <a:spcAft>
                <a:spcPts val="0"/>
              </a:spcAft>
              <a:buClr>
                <a:schemeClr val="dk1"/>
              </a:buClr>
              <a:buSzPts val="1100"/>
              <a:buFont typeface="Arial"/>
              <a:buNone/>
            </a:pPr>
            <a:r>
              <a:rPr lang="en-US" sz="1400"/>
              <a:t>        	Avoidant of problems, feel like outsiders, lack deep relationships- but lower divorce rates</a:t>
            </a:r>
            <a:endParaRPr sz="1400"/>
          </a:p>
          <a:p>
            <a:pPr indent="0" lvl="0" marL="0" rtl="0" algn="ctr">
              <a:lnSpc>
                <a:spcPct val="115000"/>
              </a:lnSpc>
              <a:spcBef>
                <a:spcPts val="0"/>
              </a:spcBef>
              <a:spcAft>
                <a:spcPts val="0"/>
              </a:spcAft>
              <a:buClr>
                <a:schemeClr val="dk1"/>
              </a:buClr>
              <a:buSzPts val="1100"/>
              <a:buFont typeface="Arial"/>
              <a:buNone/>
            </a:pPr>
            <a:r>
              <a:rPr lang="en-US" sz="1200"/>
              <a:t> </a:t>
            </a:r>
            <a:endParaRPr sz="1200"/>
          </a:p>
          <a:p>
            <a:pPr indent="0" lvl="0" marL="0" rtl="0" algn="l">
              <a:lnSpc>
                <a:spcPct val="115000"/>
              </a:lnSpc>
              <a:spcBef>
                <a:spcPts val="0"/>
              </a:spcBef>
              <a:spcAft>
                <a:spcPts val="0"/>
              </a:spcAft>
              <a:buClr>
                <a:schemeClr val="dk1"/>
              </a:buClr>
              <a:buSzPts val="1100"/>
              <a:buFont typeface="Arial"/>
              <a:buNone/>
            </a:pPr>
            <a:r>
              <a:rPr lang="en-US" sz="1200"/>
              <a:t>“Home Is Where the Army Takes You”</a:t>
            </a:r>
            <a:endParaRPr sz="1200"/>
          </a:p>
          <a:p>
            <a:pPr indent="0" lvl="0" marL="0" rtl="0" algn="l">
              <a:lnSpc>
                <a:spcPct val="115000"/>
              </a:lnSpc>
              <a:spcBef>
                <a:spcPts val="0"/>
              </a:spcBef>
              <a:spcAft>
                <a:spcPts val="0"/>
              </a:spcAft>
              <a:buNone/>
            </a:pPr>
            <a:r>
              <a:rPr lang="en-US" sz="1200"/>
              <a:t>        	Difficult questions to answer: Where is home? Where are you from?</a:t>
            </a:r>
            <a:endParaRPr sz="1200"/>
          </a:p>
          <a:p>
            <a:pPr indent="0" lvl="0" marL="0" rtl="0" algn="ctr">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Clr>
                <a:schemeClr val="dk1"/>
              </a:buClr>
              <a:buSzPts val="1100"/>
              <a:buFont typeface="Arial"/>
              <a:buNone/>
            </a:pPr>
            <a:r>
              <a:rPr lang="en-US" sz="1200"/>
              <a:t>Life on Base:</a:t>
            </a:r>
            <a:endParaRPr sz="1200"/>
          </a:p>
          <a:p>
            <a:pPr indent="0" lvl="0" marL="0" rtl="0" algn="l">
              <a:lnSpc>
                <a:spcPct val="115000"/>
              </a:lnSpc>
              <a:spcBef>
                <a:spcPts val="0"/>
              </a:spcBef>
              <a:spcAft>
                <a:spcPts val="0"/>
              </a:spcAft>
              <a:buClr>
                <a:schemeClr val="dk1"/>
              </a:buClr>
              <a:buSzPts val="1100"/>
              <a:buFont typeface="Arial"/>
              <a:buNone/>
            </a:pPr>
            <a:r>
              <a:rPr lang="en-US" sz="1200"/>
              <a:t>“A military base or post is a community within a community. It’s fenced off from the civilian world around it- a sanctuary for military families filled with amenities that make on-base living pretty pleasant. On base, you’ll find gyms, pools, bowling alleys, sports fields,restaurants, military housing and barracks, golf courses, walking trails, schools, grocery stores, shooting ranges, and lots more.”</a:t>
            </a:r>
            <a:endParaRPr sz="1200"/>
          </a:p>
          <a:p>
            <a:pPr indent="0" lvl="0" marL="0" rtl="0" algn="l">
              <a:spcBef>
                <a:spcPts val="36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5"/>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Serving the Military Brat</a:t>
            </a:r>
            <a:endParaRPr/>
          </a:p>
        </p:txBody>
      </p:sp>
      <p:sp>
        <p:nvSpPr>
          <p:cNvPr id="300" name="Google Shape;300;p35"/>
          <p:cNvSpPr txBox="1"/>
          <p:nvPr>
            <p:ph idx="1" type="body"/>
          </p:nvPr>
        </p:nvSpPr>
        <p:spPr>
          <a:xfrm>
            <a:off x="301750" y="1527050"/>
            <a:ext cx="8503800" cy="4848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t> ·</a:t>
            </a:r>
            <a:r>
              <a:rPr lang="en-US" sz="700"/>
              <a:t>         </a:t>
            </a:r>
            <a:r>
              <a:rPr lang="en-US" sz="1200"/>
              <a:t>Because military brats are constantly making new friends to replace the ones that they have lost, they are often more outgoing and independent.</a:t>
            </a:r>
            <a:endParaRPr sz="1200"/>
          </a:p>
          <a:p>
            <a:pPr indent="0" lvl="0" marL="0" rtl="0" algn="l">
              <a:lnSpc>
                <a:spcPct val="115000"/>
              </a:lnSpc>
              <a:spcBef>
                <a:spcPts val="0"/>
              </a:spcBef>
              <a:spcAft>
                <a:spcPts val="0"/>
              </a:spcAft>
              <a:buClr>
                <a:schemeClr val="dk1"/>
              </a:buClr>
              <a:buSzPts val="1100"/>
              <a:buFont typeface="Arial"/>
              <a:buNone/>
            </a:pPr>
            <a:r>
              <a:rPr lang="en-US" sz="1200"/>
              <a:t> ·</a:t>
            </a:r>
            <a:r>
              <a:rPr lang="en-US" sz="700"/>
              <a:t>         </a:t>
            </a:r>
            <a:r>
              <a:rPr lang="en-US" sz="1200"/>
              <a:t>On the other hand, the experience of being a constant stranger can lead them to feel estranged everywhere, even if later in life they settle down in one place.</a:t>
            </a:r>
            <a:endParaRPr sz="1200"/>
          </a:p>
          <a:p>
            <a:pPr indent="0" lvl="0" marL="0" rtl="0" algn="l">
              <a:lnSpc>
                <a:spcPct val="115000"/>
              </a:lnSpc>
              <a:spcBef>
                <a:spcPts val="0"/>
              </a:spcBef>
              <a:spcAft>
                <a:spcPts val="0"/>
              </a:spcAft>
              <a:buClr>
                <a:schemeClr val="dk1"/>
              </a:buClr>
              <a:buSzPts val="1100"/>
              <a:buFont typeface="Arial"/>
              <a:buNone/>
            </a:pPr>
            <a:r>
              <a:rPr lang="en-US" sz="1200"/>
              <a:t> ·</a:t>
            </a:r>
            <a:r>
              <a:rPr lang="en-US" sz="700"/>
              <a:t>         </a:t>
            </a:r>
            <a:r>
              <a:rPr lang="en-US" sz="1200"/>
              <a:t>Grown military children are very monogamous. When they marry, it is generally for life; over two-thirds over age 40 are married to their first spouse.</a:t>
            </a:r>
            <a:endParaRPr sz="1200"/>
          </a:p>
          <a:p>
            <a:pPr indent="0" lvl="0" marL="0" rtl="0" algn="l">
              <a:lnSpc>
                <a:spcPct val="115000"/>
              </a:lnSpc>
              <a:spcBef>
                <a:spcPts val="0"/>
              </a:spcBef>
              <a:spcAft>
                <a:spcPts val="0"/>
              </a:spcAft>
              <a:buClr>
                <a:schemeClr val="dk1"/>
              </a:buClr>
              <a:buSzPts val="1100"/>
              <a:buFont typeface="Arial"/>
              <a:buNone/>
            </a:pPr>
            <a:r>
              <a:rPr lang="en-US" sz="1200"/>
              <a:t>·</a:t>
            </a:r>
            <a:r>
              <a:rPr lang="en-US" sz="700"/>
              <a:t>         </a:t>
            </a:r>
            <a:r>
              <a:rPr lang="en-US" sz="1200"/>
              <a:t>Military children are more likely to have a college degree and are more likely to have an advanced degree.</a:t>
            </a:r>
            <a:endParaRPr sz="1200"/>
          </a:p>
          <a:p>
            <a:pPr indent="0" lvl="0" marL="0" rtl="0" algn="l">
              <a:lnSpc>
                <a:spcPct val="115000"/>
              </a:lnSpc>
              <a:spcBef>
                <a:spcPts val="0"/>
              </a:spcBef>
              <a:spcAft>
                <a:spcPts val="0"/>
              </a:spcAft>
              <a:buClr>
                <a:schemeClr val="dk1"/>
              </a:buClr>
              <a:buSzPts val="1100"/>
              <a:buFont typeface="Arial"/>
              <a:buNone/>
            </a:pPr>
            <a:r>
              <a:rPr lang="en-US" sz="1200"/>
              <a:t>·</a:t>
            </a:r>
            <a:r>
              <a:rPr lang="en-US" sz="700"/>
              <a:t>        </a:t>
            </a:r>
            <a:r>
              <a:rPr lang="en-US" sz="1200"/>
              <a:t>Often mirror the values, ideals, and attitudes of their parents more closely than children of civilians.</a:t>
            </a:r>
            <a:endParaRPr sz="1200"/>
          </a:p>
          <a:p>
            <a:pPr indent="0" lvl="0" marL="0" rtl="0" algn="l">
              <a:lnSpc>
                <a:spcPct val="115000"/>
              </a:lnSpc>
              <a:spcBef>
                <a:spcPts val="0"/>
              </a:spcBef>
              <a:spcAft>
                <a:spcPts val="0"/>
              </a:spcAft>
              <a:buClr>
                <a:schemeClr val="dk1"/>
              </a:buClr>
              <a:buSzPts val="1100"/>
              <a:buFont typeface="Arial"/>
              <a:buNone/>
            </a:pPr>
            <a:r>
              <a:rPr lang="en-US" sz="1200"/>
              <a:t>·</a:t>
            </a:r>
            <a:r>
              <a:rPr lang="en-US" sz="700"/>
              <a:t>         </a:t>
            </a:r>
            <a:r>
              <a:rPr lang="en-US" sz="1200"/>
              <a:t>More emotional struggles when compared with national examples- worse with deployments. Higher levels of anxiety, depression and withdrawal.</a:t>
            </a:r>
            <a:endParaRPr sz="1200"/>
          </a:p>
          <a:p>
            <a:pPr indent="0" lvl="0" marL="0" rtl="0" algn="l">
              <a:lnSpc>
                <a:spcPct val="115000"/>
              </a:lnSpc>
              <a:spcBef>
                <a:spcPts val="0"/>
              </a:spcBef>
              <a:spcAft>
                <a:spcPts val="0"/>
              </a:spcAft>
              <a:buClr>
                <a:schemeClr val="dk1"/>
              </a:buClr>
              <a:buSzPts val="1100"/>
              <a:buFont typeface="Arial"/>
              <a:buNone/>
            </a:pPr>
            <a:r>
              <a:rPr lang="en-US" sz="1200"/>
              <a:t> ·</a:t>
            </a:r>
            <a:r>
              <a:rPr lang="en-US" sz="700"/>
              <a:t>         </a:t>
            </a:r>
            <a:r>
              <a:rPr lang="en-US" sz="1200"/>
              <a:t>More disciplined than civilian peers.</a:t>
            </a:r>
            <a:endParaRPr sz="1200"/>
          </a:p>
          <a:p>
            <a:pPr indent="0" lvl="0" marL="0" rtl="0" algn="l">
              <a:lnSpc>
                <a:spcPct val="115000"/>
              </a:lnSpc>
              <a:spcBef>
                <a:spcPts val="0"/>
              </a:spcBef>
              <a:spcAft>
                <a:spcPts val="0"/>
              </a:spcAft>
              <a:buClr>
                <a:schemeClr val="dk1"/>
              </a:buClr>
              <a:buSzPts val="1100"/>
              <a:buFont typeface="Arial"/>
              <a:buNone/>
            </a:pPr>
            <a:r>
              <a:rPr lang="en-US" sz="1200"/>
              <a:t> ·</a:t>
            </a:r>
            <a:r>
              <a:rPr lang="en-US" sz="700"/>
              <a:t>         </a:t>
            </a:r>
            <a:r>
              <a:rPr lang="en-US" sz="1200"/>
              <a:t>The perception that the country supports the wars their parents deploy to fight has a positive effect on the mental health of military children.</a:t>
            </a:r>
            <a:endParaRPr sz="1200"/>
          </a:p>
          <a:p>
            <a:pPr indent="0" lvl="0" marL="0" rtl="0" algn="l">
              <a:lnSpc>
                <a:spcPct val="115000"/>
              </a:lnSpc>
              <a:spcBef>
                <a:spcPts val="0"/>
              </a:spcBef>
              <a:spcAft>
                <a:spcPts val="0"/>
              </a:spcAft>
              <a:buClr>
                <a:schemeClr val="dk1"/>
              </a:buClr>
              <a:buSzPts val="1100"/>
              <a:buFont typeface="Arial"/>
              <a:buNone/>
            </a:pPr>
            <a:r>
              <a:rPr lang="en-US" sz="1200"/>
              <a:t> ·</a:t>
            </a:r>
            <a:r>
              <a:rPr lang="en-US" sz="700"/>
              <a:t>         </a:t>
            </a:r>
            <a:r>
              <a:rPr lang="en-US" sz="1200"/>
              <a:t>Under constant pressure to conform to what military culture expects; sometimes this is perceived as being more mature, even if its only their outward behavior.</a:t>
            </a:r>
            <a:endParaRPr sz="1200"/>
          </a:p>
          <a:p>
            <a:pPr indent="0" lvl="0" marL="0" rtl="0" algn="l">
              <a:lnSpc>
                <a:spcPct val="115000"/>
              </a:lnSpc>
              <a:spcBef>
                <a:spcPts val="0"/>
              </a:spcBef>
              <a:spcAft>
                <a:spcPts val="0"/>
              </a:spcAft>
              <a:buClr>
                <a:schemeClr val="dk1"/>
              </a:buClr>
              <a:buSzPts val="1100"/>
              <a:buFont typeface="Arial"/>
              <a:buNone/>
            </a:pPr>
            <a:r>
              <a:rPr lang="en-US" sz="1200"/>
              <a:t> ·</a:t>
            </a:r>
            <a:r>
              <a:rPr lang="en-US" sz="700"/>
              <a:t>         </a:t>
            </a:r>
            <a:r>
              <a:rPr lang="en-US" sz="1200"/>
              <a:t>Some develop psychological problems due to the intense stress of always being on their best behavior= increased perfectionism traits.</a:t>
            </a:r>
            <a:endParaRPr sz="1200"/>
          </a:p>
          <a:p>
            <a:pPr indent="0" lvl="0" marL="0" rtl="0" algn="l">
              <a:lnSpc>
                <a:spcPct val="115000"/>
              </a:lnSpc>
              <a:spcBef>
                <a:spcPts val="0"/>
              </a:spcBef>
              <a:spcAft>
                <a:spcPts val="0"/>
              </a:spcAft>
              <a:buClr>
                <a:schemeClr val="dk1"/>
              </a:buClr>
              <a:buSzPts val="1100"/>
              <a:buFont typeface="Arial"/>
              <a:buNone/>
            </a:pPr>
            <a:r>
              <a:rPr lang="en-US" sz="1200"/>
              <a:t> ·</a:t>
            </a:r>
            <a:r>
              <a:rPr lang="en-US" sz="700"/>
              <a:t>         </a:t>
            </a:r>
            <a:r>
              <a:rPr lang="en-US" sz="1200"/>
              <a:t>The bonds connecting military communities are normally considered stronger than the differences of race. Grow up in a setting that actively condemns racist comments. The result is a culture of anti-racism.</a:t>
            </a:r>
            <a:endParaRPr sz="1200"/>
          </a:p>
          <a:p>
            <a:pPr indent="0" lvl="0" marL="0" rtl="0" algn="l">
              <a:lnSpc>
                <a:spcPct val="115000"/>
              </a:lnSpc>
              <a:spcBef>
                <a:spcPts val="0"/>
              </a:spcBef>
              <a:spcAft>
                <a:spcPts val="0"/>
              </a:spcAft>
              <a:buClr>
                <a:schemeClr val="dk1"/>
              </a:buClr>
              <a:buSzPts val="1100"/>
              <a:buFont typeface="Arial"/>
              <a:buNone/>
            </a:pPr>
            <a:r>
              <a:rPr lang="en-US" sz="1200"/>
              <a:t> ·</a:t>
            </a:r>
            <a:r>
              <a:rPr lang="en-US" sz="700"/>
              <a:t>         </a:t>
            </a:r>
            <a:r>
              <a:rPr lang="en-US" sz="1200"/>
              <a:t>In studies, 80% of military children claim that they can relate to anyone, regardless of differences such as race, ethnicity, religion, or nationality.</a:t>
            </a:r>
            <a:endParaRPr sz="1200"/>
          </a:p>
          <a:p>
            <a:pPr indent="0" lvl="0" marL="0" rtl="0" algn="l">
              <a:lnSpc>
                <a:spcPct val="115000"/>
              </a:lnSpc>
              <a:spcBef>
                <a:spcPts val="0"/>
              </a:spcBef>
              <a:spcAft>
                <a:spcPts val="0"/>
              </a:spcAft>
              <a:buClr>
                <a:schemeClr val="dk1"/>
              </a:buClr>
              <a:buSzPts val="1100"/>
              <a:buFont typeface="Arial"/>
              <a:buNone/>
            </a:pPr>
            <a:r>
              <a:t/>
            </a:r>
            <a:endParaRPr sz="1200">
              <a:latin typeface="Times New Roman"/>
              <a:ea typeface="Times New Roman"/>
              <a:cs typeface="Times New Roman"/>
              <a:sym typeface="Times New Roman"/>
            </a:endParaRPr>
          </a:p>
          <a:p>
            <a:pPr indent="0" lvl="0" marL="0" rtl="0" algn="l">
              <a:spcBef>
                <a:spcPts val="36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6"/>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References/Resources</a:t>
            </a:r>
            <a:endParaRPr/>
          </a:p>
        </p:txBody>
      </p:sp>
      <p:sp>
        <p:nvSpPr>
          <p:cNvPr id="306" name="Google Shape;306;p36"/>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l">
              <a:lnSpc>
                <a:spcPct val="150000"/>
              </a:lnSpc>
              <a:spcBef>
                <a:spcPts val="360"/>
              </a:spcBef>
              <a:spcAft>
                <a:spcPts val="0"/>
              </a:spcAft>
              <a:buClr>
                <a:schemeClr val="dk1"/>
              </a:buClr>
              <a:buSzPts val="1100"/>
              <a:buFont typeface="Arial"/>
              <a:buNone/>
            </a:pPr>
            <a:r>
              <a:rPr lang="en-US" sz="1200" u="sng">
                <a:solidFill>
                  <a:srgbClr val="0000FF"/>
                </a:solidFill>
                <a:hlinkClick r:id="rId3"/>
              </a:rPr>
              <a:t>https://www.ncfr.org/ncfr-report/focus/military-families/advice-therapists</a:t>
            </a:r>
            <a:endParaRPr sz="1200" u="sng">
              <a:solidFill>
                <a:srgbClr val="0000FF"/>
              </a:solidFill>
              <a:hlinkClick r:id="rId4"/>
            </a:endParaRPr>
          </a:p>
          <a:p>
            <a:pPr indent="0" lvl="0" marL="0" rtl="0" algn="l">
              <a:lnSpc>
                <a:spcPct val="150000"/>
              </a:lnSpc>
              <a:spcBef>
                <a:spcPts val="360"/>
              </a:spcBef>
              <a:spcAft>
                <a:spcPts val="0"/>
              </a:spcAft>
              <a:buClr>
                <a:schemeClr val="dk1"/>
              </a:buClr>
              <a:buSzPts val="1100"/>
              <a:buFont typeface="Arial"/>
              <a:buNone/>
            </a:pPr>
            <a:r>
              <a:rPr lang="en-US" sz="1200" u="sng">
                <a:solidFill>
                  <a:srgbClr val="0000FF"/>
                </a:solidFill>
                <a:hlinkClick r:id="rId5"/>
              </a:rPr>
              <a:t>https://www.pdhealth.mil/sites/default/files/images/mental-health-disorder-prevalence-among-active-duty-service-members-508.pdf</a:t>
            </a:r>
            <a:endParaRPr sz="1200" u="sng">
              <a:solidFill>
                <a:srgbClr val="0000FF"/>
              </a:solidFill>
              <a:hlinkClick r:id="rId6"/>
            </a:endParaRPr>
          </a:p>
          <a:p>
            <a:pPr indent="0" lvl="0" marL="0" rtl="0" algn="l">
              <a:lnSpc>
                <a:spcPct val="150000"/>
              </a:lnSpc>
              <a:spcBef>
                <a:spcPts val="360"/>
              </a:spcBef>
              <a:spcAft>
                <a:spcPts val="0"/>
              </a:spcAft>
              <a:buClr>
                <a:schemeClr val="dk1"/>
              </a:buClr>
              <a:buSzPts val="1100"/>
              <a:buFont typeface="Arial"/>
              <a:buNone/>
            </a:pPr>
            <a:r>
              <a:rPr lang="en-US" sz="1200" u="sng">
                <a:solidFill>
                  <a:srgbClr val="0000FF"/>
                </a:solidFill>
                <a:hlinkClick r:id="rId7"/>
              </a:rPr>
              <a:t>https://www.militaryonesource.mil/military-life-cycle/friends-extended-family/common-military-acronyms</a:t>
            </a:r>
            <a:endParaRPr sz="1200" u="sng">
              <a:solidFill>
                <a:srgbClr val="0000FF"/>
              </a:solidFill>
              <a:hlinkClick r:id="rId8"/>
            </a:endParaRPr>
          </a:p>
          <a:p>
            <a:pPr indent="0" lvl="0" marL="0" rtl="0" algn="l">
              <a:lnSpc>
                <a:spcPct val="150000"/>
              </a:lnSpc>
              <a:spcBef>
                <a:spcPts val="360"/>
              </a:spcBef>
              <a:spcAft>
                <a:spcPts val="0"/>
              </a:spcAft>
              <a:buClr>
                <a:schemeClr val="dk1"/>
              </a:buClr>
              <a:buSzPts val="1100"/>
              <a:buFont typeface="Arial"/>
              <a:buNone/>
            </a:pPr>
            <a:r>
              <a:rPr lang="en-US" sz="1200" u="sng">
                <a:solidFill>
                  <a:srgbClr val="0000FF"/>
                </a:solidFill>
                <a:hlinkClick r:id="rId9"/>
              </a:rPr>
              <a:t>https://www.cfr.org/article/demographics-us-military</a:t>
            </a:r>
            <a:endParaRPr sz="1200" u="sng">
              <a:solidFill>
                <a:srgbClr val="0000FF"/>
              </a:solidFill>
              <a:hlinkClick r:id="rId10"/>
            </a:endParaRPr>
          </a:p>
          <a:p>
            <a:pPr indent="0" lvl="0" marL="0" rtl="0" algn="l">
              <a:lnSpc>
                <a:spcPct val="150000"/>
              </a:lnSpc>
              <a:spcBef>
                <a:spcPts val="360"/>
              </a:spcBef>
              <a:spcAft>
                <a:spcPts val="0"/>
              </a:spcAft>
              <a:buClr>
                <a:schemeClr val="dk1"/>
              </a:buClr>
              <a:buSzPts val="1100"/>
              <a:buFont typeface="Arial"/>
              <a:buNone/>
            </a:pPr>
            <a:r>
              <a:rPr lang="en-US" sz="1200" u="sng">
                <a:solidFill>
                  <a:srgbClr val="0000FF"/>
                </a:solidFill>
                <a:hlinkClick r:id="rId11"/>
              </a:rPr>
              <a:t>https://www.insider.com/military-spouse-what-is-it-like-2018-5</a:t>
            </a:r>
            <a:endParaRPr sz="1200" u="sng">
              <a:solidFill>
                <a:srgbClr val="0000FF"/>
              </a:solidFill>
              <a:hlinkClick r:id="rId12"/>
            </a:endParaRPr>
          </a:p>
          <a:p>
            <a:pPr indent="0" lvl="0" marL="0" rtl="0" algn="l">
              <a:lnSpc>
                <a:spcPct val="150000"/>
              </a:lnSpc>
              <a:spcBef>
                <a:spcPts val="360"/>
              </a:spcBef>
              <a:spcAft>
                <a:spcPts val="0"/>
              </a:spcAft>
              <a:buClr>
                <a:schemeClr val="dk1"/>
              </a:buClr>
              <a:buSzPts val="1100"/>
              <a:buFont typeface="Arial"/>
              <a:buNone/>
            </a:pPr>
            <a:r>
              <a:rPr lang="en-US" sz="1200" u="sng">
                <a:solidFill>
                  <a:srgbClr val="0000FF"/>
                </a:solidFill>
                <a:hlinkClick r:id="rId13"/>
              </a:rPr>
              <a:t>https://themilitarywifeandmom.com/manners-for-milspouses-12-must-know-etiquette-rules-of-military-life/</a:t>
            </a:r>
            <a:endParaRPr sz="1200" u="sng">
              <a:solidFill>
                <a:srgbClr val="0000FF"/>
              </a:solidFill>
              <a:hlinkClick r:id="rId14"/>
            </a:endParaRPr>
          </a:p>
          <a:p>
            <a:pPr indent="0" lvl="0" marL="0" rtl="0" algn="l">
              <a:lnSpc>
                <a:spcPct val="150000"/>
              </a:lnSpc>
              <a:spcBef>
                <a:spcPts val="360"/>
              </a:spcBef>
              <a:spcAft>
                <a:spcPts val="0"/>
              </a:spcAft>
              <a:buClr>
                <a:schemeClr val="dk1"/>
              </a:buClr>
              <a:buSzPts val="1100"/>
              <a:buFont typeface="Arial"/>
              <a:buNone/>
            </a:pPr>
            <a:r>
              <a:rPr lang="en-US" sz="1200" u="sng">
                <a:solidFill>
                  <a:srgbClr val="0000FF"/>
                </a:solidFill>
                <a:hlinkClick r:id="rId15"/>
              </a:rPr>
              <a:t>https://www.uschamberfoundation.org/bhq/evolution-military-spouse</a:t>
            </a:r>
            <a:endParaRPr sz="1200" u="sng">
              <a:solidFill>
                <a:srgbClr val="0000FF"/>
              </a:solidFill>
              <a:hlinkClick r:id="rId16"/>
            </a:endParaRPr>
          </a:p>
          <a:p>
            <a:pPr indent="0" lvl="0" marL="0" rtl="0" algn="l">
              <a:lnSpc>
                <a:spcPct val="150000"/>
              </a:lnSpc>
              <a:spcBef>
                <a:spcPts val="360"/>
              </a:spcBef>
              <a:spcAft>
                <a:spcPts val="0"/>
              </a:spcAft>
              <a:buClr>
                <a:schemeClr val="dk1"/>
              </a:buClr>
              <a:buSzPts val="1100"/>
              <a:buFont typeface="Arial"/>
              <a:buNone/>
            </a:pPr>
            <a:r>
              <a:rPr lang="en-US" sz="1200" u="sng">
                <a:solidFill>
                  <a:srgbClr val="0000FF"/>
                </a:solidFill>
                <a:hlinkClick r:id="rId17"/>
              </a:rPr>
              <a:t>https://foxtrotalpha.jalopnik.com/what-its-like-growing-up-as-a-military-brat-1722058525</a:t>
            </a:r>
            <a:endParaRPr sz="1200" u="sng">
              <a:solidFill>
                <a:srgbClr val="0000FF"/>
              </a:solidFill>
              <a:hlinkClick r:id="rId18"/>
            </a:endParaRPr>
          </a:p>
          <a:p>
            <a:pPr indent="0" lvl="0" marL="0" rtl="0" algn="l">
              <a:lnSpc>
                <a:spcPct val="150000"/>
              </a:lnSpc>
              <a:spcBef>
                <a:spcPts val="360"/>
              </a:spcBef>
              <a:spcAft>
                <a:spcPts val="0"/>
              </a:spcAft>
              <a:buClr>
                <a:schemeClr val="dk1"/>
              </a:buClr>
              <a:buSzPts val="1100"/>
              <a:buFont typeface="Arial"/>
              <a:buNone/>
            </a:pPr>
            <a:r>
              <a:rPr lang="en-US" sz="1200" u="sng">
                <a:solidFill>
                  <a:srgbClr val="0000FF"/>
                </a:solidFill>
                <a:hlinkClick r:id="rId19"/>
              </a:rPr>
              <a:t>https://www.wearethemighty.com/articles/20-important-facts-about-military-brats-backed-up-by-research</a:t>
            </a:r>
            <a:endParaRPr sz="1200" u="sng">
              <a:solidFill>
                <a:srgbClr val="0000FF"/>
              </a:solidFill>
              <a:hlinkClick r:id="rId20"/>
            </a:endParaRPr>
          </a:p>
          <a:p>
            <a:pPr indent="0" lvl="0" marL="0" rtl="0" algn="l">
              <a:spcBef>
                <a:spcPts val="360"/>
              </a:spcBef>
              <a:spcAft>
                <a:spcPts val="0"/>
              </a:spcAft>
              <a:buNone/>
            </a:pPr>
            <a:r>
              <a:t/>
            </a:r>
            <a:endParaRPr/>
          </a:p>
        </p:txBody>
      </p:sp>
      <p:pic>
        <p:nvPicPr>
          <p:cNvPr id="307" name="Google Shape;307;p36"/>
          <p:cNvPicPr preferRelativeResize="0"/>
          <p:nvPr/>
        </p:nvPicPr>
        <p:blipFill>
          <a:blip r:embed="rId21">
            <a:alphaModFix/>
          </a:blip>
          <a:stretch>
            <a:fillRect/>
          </a:stretch>
        </p:blipFill>
        <p:spPr>
          <a:xfrm>
            <a:off x="3873272" y="4693175"/>
            <a:ext cx="1360750" cy="2037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7"/>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sz="2400">
                <a:solidFill>
                  <a:schemeClr val="accent1"/>
                </a:solidFill>
              </a:rPr>
              <a:t>Multiculturalism, Ethnoracial and Socio Economic Diversity in Serving ‘Students of Color’</a:t>
            </a:r>
            <a:endParaRPr sz="2400">
              <a:solidFill>
                <a:schemeClr val="accent1"/>
              </a:solidFill>
            </a:endParaRPr>
          </a:p>
        </p:txBody>
      </p:sp>
      <p:sp>
        <p:nvSpPr>
          <p:cNvPr id="313" name="Google Shape;313;p37"/>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ctr">
              <a:spcBef>
                <a:spcPts val="320"/>
              </a:spcBef>
              <a:spcAft>
                <a:spcPts val="0"/>
              </a:spcAft>
              <a:buClr>
                <a:schemeClr val="dk1"/>
              </a:buClr>
              <a:buSzPts val="1360"/>
              <a:buFont typeface="Arial"/>
              <a:buNone/>
            </a:pPr>
            <a:r>
              <a:rPr b="1" lang="en-US" sz="1800">
                <a:solidFill>
                  <a:schemeClr val="dk2"/>
                </a:solidFill>
              </a:rPr>
              <a:t>ARAM GOMEZ, M.S., LMHC </a:t>
            </a:r>
            <a:endParaRPr b="1" sz="1800">
              <a:solidFill>
                <a:schemeClr val="dk2"/>
              </a:solidFill>
            </a:endParaRPr>
          </a:p>
          <a:p>
            <a:pPr indent="0" lvl="0" marL="0" rtl="0" algn="ctr">
              <a:spcBef>
                <a:spcPts val="320"/>
              </a:spcBef>
              <a:spcAft>
                <a:spcPts val="0"/>
              </a:spcAft>
              <a:buClr>
                <a:schemeClr val="dk1"/>
              </a:buClr>
              <a:buSzPts val="1360"/>
              <a:buFont typeface="Arial"/>
              <a:buNone/>
            </a:pPr>
            <a:r>
              <a:t/>
            </a:r>
            <a:endParaRPr b="1" sz="1600">
              <a:solidFill>
                <a:schemeClr val="dk2"/>
              </a:solidFill>
            </a:endParaRPr>
          </a:p>
          <a:p>
            <a:pPr indent="-128587" lvl="0" marL="274320" rtl="0" algn="l">
              <a:spcBef>
                <a:spcPts val="0"/>
              </a:spcBef>
              <a:spcAft>
                <a:spcPts val="0"/>
              </a:spcAft>
              <a:buClr>
                <a:schemeClr val="dk1"/>
              </a:buClr>
              <a:buSzPts val="2295"/>
              <a:buFont typeface="Arial"/>
              <a:buNone/>
            </a:pPr>
            <a:r>
              <a:rPr lang="en-US" sz="1800"/>
              <a:t>Counselor at Clarkson University</a:t>
            </a:r>
            <a:endParaRPr sz="1800"/>
          </a:p>
          <a:p>
            <a:pPr indent="-128587" lvl="0" marL="274320" rtl="0" algn="l">
              <a:spcBef>
                <a:spcPts val="0"/>
              </a:spcBef>
              <a:spcAft>
                <a:spcPts val="0"/>
              </a:spcAft>
              <a:buClr>
                <a:schemeClr val="dk1"/>
              </a:buClr>
              <a:buSzPts val="2295"/>
              <a:buFont typeface="Arial"/>
              <a:buNone/>
            </a:pPr>
            <a:r>
              <a:t/>
            </a:r>
            <a:endParaRPr sz="1800"/>
          </a:p>
          <a:p>
            <a:pPr indent="-128587" lvl="0" marL="274320" rtl="0" algn="l">
              <a:spcBef>
                <a:spcPts val="0"/>
              </a:spcBef>
              <a:spcAft>
                <a:spcPts val="0"/>
              </a:spcAft>
              <a:buClr>
                <a:schemeClr val="dk1"/>
              </a:buClr>
              <a:buSzPts val="2295"/>
              <a:buFont typeface="Arial"/>
              <a:buNone/>
            </a:pPr>
            <a:r>
              <a:rPr lang="en-US" sz="1800"/>
              <a:t>Member of the Association of Multicultural Counseling and Development (AMCD)</a:t>
            </a:r>
            <a:endParaRPr sz="1800"/>
          </a:p>
          <a:p>
            <a:pPr indent="-128587" lvl="0" marL="274320" rtl="0" algn="l">
              <a:spcBef>
                <a:spcPts val="0"/>
              </a:spcBef>
              <a:spcAft>
                <a:spcPts val="0"/>
              </a:spcAft>
              <a:buClr>
                <a:schemeClr val="dk1"/>
              </a:buClr>
              <a:buSzPts val="2295"/>
              <a:buFont typeface="Arial"/>
              <a:buNone/>
            </a:pPr>
            <a:r>
              <a:rPr lang="en-US" sz="1800"/>
              <a:t>Former facilitator for the Institutes for the Healing of Racism (Rutstein, N., Amherst, MA)</a:t>
            </a:r>
            <a:endParaRPr sz="1800"/>
          </a:p>
          <a:p>
            <a:pPr indent="-128587" lvl="0" marL="274320" rtl="0" algn="l">
              <a:spcBef>
                <a:spcPts val="0"/>
              </a:spcBef>
              <a:spcAft>
                <a:spcPts val="0"/>
              </a:spcAft>
              <a:buClr>
                <a:schemeClr val="dk1"/>
              </a:buClr>
              <a:buSzPts val="2295"/>
              <a:buFont typeface="Arial"/>
              <a:buNone/>
            </a:pPr>
            <a:r>
              <a:rPr lang="en-US" sz="1800"/>
              <a:t>Previous cognitive psychology research involving Stereotype Threat</a:t>
            </a:r>
            <a:endParaRPr sz="1800"/>
          </a:p>
          <a:p>
            <a:pPr indent="-128587" lvl="0" marL="274320" rtl="0" algn="l">
              <a:spcBef>
                <a:spcPts val="0"/>
              </a:spcBef>
              <a:spcAft>
                <a:spcPts val="0"/>
              </a:spcAft>
              <a:buClr>
                <a:schemeClr val="dk1"/>
              </a:buClr>
              <a:buSzPts val="2295"/>
              <a:buFont typeface="Arial"/>
              <a:buNone/>
            </a:pPr>
            <a:r>
              <a:t/>
            </a:r>
            <a:endParaRPr sz="1800"/>
          </a:p>
          <a:p>
            <a:pPr indent="-128587" lvl="0" marL="274320" rtl="0" algn="ctr">
              <a:spcBef>
                <a:spcPts val="0"/>
              </a:spcBef>
              <a:spcAft>
                <a:spcPts val="0"/>
              </a:spcAft>
              <a:buClr>
                <a:schemeClr val="dk1"/>
              </a:buClr>
              <a:buSzPts val="2295"/>
              <a:buFont typeface="Arial"/>
              <a:buNone/>
            </a:pPr>
            <a:r>
              <a:rPr lang="en-US" sz="1800" u="sng">
                <a:solidFill>
                  <a:schemeClr val="hlink"/>
                </a:solidFill>
                <a:hlinkClick r:id="rId3"/>
              </a:rPr>
              <a:t>agomez@clarkson.edu</a:t>
            </a:r>
            <a:r>
              <a:rPr lang="en-US" sz="1800"/>
              <a:t> 315-268-6633</a:t>
            </a:r>
            <a:endParaRPr sz="1800"/>
          </a:p>
          <a:p>
            <a:pPr indent="-128587" lvl="0" marL="274320" rtl="0" algn="l">
              <a:spcBef>
                <a:spcPts val="0"/>
              </a:spcBef>
              <a:spcAft>
                <a:spcPts val="0"/>
              </a:spcAft>
              <a:buClr>
                <a:schemeClr val="dk1"/>
              </a:buClr>
              <a:buSzPts val="2295"/>
              <a:buFont typeface="Arial"/>
              <a:buNone/>
            </a:pPr>
            <a:r>
              <a:rPr b="1" lang="en-US" sz="1800"/>
              <a:t>Objective:</a:t>
            </a:r>
            <a:endParaRPr b="1" sz="1800"/>
          </a:p>
          <a:p>
            <a:pPr indent="-128587" lvl="0" marL="274320" rtl="0" algn="l">
              <a:spcBef>
                <a:spcPts val="0"/>
              </a:spcBef>
              <a:spcAft>
                <a:spcPts val="0"/>
              </a:spcAft>
              <a:buClr>
                <a:schemeClr val="dk1"/>
              </a:buClr>
              <a:buSzPts val="2295"/>
              <a:buFont typeface="Arial"/>
              <a:buNone/>
            </a:pPr>
            <a:r>
              <a:t/>
            </a:r>
            <a:endParaRPr sz="1800"/>
          </a:p>
          <a:p>
            <a:pPr indent="-128587" lvl="0" marL="274320" rtl="0" algn="l">
              <a:spcBef>
                <a:spcPts val="0"/>
              </a:spcBef>
              <a:spcAft>
                <a:spcPts val="0"/>
              </a:spcAft>
              <a:buClr>
                <a:schemeClr val="dk1"/>
              </a:buClr>
              <a:buSzPts val="2295"/>
              <a:buFont typeface="Arial"/>
              <a:buNone/>
            </a:pPr>
            <a:r>
              <a:rPr lang="en-US" sz="1800"/>
              <a:t>Participants will better understand the depth of multiculturalism, ethnoracial, and socioeconomic diversity in serving students of color.</a:t>
            </a:r>
            <a:endParaRPr sz="1800"/>
          </a:p>
          <a:p>
            <a:pPr indent="0" lvl="0" marL="0" rtl="0" algn="ctr">
              <a:spcBef>
                <a:spcPts val="320"/>
              </a:spcBef>
              <a:spcAft>
                <a:spcPts val="0"/>
              </a:spcAft>
              <a:buClr>
                <a:schemeClr val="dk1"/>
              </a:buClr>
              <a:buSzPts val="1360"/>
              <a:buFont typeface="Arial"/>
              <a:buNone/>
            </a:pPr>
            <a:r>
              <a:t/>
            </a:r>
            <a:endParaRPr b="1" sz="16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8"/>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Students of Color?</a:t>
            </a:r>
            <a:endParaRPr/>
          </a:p>
        </p:txBody>
      </p:sp>
      <p:sp>
        <p:nvSpPr>
          <p:cNvPr id="319" name="Google Shape;319;p38"/>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sz="2400"/>
          </a:p>
          <a:p>
            <a:pPr indent="0" lvl="0" marL="0" rtl="0" algn="l">
              <a:spcBef>
                <a:spcPts val="360"/>
              </a:spcBef>
              <a:spcAft>
                <a:spcPts val="0"/>
              </a:spcAft>
              <a:buNone/>
            </a:pPr>
            <a:r>
              <a:rPr lang="en-US" sz="2400"/>
              <a:t>Students </a:t>
            </a:r>
            <a:r>
              <a:rPr lang="en-US" sz="2400"/>
              <a:t>of Color (SOC) -</a:t>
            </a:r>
            <a:r>
              <a:rPr lang="en-US"/>
              <a:t> </a:t>
            </a:r>
            <a:r>
              <a:rPr lang="en-US" sz="1800"/>
              <a:t> used to refer to any student who may identify as being part of a non-white racial identity group such as Black, African-American, Asian, South Asian, Middle Eastern, Pacific Islander, Latinx, Chicanx, Native American, and multiracial. </a:t>
            </a:r>
            <a:endParaRPr sz="1800"/>
          </a:p>
          <a:p>
            <a:pPr indent="457200" lvl="0" marL="457200" rtl="0" algn="l">
              <a:spcBef>
                <a:spcPts val="360"/>
              </a:spcBef>
              <a:spcAft>
                <a:spcPts val="0"/>
              </a:spcAft>
              <a:buNone/>
            </a:pPr>
            <a:r>
              <a:rPr lang="en-US" sz="1400"/>
              <a:t>(Adapted from Race and Pedagogy, University of </a:t>
            </a:r>
            <a:r>
              <a:rPr lang="en-US" sz="1400"/>
              <a:t>Wisconsin-</a:t>
            </a:r>
            <a:r>
              <a:rPr lang="en-US" sz="1400"/>
              <a:t>Madison)</a:t>
            </a:r>
            <a:endParaRPr sz="1400"/>
          </a:p>
          <a:p>
            <a:pPr indent="0" lvl="0" marL="0" rtl="0" algn="l">
              <a:spcBef>
                <a:spcPts val="360"/>
              </a:spcBef>
              <a:spcAft>
                <a:spcPts val="0"/>
              </a:spcAft>
              <a:buNone/>
            </a:pPr>
            <a:r>
              <a:t/>
            </a:r>
            <a:endParaRPr sz="1400"/>
          </a:p>
          <a:p>
            <a:pPr indent="0" lvl="0" marL="0" rtl="0" algn="l">
              <a:spcBef>
                <a:spcPts val="360"/>
              </a:spcBef>
              <a:spcAft>
                <a:spcPts val="0"/>
              </a:spcAft>
              <a:buNone/>
            </a:pPr>
            <a:r>
              <a:t/>
            </a:r>
            <a:endParaRPr sz="1400"/>
          </a:p>
          <a:p>
            <a:pPr indent="0" lvl="0" marL="0" rtl="0" algn="l">
              <a:spcBef>
                <a:spcPts val="360"/>
              </a:spcBef>
              <a:spcAft>
                <a:spcPts val="0"/>
              </a:spcAft>
              <a:buNone/>
            </a:pPr>
            <a:r>
              <a:rPr lang="en-US" sz="1400"/>
              <a:t>Students of color make up more than </a:t>
            </a:r>
            <a:r>
              <a:rPr lang="en-US" sz="1400" u="sng"/>
              <a:t>45 percent of the undergraduate population</a:t>
            </a:r>
            <a:r>
              <a:rPr lang="en-US" sz="1400"/>
              <a:t>, compared with less than 30 percent two decades ago - </a:t>
            </a:r>
            <a:r>
              <a:rPr lang="en-US" sz="1400" u="sng"/>
              <a:t>32 percent of graduate students</a:t>
            </a:r>
            <a:r>
              <a:rPr lang="en-US" sz="1400"/>
              <a:t> were students of color - Hispanic population shows the most growth in higher education - black students lag significantly behind in representation in higher education but are represented in growing number vs 20 years prior</a:t>
            </a:r>
            <a:endParaRPr sz="1400"/>
          </a:p>
          <a:p>
            <a:pPr indent="457200" lvl="0" marL="457200" rtl="0" algn="l">
              <a:spcBef>
                <a:spcPts val="360"/>
              </a:spcBef>
              <a:spcAft>
                <a:spcPts val="0"/>
              </a:spcAft>
              <a:buNone/>
            </a:pPr>
            <a:r>
              <a:rPr lang="en-US" sz="1400"/>
              <a:t>(American Council on Education (ACE), Race and Ethnicity in Higher Education Report)</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9"/>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t/>
            </a:r>
            <a:endParaRPr/>
          </a:p>
        </p:txBody>
      </p:sp>
      <p:sp>
        <p:nvSpPr>
          <p:cNvPr id="325" name="Google Shape;325;p39"/>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326" name="Google Shape;326;p39"/>
          <p:cNvPicPr preferRelativeResize="0"/>
          <p:nvPr/>
        </p:nvPicPr>
        <p:blipFill>
          <a:blip r:embed="rId3">
            <a:alphaModFix/>
          </a:blip>
          <a:stretch>
            <a:fillRect/>
          </a:stretch>
        </p:blipFill>
        <p:spPr>
          <a:xfrm>
            <a:off x="163527" y="136325"/>
            <a:ext cx="8817900" cy="6360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0"/>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Some Common Challenges Faced by SOC</a:t>
            </a:r>
            <a:endParaRPr/>
          </a:p>
        </p:txBody>
      </p:sp>
      <p:sp>
        <p:nvSpPr>
          <p:cNvPr id="332" name="Google Shape;332;p40"/>
          <p:cNvSpPr txBox="1"/>
          <p:nvPr>
            <p:ph idx="1" type="body"/>
          </p:nvPr>
        </p:nvSpPr>
        <p:spPr>
          <a:xfrm>
            <a:off x="301752" y="1371600"/>
            <a:ext cx="4038600" cy="4681800"/>
          </a:xfrm>
          <a:prstGeom prst="rect">
            <a:avLst/>
          </a:prstGeom>
        </p:spPr>
        <p:txBody>
          <a:bodyPr anchorCtr="0" anchor="t" bIns="45700" lIns="91425" spcFirstLastPara="1" rIns="91425" wrap="square" tIns="45700">
            <a:noAutofit/>
          </a:bodyPr>
          <a:lstStyle/>
          <a:p>
            <a:pPr indent="-342900" lvl="0" marL="457200" rtl="0" algn="l">
              <a:spcBef>
                <a:spcPts val="500"/>
              </a:spcBef>
              <a:spcAft>
                <a:spcPts val="0"/>
              </a:spcAft>
              <a:buSzPts val="1800"/>
              <a:buChar char="❖"/>
            </a:pPr>
            <a:r>
              <a:rPr lang="en-US" sz="1800"/>
              <a:t>Racism and intolerance</a:t>
            </a:r>
            <a:endParaRPr sz="1800"/>
          </a:p>
          <a:p>
            <a:pPr indent="-342900" lvl="0" marL="457200" rtl="0" algn="l">
              <a:spcBef>
                <a:spcPts val="0"/>
              </a:spcBef>
              <a:spcAft>
                <a:spcPts val="0"/>
              </a:spcAft>
              <a:buSzPts val="1800"/>
              <a:buChar char="❖"/>
            </a:pPr>
            <a:r>
              <a:rPr lang="en-US" sz="1800"/>
              <a:t>Islamophobia</a:t>
            </a:r>
            <a:endParaRPr sz="1800"/>
          </a:p>
          <a:p>
            <a:pPr indent="-342900" lvl="0" marL="457200" rtl="0" algn="l">
              <a:spcBef>
                <a:spcPts val="0"/>
              </a:spcBef>
              <a:spcAft>
                <a:spcPts val="0"/>
              </a:spcAft>
              <a:buSzPts val="1800"/>
              <a:buChar char="❖"/>
            </a:pPr>
            <a:r>
              <a:rPr lang="en-US" sz="1800"/>
              <a:t>Stereotype Threat</a:t>
            </a:r>
            <a:endParaRPr sz="1800"/>
          </a:p>
          <a:p>
            <a:pPr indent="-342900" lvl="0" marL="457200" rtl="0" algn="l">
              <a:spcBef>
                <a:spcPts val="0"/>
              </a:spcBef>
              <a:spcAft>
                <a:spcPts val="0"/>
              </a:spcAft>
              <a:buSzPts val="1800"/>
              <a:buChar char="❖"/>
            </a:pPr>
            <a:r>
              <a:rPr lang="en-US" sz="1800"/>
              <a:t>Microaggressions (</a:t>
            </a:r>
            <a:r>
              <a:rPr lang="en-US" sz="1100" u="sng">
                <a:solidFill>
                  <a:schemeClr val="hlink"/>
                </a:solidFill>
                <a:latin typeface="Arial"/>
                <a:ea typeface="Arial"/>
                <a:cs typeface="Arial"/>
                <a:sym typeface="Arial"/>
                <a:hlinkClick r:id="rId3"/>
              </a:rPr>
              <a:t>https://www.buzzfeed.com/hnigatu/racial-microagressions-you-hear-on-a-daily-basis</a:t>
            </a:r>
            <a:r>
              <a:rPr lang="en-US" sz="1800"/>
              <a:t>)</a:t>
            </a:r>
            <a:endParaRPr sz="1800"/>
          </a:p>
          <a:p>
            <a:pPr indent="-342900" lvl="0" marL="457200" rtl="0" algn="l">
              <a:spcBef>
                <a:spcPts val="0"/>
              </a:spcBef>
              <a:spcAft>
                <a:spcPts val="0"/>
              </a:spcAft>
              <a:buSzPts val="1800"/>
              <a:buChar char="❖"/>
            </a:pPr>
            <a:r>
              <a:rPr lang="en-US" sz="1800"/>
              <a:t>Being viewed with </a:t>
            </a:r>
            <a:r>
              <a:rPr lang="en-US" sz="1800"/>
              <a:t>suspicion</a:t>
            </a:r>
            <a:endParaRPr sz="1800"/>
          </a:p>
          <a:p>
            <a:pPr indent="-342900" lvl="0" marL="457200" rtl="0" algn="l">
              <a:spcBef>
                <a:spcPts val="0"/>
              </a:spcBef>
              <a:spcAft>
                <a:spcPts val="0"/>
              </a:spcAft>
              <a:buSzPts val="1800"/>
              <a:buChar char="❖"/>
            </a:pPr>
            <a:r>
              <a:rPr lang="en-US" sz="1800"/>
              <a:t>C</a:t>
            </a:r>
            <a:r>
              <a:rPr lang="en-US" sz="1800"/>
              <a:t>yberbullying</a:t>
            </a:r>
            <a:endParaRPr sz="1800"/>
          </a:p>
          <a:p>
            <a:pPr indent="-342900" lvl="0" marL="457200" rtl="0" algn="l">
              <a:spcBef>
                <a:spcPts val="0"/>
              </a:spcBef>
              <a:spcAft>
                <a:spcPts val="0"/>
              </a:spcAft>
              <a:buSzPts val="1800"/>
              <a:buChar char="❖"/>
            </a:pPr>
            <a:r>
              <a:rPr lang="en-US" sz="1800"/>
              <a:t>Unreasoned expectations</a:t>
            </a:r>
            <a:endParaRPr sz="1800"/>
          </a:p>
          <a:p>
            <a:pPr indent="-342900" lvl="0" marL="457200" rtl="0" algn="l">
              <a:spcBef>
                <a:spcPts val="0"/>
              </a:spcBef>
              <a:spcAft>
                <a:spcPts val="0"/>
              </a:spcAft>
              <a:buSzPts val="1800"/>
              <a:buChar char="❖"/>
            </a:pPr>
            <a:r>
              <a:rPr lang="en-US" sz="1800"/>
              <a:t>Low academic self-esteem</a:t>
            </a:r>
            <a:endParaRPr sz="1800"/>
          </a:p>
          <a:p>
            <a:pPr indent="-342900" lvl="0" marL="457200" rtl="0" algn="l">
              <a:spcBef>
                <a:spcPts val="0"/>
              </a:spcBef>
              <a:spcAft>
                <a:spcPts val="0"/>
              </a:spcAft>
              <a:buSzPts val="1800"/>
              <a:buChar char="❖"/>
            </a:pPr>
            <a:r>
              <a:rPr lang="en-US" sz="1800"/>
              <a:t>D</a:t>
            </a:r>
            <a:r>
              <a:rPr lang="en-US" sz="1800"/>
              <a:t>iscrepancy</a:t>
            </a:r>
            <a:r>
              <a:rPr lang="en-US" sz="1800"/>
              <a:t> between the student’s culture/home environment and the university</a:t>
            </a:r>
            <a:endParaRPr sz="1800"/>
          </a:p>
          <a:p>
            <a:pPr indent="-342900" lvl="0" marL="457200" rtl="0" algn="l">
              <a:spcBef>
                <a:spcPts val="0"/>
              </a:spcBef>
              <a:spcAft>
                <a:spcPts val="0"/>
              </a:spcAft>
              <a:buSzPts val="1800"/>
              <a:buChar char="❖"/>
            </a:pPr>
            <a:r>
              <a:rPr lang="en-US" sz="1800"/>
              <a:t>Feeling lonely or misunderstood</a:t>
            </a:r>
            <a:r>
              <a:rPr lang="en-US" sz="1800"/>
              <a:t> </a:t>
            </a:r>
            <a:endParaRPr sz="1800"/>
          </a:p>
          <a:p>
            <a:pPr indent="-342900" lvl="0" marL="457200" rtl="0" algn="l">
              <a:spcBef>
                <a:spcPts val="0"/>
              </a:spcBef>
              <a:spcAft>
                <a:spcPts val="0"/>
              </a:spcAft>
              <a:buSzPts val="1800"/>
              <a:buChar char="❖"/>
            </a:pPr>
            <a:r>
              <a:rPr b="1" lang="en-US" sz="1800"/>
              <a:t>Cultural mistrust of counseling</a:t>
            </a:r>
            <a:endParaRPr b="1" sz="1800"/>
          </a:p>
          <a:p>
            <a:pPr indent="0" lvl="0" marL="0" rtl="0" algn="l">
              <a:spcBef>
                <a:spcPts val="500"/>
              </a:spcBef>
              <a:spcAft>
                <a:spcPts val="0"/>
              </a:spcAft>
              <a:buNone/>
            </a:pPr>
            <a:r>
              <a:t/>
            </a:r>
            <a:endParaRPr b="1" sz="1800"/>
          </a:p>
          <a:p>
            <a:pPr indent="0" lvl="0" marL="0" rtl="0" algn="l">
              <a:spcBef>
                <a:spcPts val="500"/>
              </a:spcBef>
              <a:spcAft>
                <a:spcPts val="0"/>
              </a:spcAft>
              <a:buNone/>
            </a:pPr>
            <a:r>
              <a:t/>
            </a:r>
            <a:endParaRPr sz="1800"/>
          </a:p>
        </p:txBody>
      </p:sp>
      <p:sp>
        <p:nvSpPr>
          <p:cNvPr id="333" name="Google Shape;333;p40"/>
          <p:cNvSpPr txBox="1"/>
          <p:nvPr>
            <p:ph idx="2" type="body"/>
          </p:nvPr>
        </p:nvSpPr>
        <p:spPr>
          <a:xfrm>
            <a:off x="4800600" y="1371600"/>
            <a:ext cx="4038600" cy="4681800"/>
          </a:xfrm>
          <a:prstGeom prst="rect">
            <a:avLst/>
          </a:prstGeom>
        </p:spPr>
        <p:txBody>
          <a:bodyPr anchorCtr="0" anchor="t" bIns="45700" lIns="91425" spcFirstLastPara="1" rIns="91425" wrap="square" tIns="45700">
            <a:noAutofit/>
          </a:bodyPr>
          <a:lstStyle/>
          <a:p>
            <a:pPr indent="-342900" lvl="0" marL="457200" rtl="0" algn="l">
              <a:spcBef>
                <a:spcPts val="500"/>
              </a:spcBef>
              <a:spcAft>
                <a:spcPts val="0"/>
              </a:spcAft>
              <a:buSzPts val="1800"/>
              <a:buChar char="❖"/>
            </a:pPr>
            <a:r>
              <a:rPr lang="en-US" sz="1800"/>
              <a:t>Being viewed as a representative of their race</a:t>
            </a:r>
            <a:endParaRPr sz="1800"/>
          </a:p>
          <a:p>
            <a:pPr indent="-342900" lvl="0" marL="457200" rtl="0" algn="l">
              <a:spcBef>
                <a:spcPts val="0"/>
              </a:spcBef>
              <a:spcAft>
                <a:spcPts val="0"/>
              </a:spcAft>
              <a:buSzPts val="1800"/>
              <a:buChar char="❖"/>
            </a:pPr>
            <a:r>
              <a:rPr lang="en-US" sz="1800"/>
              <a:t>Burden of explaining oneself</a:t>
            </a:r>
            <a:endParaRPr sz="1800"/>
          </a:p>
          <a:p>
            <a:pPr indent="-342900" lvl="0" marL="457200" rtl="0" algn="l">
              <a:spcBef>
                <a:spcPts val="0"/>
              </a:spcBef>
              <a:spcAft>
                <a:spcPts val="0"/>
              </a:spcAft>
              <a:buSzPts val="1800"/>
              <a:buChar char="❖"/>
            </a:pPr>
            <a:r>
              <a:rPr lang="en-US" sz="1800"/>
              <a:t>Burden of having to be grateful for the opportunity</a:t>
            </a:r>
            <a:endParaRPr sz="1800"/>
          </a:p>
          <a:p>
            <a:pPr indent="-342900" lvl="0" marL="457200" rtl="0" algn="l">
              <a:spcBef>
                <a:spcPts val="0"/>
              </a:spcBef>
              <a:spcAft>
                <a:spcPts val="0"/>
              </a:spcAft>
              <a:buSzPts val="1800"/>
              <a:buChar char="❖"/>
            </a:pPr>
            <a:r>
              <a:rPr lang="en-US" sz="1800"/>
              <a:t>Feelings of intruding on white space</a:t>
            </a:r>
            <a:endParaRPr sz="1800"/>
          </a:p>
          <a:p>
            <a:pPr indent="-342900" lvl="0" marL="457200" rtl="0" algn="l">
              <a:spcBef>
                <a:spcPts val="0"/>
              </a:spcBef>
              <a:spcAft>
                <a:spcPts val="0"/>
              </a:spcAft>
              <a:buSzPts val="1800"/>
              <a:buChar char="❖"/>
            </a:pPr>
            <a:r>
              <a:rPr lang="en-US" sz="1800"/>
              <a:t>Racial underrepresentation</a:t>
            </a:r>
            <a:endParaRPr sz="1800"/>
          </a:p>
          <a:p>
            <a:pPr indent="-342900" lvl="0" marL="457200" rtl="0" algn="l">
              <a:spcBef>
                <a:spcPts val="0"/>
              </a:spcBef>
              <a:spcAft>
                <a:spcPts val="0"/>
              </a:spcAft>
              <a:buSzPts val="1800"/>
              <a:buChar char="❖"/>
            </a:pPr>
            <a:r>
              <a:rPr lang="en-US" sz="1800"/>
              <a:t>Economic challenges </a:t>
            </a:r>
            <a:r>
              <a:rPr lang="en-US" sz="1100">
                <a:solidFill>
                  <a:schemeClr val="dk2"/>
                </a:solidFill>
              </a:rPr>
              <a:t>(Contrary to stereotyped beliefs SOC do not have grants and government agencies tripping all over themselves to cover their costs)</a:t>
            </a:r>
            <a:endParaRPr sz="1100">
              <a:solidFill>
                <a:schemeClr val="dk2"/>
              </a:solidFill>
            </a:endParaRPr>
          </a:p>
          <a:p>
            <a:pPr indent="-342900" lvl="0" marL="457200" rtl="0" algn="l">
              <a:spcBef>
                <a:spcPts val="0"/>
              </a:spcBef>
              <a:spcAft>
                <a:spcPts val="0"/>
              </a:spcAft>
              <a:buSzPts val="1800"/>
              <a:buChar char="❖"/>
            </a:pPr>
            <a:r>
              <a:rPr lang="en-US" sz="1800"/>
              <a:t>Lack of supportive network</a:t>
            </a:r>
            <a:endParaRPr sz="1800"/>
          </a:p>
          <a:p>
            <a:pPr indent="-342900" lvl="0" marL="457200" rtl="0" algn="l">
              <a:spcBef>
                <a:spcPts val="0"/>
              </a:spcBef>
              <a:spcAft>
                <a:spcPts val="0"/>
              </a:spcAft>
              <a:buSzPts val="1800"/>
              <a:buChar char="❖"/>
            </a:pPr>
            <a:r>
              <a:rPr lang="en-US" sz="1800"/>
              <a:t>Historical/Cultural trauma and stress</a:t>
            </a:r>
            <a:endParaRPr sz="1800"/>
          </a:p>
          <a:p>
            <a:pPr indent="-342900" lvl="1" marL="914400" rtl="0" algn="l">
              <a:spcBef>
                <a:spcPts val="0"/>
              </a:spcBef>
              <a:spcAft>
                <a:spcPts val="0"/>
              </a:spcAft>
              <a:buSzPts val="1800"/>
              <a:buChar char="➢"/>
            </a:pPr>
            <a:r>
              <a:rPr lang="en-US" sz="1400"/>
              <a:t>Post-traumatic slave syndrome</a:t>
            </a:r>
            <a:r>
              <a:rPr lang="en-US" sz="1800"/>
              <a:t> </a:t>
            </a:r>
            <a:r>
              <a:rPr lang="en-US" sz="1100"/>
              <a:t>Leary, Joy DeGruy. (2005). Post traumatic slave syndrome : America's legacy of enduring injury and healing. Milwaukie, Oregon :Uptone Press,</a:t>
            </a:r>
            <a:endParaRPr sz="1100"/>
          </a:p>
          <a:p>
            <a:pPr indent="0" lvl="0" marL="0" rtl="0" algn="l">
              <a:spcBef>
                <a:spcPts val="5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41"/>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Equity in Mental Health Framework</a:t>
            </a:r>
            <a:endParaRPr/>
          </a:p>
        </p:txBody>
      </p:sp>
      <p:sp>
        <p:nvSpPr>
          <p:cNvPr id="339" name="Google Shape;339;p41"/>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The Steve Fund and JED Foundation have partnered to produce the Equity in Mental Health Framework (EMHF). This is a model for colleges and universities for on-campus programs to support the emotional well-being and mental health of students of color. With it are found specific observations, case study examples, and recommendations.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solidFill>
                  <a:srgbClr val="0000FF"/>
                </a:solidFill>
              </a:rPr>
              <a:t>Consider reading the report and having a discussion as a counseling center.</a:t>
            </a:r>
            <a:endParaRPr>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5"/>
          <p:cNvSpPr txBox="1"/>
          <p:nvPr>
            <p:ph idx="1" type="subTitle"/>
          </p:nvPr>
        </p:nvSpPr>
        <p:spPr>
          <a:xfrm>
            <a:off x="685800" y="2819400"/>
            <a:ext cx="7772400" cy="32790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•College faculty and staff should mirror the student population.</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•Building a center that reflects the depth of that diversity is one route to serve students better. As college counseling grows more diverse, that diversity should be reflected in the counseling staff.</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•Our strong and confident counseling director leads administratively while the highly experienced assistant director provides clinical supervision to all, including the director.</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•We are the most diverse department on campus and celebrate our diversity.</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•Our identities and lived experiences play a role in our service delivery. </a:t>
            </a:r>
            <a:endParaRPr b="0">
              <a:solidFill>
                <a:schemeClr val="dk1"/>
              </a:solidFill>
            </a:endParaRPr>
          </a:p>
          <a:p>
            <a:pPr indent="0" lvl="0" marL="0" rtl="0" algn="ctr">
              <a:spcBef>
                <a:spcPts val="320"/>
              </a:spcBef>
              <a:spcAft>
                <a:spcPts val="0"/>
              </a:spcAft>
              <a:buNone/>
            </a:pPr>
            <a:r>
              <a:t/>
            </a:r>
            <a:endParaRPr sz="1400"/>
          </a:p>
        </p:txBody>
      </p:sp>
      <p:sp>
        <p:nvSpPr>
          <p:cNvPr id="175" name="Google Shape;175;p15"/>
          <p:cNvSpPr txBox="1"/>
          <p:nvPr>
            <p:ph type="ctrTitle"/>
          </p:nvPr>
        </p:nvSpPr>
        <p:spPr>
          <a:xfrm>
            <a:off x="685800" y="381000"/>
            <a:ext cx="7772400" cy="175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Foundational Premise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2"/>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EMHF Recommendations</a:t>
            </a:r>
            <a:endParaRPr/>
          </a:p>
        </p:txBody>
      </p:sp>
      <p:sp>
        <p:nvSpPr>
          <p:cNvPr id="345" name="Google Shape;345;p42"/>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317500" lvl="0" marL="457200" rtl="0" algn="l">
              <a:spcBef>
                <a:spcPts val="360"/>
              </a:spcBef>
              <a:spcAft>
                <a:spcPts val="0"/>
              </a:spcAft>
              <a:buSzPts val="1400"/>
              <a:buChar char="❖"/>
            </a:pPr>
            <a:r>
              <a:rPr lang="en-US" sz="1400"/>
              <a:t>RECOMMENDATION #1: Implementation Strategies</a:t>
            </a:r>
            <a:endParaRPr sz="1400"/>
          </a:p>
          <a:p>
            <a:pPr indent="0" lvl="0" marL="457200" rtl="0" algn="l">
              <a:spcBef>
                <a:spcPts val="360"/>
              </a:spcBef>
              <a:spcAft>
                <a:spcPts val="0"/>
              </a:spcAft>
              <a:buNone/>
            </a:pPr>
            <a:r>
              <a:rPr lang="en-US" sz="1400"/>
              <a:t>1: “Identify and promote the mental health and well-being of students of color as a campus-wide priority.”</a:t>
            </a:r>
            <a:endParaRPr sz="1400"/>
          </a:p>
          <a:p>
            <a:pPr indent="0" lvl="0" marL="0" rtl="0" algn="l">
              <a:spcBef>
                <a:spcPts val="360"/>
              </a:spcBef>
              <a:spcAft>
                <a:spcPts val="0"/>
              </a:spcAft>
              <a:buNone/>
            </a:pPr>
            <a:r>
              <a:t/>
            </a:r>
            <a:endParaRPr sz="1400"/>
          </a:p>
          <a:p>
            <a:pPr indent="-317500" lvl="0" marL="457200" rtl="0" algn="l">
              <a:spcBef>
                <a:spcPts val="360"/>
              </a:spcBef>
              <a:spcAft>
                <a:spcPts val="0"/>
              </a:spcAft>
              <a:buSzPts val="1400"/>
              <a:buChar char="❖"/>
            </a:pPr>
            <a:r>
              <a:rPr lang="en-US" sz="1400"/>
              <a:t>RECOMMENDATION #2: Needs Assessment </a:t>
            </a:r>
            <a:endParaRPr sz="1400"/>
          </a:p>
          <a:p>
            <a:pPr indent="0" lvl="0" marL="457200" rtl="0" algn="l">
              <a:spcBef>
                <a:spcPts val="360"/>
              </a:spcBef>
              <a:spcAft>
                <a:spcPts val="0"/>
              </a:spcAft>
              <a:buNone/>
            </a:pPr>
            <a:r>
              <a:rPr lang="en-US" sz="1400"/>
              <a:t>2: “Engage students to provide guidance and feedback on matters of student mental health and emotional well-being.” </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lang="en-US" sz="1400"/>
              <a:t>RECOMMENDATIONS #3-8: Program Implementation</a:t>
            </a:r>
            <a:endParaRPr sz="1400"/>
          </a:p>
          <a:p>
            <a:pPr indent="0" lvl="0" marL="457200" rtl="0" algn="l">
              <a:spcBef>
                <a:spcPts val="360"/>
              </a:spcBef>
              <a:spcAft>
                <a:spcPts val="0"/>
              </a:spcAft>
              <a:buNone/>
            </a:pPr>
            <a:r>
              <a:rPr lang="en-US" sz="1400"/>
              <a:t>3: “Actively recruit, train, and retain a diverse and culturally competent faculty and professional staff.”</a:t>
            </a:r>
            <a:endParaRPr sz="1400"/>
          </a:p>
          <a:p>
            <a:pPr indent="0" lvl="0" marL="457200" rtl="0" algn="l">
              <a:spcBef>
                <a:spcPts val="360"/>
              </a:spcBef>
              <a:spcAft>
                <a:spcPts val="0"/>
              </a:spcAft>
              <a:buNone/>
            </a:pPr>
            <a:r>
              <a:rPr lang="en-US" sz="1400"/>
              <a:t>4: “Create opportunities to engage around national and international issues/events.”</a:t>
            </a:r>
            <a:endParaRPr sz="1400"/>
          </a:p>
          <a:p>
            <a:pPr indent="0" lvl="0" marL="457200" rtl="0" algn="l">
              <a:spcBef>
                <a:spcPts val="360"/>
              </a:spcBef>
              <a:spcAft>
                <a:spcPts val="0"/>
              </a:spcAft>
              <a:buNone/>
            </a:pPr>
            <a:r>
              <a:rPr lang="en-US" sz="1400"/>
              <a:t>5: “Create dedicated roles to support well-being and success of students of color.”</a:t>
            </a:r>
            <a:endParaRPr sz="1400"/>
          </a:p>
          <a:p>
            <a:pPr indent="0" lvl="0" marL="457200" rtl="0" algn="l">
              <a:spcBef>
                <a:spcPts val="360"/>
              </a:spcBef>
              <a:spcAft>
                <a:spcPts val="0"/>
              </a:spcAft>
              <a:buNone/>
            </a:pPr>
            <a:r>
              <a:rPr lang="en-US" sz="1400"/>
              <a:t>6: “Support and promote accessible, safe communication with campus administration and an effective</a:t>
            </a:r>
            <a:endParaRPr sz="1400"/>
          </a:p>
          <a:p>
            <a:pPr indent="0" lvl="0" marL="457200" rtl="0" algn="l">
              <a:spcBef>
                <a:spcPts val="360"/>
              </a:spcBef>
              <a:spcAft>
                <a:spcPts val="0"/>
              </a:spcAft>
              <a:buNone/>
            </a:pPr>
            <a:r>
              <a:rPr lang="en-US" sz="1400"/>
              <a:t>response system.”</a:t>
            </a:r>
            <a:endParaRPr sz="1400"/>
          </a:p>
          <a:p>
            <a:pPr indent="0" lvl="0" marL="457200" rtl="0" algn="l">
              <a:spcBef>
                <a:spcPts val="360"/>
              </a:spcBef>
              <a:spcAft>
                <a:spcPts val="0"/>
              </a:spcAft>
              <a:buNone/>
            </a:pPr>
            <a:r>
              <a:rPr lang="en-US" sz="1400"/>
              <a:t>7: “Offer a range of supportive programs and services in varied formats.”</a:t>
            </a:r>
            <a:endParaRPr sz="1400"/>
          </a:p>
          <a:p>
            <a:pPr indent="0" lvl="0" marL="457200" rtl="0" algn="l">
              <a:spcBef>
                <a:spcPts val="360"/>
              </a:spcBef>
              <a:spcAft>
                <a:spcPts val="0"/>
              </a:spcAft>
              <a:buNone/>
            </a:pPr>
            <a:r>
              <a:rPr lang="en-US" sz="1400"/>
              <a:t>8: “Help students learn about programs and services by advertising and promoting through multiple</a:t>
            </a:r>
            <a:endParaRPr sz="1400"/>
          </a:p>
          <a:p>
            <a:pPr indent="0" lvl="0" marL="457200" rtl="0" algn="l">
              <a:spcBef>
                <a:spcPts val="360"/>
              </a:spcBef>
              <a:spcAft>
                <a:spcPts val="0"/>
              </a:spcAft>
              <a:buNone/>
            </a:pPr>
            <a:r>
              <a:rPr lang="en-US" sz="1400"/>
              <a:t>channels.”</a:t>
            </a:r>
            <a:endParaRPr sz="1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3"/>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Some EMHF Recommendations Cont.</a:t>
            </a:r>
            <a:endParaRPr/>
          </a:p>
        </p:txBody>
      </p:sp>
      <p:sp>
        <p:nvSpPr>
          <p:cNvPr id="351" name="Google Shape;351;p43"/>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317500" lvl="0" marL="457200" rtl="0" algn="l">
              <a:spcBef>
                <a:spcPts val="360"/>
              </a:spcBef>
              <a:spcAft>
                <a:spcPts val="0"/>
              </a:spcAft>
              <a:buSzPts val="1400"/>
              <a:buChar char="❖"/>
            </a:pPr>
            <a:r>
              <a:rPr lang="en-US" sz="1400"/>
              <a:t>RECOMMENDATION #9: Program Evaluation</a:t>
            </a:r>
            <a:endParaRPr sz="1400"/>
          </a:p>
          <a:p>
            <a:pPr indent="0" lvl="0" marL="457200" rtl="0" algn="l">
              <a:spcBef>
                <a:spcPts val="360"/>
              </a:spcBef>
              <a:spcAft>
                <a:spcPts val="0"/>
              </a:spcAft>
              <a:buNone/>
            </a:pPr>
            <a:r>
              <a:rPr lang="en-US" sz="1400"/>
              <a:t>9: “Identify and utilize culturally relevant and promising programs and practices, and collect data on effectiveness.”</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lang="en-US" sz="1400"/>
              <a:t>RECOMMENDATION #10: Program Dissemination</a:t>
            </a:r>
            <a:endParaRPr sz="1400"/>
          </a:p>
          <a:p>
            <a:pPr indent="0" lvl="0" marL="457200" rtl="0" algn="l">
              <a:spcBef>
                <a:spcPts val="360"/>
              </a:spcBef>
              <a:spcAft>
                <a:spcPts val="0"/>
              </a:spcAft>
              <a:buNone/>
            </a:pPr>
            <a:r>
              <a:rPr lang="en-US" sz="1400"/>
              <a:t>10: “Participate in resource and information sharing (within and between schools).”</a:t>
            </a:r>
            <a:endParaRPr sz="1400"/>
          </a:p>
          <a:p>
            <a:pPr indent="0" lvl="0" marL="457200" rtl="0" algn="l">
              <a:spcBef>
                <a:spcPts val="360"/>
              </a:spcBef>
              <a:spcAft>
                <a:spcPts val="0"/>
              </a:spcAft>
              <a:buNone/>
            </a:pPr>
            <a:r>
              <a:t/>
            </a:r>
            <a:endParaRPr sz="1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4"/>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Strengthen Competencies</a:t>
            </a:r>
            <a:endParaRPr/>
          </a:p>
        </p:txBody>
      </p:sp>
      <p:sp>
        <p:nvSpPr>
          <p:cNvPr id="357" name="Google Shape;357;p44"/>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AMCD Multicultural Counseling Competencies</a:t>
            </a:r>
            <a:endParaRPr/>
          </a:p>
          <a:p>
            <a:pPr indent="0" lvl="0" marL="0" rtl="0" algn="l">
              <a:spcBef>
                <a:spcPts val="360"/>
              </a:spcBef>
              <a:spcAft>
                <a:spcPts val="0"/>
              </a:spcAft>
              <a:buNone/>
            </a:pPr>
            <a:r>
              <a:rPr lang="en-US" sz="1800"/>
              <a:t>Competency sections:</a:t>
            </a:r>
            <a:endParaRPr sz="1800"/>
          </a:p>
          <a:p>
            <a:pPr indent="-342900" lvl="0" marL="457200" rtl="0" algn="l">
              <a:spcBef>
                <a:spcPts val="360"/>
              </a:spcBef>
              <a:spcAft>
                <a:spcPts val="0"/>
              </a:spcAft>
              <a:buSzPts val="1800"/>
              <a:buAutoNum type="romanUcPeriod"/>
            </a:pPr>
            <a:r>
              <a:rPr lang="en-US" sz="1800"/>
              <a:t>Counselor awareness of own cultural values and biases</a:t>
            </a:r>
            <a:endParaRPr sz="1800"/>
          </a:p>
          <a:p>
            <a:pPr indent="-342900" lvl="0" marL="457200" rtl="0" algn="l">
              <a:spcBef>
                <a:spcPts val="0"/>
              </a:spcBef>
              <a:spcAft>
                <a:spcPts val="0"/>
              </a:spcAft>
              <a:buSzPts val="1800"/>
              <a:buAutoNum type="romanUcPeriod"/>
            </a:pPr>
            <a:r>
              <a:rPr lang="en-US" sz="1800"/>
              <a:t>Counselor awareness of client’s worldview</a:t>
            </a:r>
            <a:endParaRPr sz="1800"/>
          </a:p>
          <a:p>
            <a:pPr indent="-342900" lvl="0" marL="457200" rtl="0" algn="l">
              <a:spcBef>
                <a:spcPts val="0"/>
              </a:spcBef>
              <a:spcAft>
                <a:spcPts val="0"/>
              </a:spcAft>
              <a:buSzPts val="1800"/>
              <a:buAutoNum type="romanUcPeriod"/>
            </a:pPr>
            <a:r>
              <a:rPr lang="en-US" sz="1800"/>
              <a:t>Culturally appropriate intervention strategies</a:t>
            </a:r>
            <a:endParaRPr sz="1800"/>
          </a:p>
          <a:p>
            <a:pPr indent="0" lvl="0" marL="457200" rtl="0" algn="l">
              <a:spcBef>
                <a:spcPts val="360"/>
              </a:spcBef>
              <a:spcAft>
                <a:spcPts val="0"/>
              </a:spcAft>
              <a:buNone/>
            </a:pPr>
            <a:r>
              <a:t/>
            </a:r>
            <a:endParaRPr sz="1800"/>
          </a:p>
          <a:p>
            <a:pPr indent="0" lvl="0" marL="0" rtl="0" algn="l">
              <a:spcBef>
                <a:spcPts val="360"/>
              </a:spcBef>
              <a:spcAft>
                <a:spcPts val="0"/>
              </a:spcAft>
              <a:buNone/>
            </a:pPr>
            <a:r>
              <a:rPr lang="en-US" sz="1800"/>
              <a:t>The 3 competency sections are each divided into the areas of: </a:t>
            </a:r>
            <a:endParaRPr sz="1800"/>
          </a:p>
          <a:p>
            <a:pPr indent="-342900" lvl="0" marL="457200" rtl="0" algn="l">
              <a:spcBef>
                <a:spcPts val="360"/>
              </a:spcBef>
              <a:spcAft>
                <a:spcPts val="0"/>
              </a:spcAft>
              <a:buSzPts val="1800"/>
              <a:buAutoNum type="alphaUcParenR"/>
            </a:pPr>
            <a:r>
              <a:rPr lang="en-US" sz="1800"/>
              <a:t>Beliefs and attitudes</a:t>
            </a:r>
            <a:endParaRPr sz="1800"/>
          </a:p>
          <a:p>
            <a:pPr indent="-342900" lvl="0" marL="457200" rtl="0" algn="l">
              <a:spcBef>
                <a:spcPts val="0"/>
              </a:spcBef>
              <a:spcAft>
                <a:spcPts val="0"/>
              </a:spcAft>
              <a:buSzPts val="1800"/>
              <a:buAutoNum type="alphaUcParenR"/>
            </a:pPr>
            <a:r>
              <a:rPr lang="en-US" sz="1800"/>
              <a:t>Knowledge</a:t>
            </a:r>
            <a:endParaRPr sz="1800"/>
          </a:p>
          <a:p>
            <a:pPr indent="-342900" lvl="0" marL="457200" rtl="0" algn="l">
              <a:spcBef>
                <a:spcPts val="0"/>
              </a:spcBef>
              <a:spcAft>
                <a:spcPts val="0"/>
              </a:spcAft>
              <a:buSzPts val="1800"/>
              <a:buAutoNum type="alphaUcParenR"/>
            </a:pPr>
            <a:r>
              <a:rPr lang="en-US" sz="1800"/>
              <a:t>Skills</a:t>
            </a:r>
            <a:endParaRPr sz="1800"/>
          </a:p>
          <a:p>
            <a:pPr indent="0" lvl="0" marL="914400" rtl="0" algn="l">
              <a:spcBef>
                <a:spcPts val="360"/>
              </a:spcBef>
              <a:spcAft>
                <a:spcPts val="0"/>
              </a:spcAft>
              <a:buNone/>
            </a:pPr>
            <a:r>
              <a:rPr lang="en-US" sz="1800"/>
              <a:t>  With several </a:t>
            </a:r>
            <a:r>
              <a:rPr lang="en-US" sz="1800"/>
              <a:t>competency specifics each.</a:t>
            </a:r>
            <a:r>
              <a:rPr lang="en-US" sz="1800"/>
              <a:t> </a:t>
            </a:r>
            <a:endParaRPr sz="1800"/>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3"/>
              </a:rPr>
              <a:t>https://www.counseling.org/resources/competencies/multcultural_competencies.pdf</a:t>
            </a:r>
            <a:endParaRPr/>
          </a:p>
          <a:p>
            <a:pPr indent="0" lvl="0" marL="0" rtl="0" algn="l">
              <a:spcBef>
                <a:spcPts val="360"/>
              </a:spcBef>
              <a:spcAft>
                <a:spcPts val="0"/>
              </a:spcAft>
              <a:buNone/>
            </a:pPr>
            <a:r>
              <a:t/>
            </a:r>
            <a:endParaRPr sz="1200"/>
          </a:p>
          <a:p>
            <a:pPr indent="0" lvl="0" marL="0" rtl="0" algn="l">
              <a:spcBef>
                <a:spcPts val="360"/>
              </a:spcBef>
              <a:spcAft>
                <a:spcPts val="0"/>
              </a:spcAft>
              <a:buNone/>
            </a:pPr>
            <a:r>
              <a:rPr lang="en-US" sz="1200"/>
              <a:t>Arredondo, P., Toporek, M. S., Brown, S., Jones, J., Locke, D. C., Sanchez, J. and Stadler, H. (1996) Operationalization of the Multicultural Counseling Competencies. AMCD: Alexandria, VA </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45"/>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To Consider</a:t>
            </a:r>
            <a:endParaRPr/>
          </a:p>
        </p:txBody>
      </p:sp>
      <p:sp>
        <p:nvSpPr>
          <p:cNvPr id="363" name="Google Shape;363;p45"/>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Failure to consider the ways in which slavery, and various other historical traumas affect aspects of clients’ experiences and presenting problems may lead therapists to conceptualize cases from the default perspective of the dominant discourse, which may lead to ineffective treatment or even harm.</a:t>
            </a:r>
            <a:endParaRPr/>
          </a:p>
          <a:p>
            <a:pPr indent="0" lvl="0" marL="0" rtl="0" algn="l">
              <a:spcBef>
                <a:spcPts val="360"/>
              </a:spcBef>
              <a:spcAft>
                <a:spcPts val="0"/>
              </a:spcAft>
              <a:buNone/>
            </a:pPr>
            <a:r>
              <a:rPr lang="en-US" sz="1400"/>
              <a:t>Residual effects of slavery: What clinicians need to know</a:t>
            </a:r>
            <a:endParaRPr sz="1400"/>
          </a:p>
          <a:p>
            <a:pPr indent="0" lvl="0" marL="0" rtl="0" algn="l">
              <a:spcBef>
                <a:spcPts val="360"/>
              </a:spcBef>
              <a:spcAft>
                <a:spcPts val="0"/>
              </a:spcAft>
              <a:buNone/>
            </a:pPr>
            <a:r>
              <a:rPr lang="en-US" sz="1400"/>
              <a:t>EJ Wilkins, JB Whiting, MF Watson, JM Russon, AM Moncrief</a:t>
            </a:r>
            <a:endParaRPr sz="1400"/>
          </a:p>
          <a:p>
            <a:pPr indent="0" lvl="0" marL="0" rtl="0" algn="l">
              <a:spcBef>
                <a:spcPts val="360"/>
              </a:spcBef>
              <a:spcAft>
                <a:spcPts val="0"/>
              </a:spcAft>
              <a:buNone/>
            </a:pPr>
            <a:r>
              <a:rPr lang="en-US" sz="1400"/>
              <a:t>Contemporary Family Therapy 35 (1), 14-28</a:t>
            </a:r>
            <a:endParaRPr sz="1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46"/>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Resources</a:t>
            </a:r>
            <a:endParaRPr/>
          </a:p>
        </p:txBody>
      </p:sp>
      <p:sp>
        <p:nvSpPr>
          <p:cNvPr id="369" name="Google Shape;369;p46"/>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1100" u="sng">
                <a:solidFill>
                  <a:schemeClr val="hlink"/>
                </a:solidFill>
                <a:latin typeface="Arial"/>
                <a:ea typeface="Arial"/>
                <a:cs typeface="Arial"/>
                <a:sym typeface="Arial"/>
                <a:hlinkClick r:id="rId3"/>
              </a:rPr>
              <a:t>https://raceandpedagogy.ssc.wisc.edu/getting-started/terminology/</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4"/>
              </a:rPr>
              <a:t>https://www.equityinhighered.org/</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5"/>
              </a:rPr>
              <a:t>https://www.chronicle.com/article/Nearly-Half-of-Undergraduates/245692</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6"/>
              </a:rPr>
              <a:t>https://educationpost.org/students-of-color-need-to-see-more-people-of-color-that-shouldnt-be-controversial/</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7"/>
              </a:rPr>
              <a:t>https://www.higheredtoday.org/2018/04/02/college-students-color-confronting-complexities-diversity-culture-mental-health/</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8"/>
              </a:rPr>
              <a:t>https://bbk12e1-cdn.myschoolcdn.com/ftpimages/163/misc/misc_187905.pdf</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9"/>
              </a:rPr>
              <a:t>https://sph.umn.edu/site/docs/hewg/microaggressions.pdf</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10"/>
              </a:rPr>
              <a:t>https://www.buzzfeed.com/hnigatu/racial-microagressions-you-hear-on-a-daily-basis</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11"/>
              </a:rPr>
              <a:t>http://www.isacs.org/uploads/file/Annual%20Conference/Annual%202014/Samuels%20Microaggressions%20in%20everyday%20life.pdf</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12"/>
              </a:rPr>
              <a:t>https://www.columbiaspectator.com/news/2017/11/16/i-dont-feel-like-i-belong-for-students-of-color-unique-challenges-shape-columbia-experience/</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13"/>
              </a:rPr>
              <a:t>https://www.counseling.org/resources/competencies/multcultural_competencies.pdf</a:t>
            </a:r>
            <a:endParaRPr/>
          </a:p>
          <a:p>
            <a:pPr indent="0" lvl="0" marL="0" rtl="0" algn="l">
              <a:spcBef>
                <a:spcPts val="36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47"/>
          <p:cNvSpPr txBox="1"/>
          <p:nvPr>
            <p:ph type="title"/>
          </p:nvPr>
        </p:nvSpPr>
        <p:spPr>
          <a:xfrm>
            <a:off x="301752" y="228600"/>
            <a:ext cx="8534400" cy="7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Abstract references</a:t>
            </a:r>
            <a:endParaRPr/>
          </a:p>
        </p:txBody>
      </p:sp>
      <p:sp>
        <p:nvSpPr>
          <p:cNvPr id="375" name="Google Shape;375;p47"/>
          <p:cNvSpPr txBox="1"/>
          <p:nvPr>
            <p:ph idx="1" type="body"/>
          </p:nvPr>
        </p:nvSpPr>
        <p:spPr>
          <a:xfrm>
            <a:off x="301752" y="1527048"/>
            <a:ext cx="8503800" cy="4572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Huebner, Angela J. (2012). Advice to the therapists working with military families</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i="1" lang="en-US" sz="1800" u="sng">
                <a:latin typeface="Times New Roman"/>
                <a:ea typeface="Times New Roman"/>
                <a:cs typeface="Times New Roman"/>
                <a:sym typeface="Times New Roman"/>
                <a:hlinkClick r:id="rId3"/>
              </a:rPr>
              <a:t>National Council on Family Relations</a:t>
            </a:r>
            <a:r>
              <a:rPr i="1"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March 2012 report. Retrieved from</a:t>
            </a:r>
            <a:r>
              <a:rPr lang="en-US" sz="1800">
                <a:uFill>
                  <a:noFill/>
                </a:uFill>
                <a:latin typeface="Times New Roman"/>
                <a:ea typeface="Times New Roman"/>
                <a:cs typeface="Times New Roman"/>
                <a:sym typeface="Times New Roman"/>
                <a:hlinkClick r:id="rId4"/>
              </a:rPr>
              <a:t> </a:t>
            </a:r>
            <a:r>
              <a:rPr lang="en-US" sz="1800" u="sng">
                <a:solidFill>
                  <a:srgbClr val="0563C1"/>
                </a:solidFill>
                <a:latin typeface="Times New Roman"/>
                <a:ea typeface="Times New Roman"/>
                <a:cs typeface="Times New Roman"/>
                <a:sym typeface="Times New Roman"/>
                <a:hlinkClick r:id="rId5"/>
              </a:rPr>
              <a:t>https://www.higheredtoday.org</a:t>
            </a:r>
            <a:endParaRPr sz="1800" u="sng">
              <a:solidFill>
                <a:srgbClr val="0563C1"/>
              </a:solidFill>
              <a:latin typeface="Times New Roman"/>
              <a:ea typeface="Times New Roman"/>
              <a:cs typeface="Times New Roman"/>
              <a:sym typeface="Times New Roman"/>
              <a:hlinkClick r:id="rId6"/>
            </a:endParaRPr>
          </a:p>
          <a:p>
            <a:pPr indent="0" lvl="0" marL="0" rtl="0" algn="l">
              <a:lnSpc>
                <a:spcPct val="115000"/>
              </a:lnSpc>
              <a:spcBef>
                <a:spcPts val="800"/>
              </a:spcBef>
              <a:spcAft>
                <a:spcPts val="0"/>
              </a:spcAft>
              <a:buClr>
                <a:schemeClr val="dk1"/>
              </a:buClr>
              <a:buSzPts val="1100"/>
              <a:buFont typeface="Arial"/>
              <a:buNone/>
            </a:pPr>
            <a:r>
              <a:rPr lang="en-US" sz="1800">
                <a:latin typeface="Times New Roman"/>
                <a:ea typeface="Times New Roman"/>
                <a:cs typeface="Times New Roman"/>
                <a:sym typeface="Times New Roman"/>
              </a:rPr>
              <a:t>Primm, Annelle B. (2018).</a:t>
            </a:r>
            <a:r>
              <a:rPr lang="en-US" sz="1800">
                <a:uFill>
                  <a:noFill/>
                </a:uFill>
                <a:latin typeface="Times New Roman"/>
                <a:ea typeface="Times New Roman"/>
                <a:cs typeface="Times New Roman"/>
                <a:sym typeface="Times New Roman"/>
                <a:hlinkClick r:id="rId7"/>
              </a:rPr>
              <a:t> </a:t>
            </a:r>
            <a:r>
              <a:rPr b="1" lang="en-US" sz="1800">
                <a:solidFill>
                  <a:schemeClr val="hlink"/>
                </a:solidFill>
                <a:uFill>
                  <a:noFill/>
                </a:uFill>
                <a:latin typeface="Arial"/>
                <a:ea typeface="Arial"/>
                <a:cs typeface="Arial"/>
                <a:sym typeface="Arial"/>
                <a:hlinkClick r:id="rId8"/>
              </a:rPr>
              <a:t>College Students of Color: Confronting the Complexities of Diversity, Culture, and Mental Health</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a:t>
            </a:r>
            <a:r>
              <a:rPr i="1" lang="en-US" sz="1800">
                <a:latin typeface="Times New Roman"/>
                <a:ea typeface="Times New Roman"/>
                <a:cs typeface="Times New Roman"/>
                <a:sym typeface="Times New Roman"/>
              </a:rPr>
              <a:t>Higher Education Today </a:t>
            </a:r>
            <a:r>
              <a:rPr lang="en-US" sz="1800">
                <a:latin typeface="Times New Roman"/>
                <a:ea typeface="Times New Roman"/>
                <a:cs typeface="Times New Roman"/>
                <a:sym typeface="Times New Roman"/>
              </a:rPr>
              <a:t>April 2, 2018 blog. Retrieved from </a:t>
            </a:r>
            <a:r>
              <a:rPr lang="en-US" sz="1800" u="sng">
                <a:solidFill>
                  <a:srgbClr val="0563C1"/>
                </a:solidFill>
                <a:latin typeface="Times New Roman"/>
                <a:ea typeface="Times New Roman"/>
                <a:cs typeface="Times New Roman"/>
                <a:sym typeface="Times New Roman"/>
              </a:rPr>
              <a:t>https://www.ncfr.org </a:t>
            </a: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l">
              <a:lnSpc>
                <a:spcPct val="115000"/>
              </a:lnSpc>
              <a:spcBef>
                <a:spcPts val="800"/>
              </a:spcBef>
              <a:spcAft>
                <a:spcPts val="0"/>
              </a:spcAft>
              <a:buClr>
                <a:schemeClr val="dk1"/>
              </a:buClr>
              <a:buSzPts val="1100"/>
              <a:buFont typeface="Arial"/>
              <a:buNone/>
            </a:pPr>
            <a:r>
              <a:rPr lang="en-US" sz="1800">
                <a:latin typeface="Times New Roman"/>
                <a:ea typeface="Times New Roman"/>
                <a:cs typeface="Times New Roman"/>
                <a:sym typeface="Times New Roman"/>
              </a:rPr>
              <a:t>The Steve Fund and JED Foundation. (n.d.). Equity in Mental Health Framework: Actionable Recommendations for Colleges and Universities to Support the Emotional Well- Being and Mental Health of Students of Color. Retrieved from</a:t>
            </a:r>
            <a:r>
              <a:rPr lang="en-US" sz="1800">
                <a:uFill>
                  <a:noFill/>
                </a:uFill>
                <a:latin typeface="Times New Roman"/>
                <a:ea typeface="Times New Roman"/>
                <a:cs typeface="Times New Roman"/>
                <a:sym typeface="Times New Roman"/>
                <a:hlinkClick r:id="rId9"/>
              </a:rPr>
              <a:t> </a:t>
            </a:r>
            <a:r>
              <a:rPr lang="en-US" sz="1800" u="sng">
                <a:solidFill>
                  <a:srgbClr val="0563C1"/>
                </a:solidFill>
                <a:latin typeface="Times New Roman"/>
                <a:ea typeface="Times New Roman"/>
                <a:cs typeface="Times New Roman"/>
                <a:sym typeface="Times New Roman"/>
                <a:hlinkClick r:id="rId10"/>
              </a:rPr>
              <a:t>https://equityinmentalhealth</a:t>
            </a:r>
            <a:endParaRPr sz="1800" u="sng">
              <a:solidFill>
                <a:srgbClr val="0563C1"/>
              </a:solidFill>
              <a:latin typeface="Times New Roman"/>
              <a:ea typeface="Times New Roman"/>
              <a:cs typeface="Times New Roman"/>
              <a:sym typeface="Times New Roman"/>
              <a:hlinkClick r:id="rId11"/>
            </a:endParaRPr>
          </a:p>
          <a:p>
            <a:pPr indent="0" lvl="0" marL="0" rtl="0" algn="l">
              <a:lnSpc>
                <a:spcPct val="115000"/>
              </a:lnSpc>
              <a:spcBef>
                <a:spcPts val="800"/>
              </a:spcBef>
              <a:spcAft>
                <a:spcPts val="0"/>
              </a:spcAft>
              <a:buClr>
                <a:schemeClr val="dk1"/>
              </a:buClr>
              <a:buSzPts val="1100"/>
              <a:buFont typeface="Arial"/>
              <a:buNone/>
            </a:pPr>
            <a:r>
              <a:rPr lang="en-US" sz="1800">
                <a:latin typeface="Times New Roman"/>
                <a:ea typeface="Times New Roman"/>
                <a:cs typeface="Times New Roman"/>
                <a:sym typeface="Times New Roman"/>
              </a:rPr>
              <a:t>Williams, G., Case, R. &amp; Roberts, C. (2018). Understanding the Mental Health Issues of International Students on Campus. </a:t>
            </a:r>
            <a:r>
              <a:rPr i="1" lang="en-US" sz="1800">
                <a:latin typeface="Times New Roman"/>
                <a:ea typeface="Times New Roman"/>
                <a:cs typeface="Times New Roman"/>
                <a:sym typeface="Times New Roman"/>
              </a:rPr>
              <a:t>Educational Research: Theory and Practice, 29(2)</a:t>
            </a:r>
            <a:r>
              <a:rPr lang="en-US" sz="1800">
                <a:latin typeface="Times New Roman"/>
                <a:ea typeface="Times New Roman"/>
                <a:cs typeface="Times New Roman"/>
                <a:sym typeface="Times New Roman"/>
              </a:rPr>
              <a:t>, 18-28.</a:t>
            </a:r>
            <a:endParaRPr sz="1800">
              <a:latin typeface="Times New Roman"/>
              <a:ea typeface="Times New Roman"/>
              <a:cs typeface="Times New Roman"/>
              <a:sym typeface="Times New Roman"/>
            </a:endParaRPr>
          </a:p>
          <a:p>
            <a:pPr indent="0" lvl="0" marL="0" rtl="0" algn="l">
              <a:spcBef>
                <a:spcPts val="8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16"/>
          <p:cNvSpPr txBox="1"/>
          <p:nvPr>
            <p:ph idx="1" type="subTitle"/>
          </p:nvPr>
        </p:nvSpPr>
        <p:spPr>
          <a:xfrm>
            <a:off x="685800" y="2658250"/>
            <a:ext cx="7086600" cy="37803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lang="en-US" sz="2600">
                <a:solidFill>
                  <a:schemeClr val="dk1"/>
                </a:solidFill>
                <a:latin typeface="Arial"/>
                <a:ea typeface="Arial"/>
                <a:cs typeface="Arial"/>
                <a:sym typeface="Arial"/>
              </a:rPr>
              <a:t>•</a:t>
            </a:r>
            <a:r>
              <a:rPr b="0" lang="en-US">
                <a:solidFill>
                  <a:schemeClr val="dk1"/>
                </a:solidFill>
              </a:rPr>
              <a:t>School of Technology in September 1896, 5 men in the preparatory class, 8 men and 4 women in the freshman class</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•Dropped all women early on invited back about 80 years later. The first set of women graduated from Clarkson University forty years ago</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•Student composition 70:30 male to female undergraduates</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•4,300 undergraduate and graduate students from 44 states and 65 countries</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•55 study abroad partner universities in 28 countries; co-op opportunities</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•Engineering school. Many incredibly book-smart students but</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•Potsdam is the ‘heart of the city’</a:t>
            </a:r>
            <a:endParaRPr b="0">
              <a:solidFill>
                <a:schemeClr val="dk1"/>
              </a:solidFill>
            </a:endParaRPr>
          </a:p>
          <a:p>
            <a:pPr indent="0" lvl="0" marL="0" rtl="0" algn="l">
              <a:spcBef>
                <a:spcPts val="320"/>
              </a:spcBef>
              <a:spcAft>
                <a:spcPts val="0"/>
              </a:spcAft>
              <a:buNone/>
            </a:pPr>
            <a:r>
              <a:t/>
            </a:r>
            <a:endParaRPr/>
          </a:p>
        </p:txBody>
      </p:sp>
      <p:sp>
        <p:nvSpPr>
          <p:cNvPr id="181" name="Google Shape;181;p16"/>
          <p:cNvSpPr txBox="1"/>
          <p:nvPr>
            <p:ph type="ctrTitle"/>
          </p:nvPr>
        </p:nvSpPr>
        <p:spPr>
          <a:xfrm>
            <a:off x="685800" y="381000"/>
            <a:ext cx="7772400" cy="175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Clarkson University, Potsdam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17"/>
          <p:cNvSpPr txBox="1"/>
          <p:nvPr>
            <p:ph idx="1" type="subTitle"/>
          </p:nvPr>
        </p:nvSpPr>
        <p:spPr>
          <a:xfrm>
            <a:off x="1371600" y="2819400"/>
            <a:ext cx="6400800" cy="31434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360"/>
              <a:buFont typeface="Arial"/>
              <a:buNone/>
            </a:pPr>
            <a:r>
              <a:rPr b="0" lang="en-US" sz="2400">
                <a:solidFill>
                  <a:srgbClr val="000000"/>
                </a:solidFill>
              </a:rPr>
              <a:t>MOROLAKE ODETOYINBO, M.S., LMHC</a:t>
            </a:r>
            <a:endParaRPr b="0" sz="2400">
              <a:solidFill>
                <a:srgbClr val="000000"/>
              </a:solidFill>
            </a:endParaRPr>
          </a:p>
          <a:p>
            <a:pPr indent="0" lvl="0" marL="0" rtl="0" algn="ctr">
              <a:spcBef>
                <a:spcPts val="0"/>
              </a:spcBef>
              <a:spcAft>
                <a:spcPts val="0"/>
              </a:spcAft>
              <a:buClr>
                <a:schemeClr val="dk1"/>
              </a:buClr>
              <a:buSzPts val="1360"/>
              <a:buFont typeface="Arial"/>
              <a:buNone/>
            </a:pPr>
            <a:r>
              <a:t/>
            </a:r>
            <a:endParaRPr b="0" sz="1800">
              <a:solidFill>
                <a:srgbClr val="000000"/>
              </a:solidFill>
            </a:endParaRPr>
          </a:p>
          <a:p>
            <a:pPr indent="0" lvl="0" marL="0" rtl="0" algn="ctr">
              <a:spcBef>
                <a:spcPts val="0"/>
              </a:spcBef>
              <a:spcAft>
                <a:spcPts val="0"/>
              </a:spcAft>
              <a:buClr>
                <a:schemeClr val="dk1"/>
              </a:buClr>
              <a:buSzPts val="1360"/>
              <a:buFont typeface="Arial"/>
              <a:buNone/>
            </a:pPr>
            <a:r>
              <a:rPr b="0" lang="en-US" sz="1800">
                <a:solidFill>
                  <a:srgbClr val="000000"/>
                </a:solidFill>
              </a:rPr>
              <a:t>2nd career, global HIV/SRH activist</a:t>
            </a:r>
            <a:endParaRPr b="0" sz="1800">
              <a:solidFill>
                <a:srgbClr val="000000"/>
              </a:solidFill>
            </a:endParaRPr>
          </a:p>
          <a:p>
            <a:pPr indent="0" lvl="0" marL="0" rtl="0" algn="ctr">
              <a:spcBef>
                <a:spcPts val="0"/>
              </a:spcBef>
              <a:spcAft>
                <a:spcPts val="0"/>
              </a:spcAft>
              <a:buClr>
                <a:schemeClr val="dk1"/>
              </a:buClr>
              <a:buSzPts val="1360"/>
              <a:buFont typeface="Arial"/>
              <a:buNone/>
            </a:pPr>
            <a:r>
              <a:rPr b="0" lang="en-US" sz="1800">
                <a:solidFill>
                  <a:srgbClr val="000000"/>
                </a:solidFill>
              </a:rPr>
              <a:t> LGBTQ advocate, adjunct instructor</a:t>
            </a:r>
            <a:endParaRPr b="0" sz="1800">
              <a:solidFill>
                <a:srgbClr val="000000"/>
              </a:solidFill>
            </a:endParaRPr>
          </a:p>
          <a:p>
            <a:pPr indent="0" lvl="0" marL="0" rtl="0" algn="ctr">
              <a:spcBef>
                <a:spcPts val="0"/>
              </a:spcBef>
              <a:spcAft>
                <a:spcPts val="0"/>
              </a:spcAft>
              <a:buClr>
                <a:schemeClr val="dk1"/>
              </a:buClr>
              <a:buSzPts val="1360"/>
              <a:buFont typeface="Arial"/>
              <a:buNone/>
            </a:pPr>
            <a:r>
              <a:t/>
            </a:r>
            <a:endParaRPr b="0" sz="1800">
              <a:solidFill>
                <a:srgbClr val="000000"/>
              </a:solidFill>
            </a:endParaRPr>
          </a:p>
          <a:p>
            <a:pPr indent="0" lvl="0" marL="0" rtl="0" algn="ctr">
              <a:spcBef>
                <a:spcPts val="0"/>
              </a:spcBef>
              <a:spcAft>
                <a:spcPts val="0"/>
              </a:spcAft>
              <a:buClr>
                <a:schemeClr val="dk1"/>
              </a:buClr>
              <a:buSzPts val="1360"/>
              <a:buFont typeface="Arial"/>
              <a:buNone/>
            </a:pPr>
            <a:r>
              <a:rPr b="0" lang="en-US" sz="1800" u="sng">
                <a:solidFill>
                  <a:srgbClr val="000000"/>
                </a:solidFill>
                <a:hlinkClick r:id="rId3"/>
              </a:rPr>
              <a:t>modetoyinbo@clarkson.edu</a:t>
            </a:r>
            <a:endParaRPr b="0" sz="1800">
              <a:solidFill>
                <a:srgbClr val="000000"/>
              </a:solidFill>
            </a:endParaRPr>
          </a:p>
          <a:p>
            <a:pPr indent="0" lvl="0" marL="0" rtl="0" algn="ctr">
              <a:spcBef>
                <a:spcPts val="0"/>
              </a:spcBef>
              <a:spcAft>
                <a:spcPts val="0"/>
              </a:spcAft>
              <a:buClr>
                <a:schemeClr val="dk1"/>
              </a:buClr>
              <a:buSzPts val="1360"/>
              <a:buFont typeface="Arial"/>
              <a:buNone/>
            </a:pPr>
            <a:r>
              <a:rPr b="0" lang="en-US" sz="1800">
                <a:solidFill>
                  <a:srgbClr val="000000"/>
                </a:solidFill>
              </a:rPr>
              <a:t>315-268-6633</a:t>
            </a:r>
            <a:endParaRPr b="0" sz="1800">
              <a:solidFill>
                <a:srgbClr val="000000"/>
              </a:solidFill>
            </a:endParaRPr>
          </a:p>
        </p:txBody>
      </p:sp>
      <p:sp>
        <p:nvSpPr>
          <p:cNvPr id="187" name="Google Shape;187;p17"/>
          <p:cNvSpPr txBox="1"/>
          <p:nvPr>
            <p:ph type="ctrTitle"/>
          </p:nvPr>
        </p:nvSpPr>
        <p:spPr>
          <a:xfrm>
            <a:off x="685800" y="381000"/>
            <a:ext cx="7772400" cy="1752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C</a:t>
            </a:r>
            <a:r>
              <a:rPr lang="en-US"/>
              <a:t>ounseling Concerns and Needs of International Students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18"/>
          <p:cNvSpPr txBox="1"/>
          <p:nvPr>
            <p:ph idx="1" type="subTitle"/>
          </p:nvPr>
        </p:nvSpPr>
        <p:spPr>
          <a:xfrm>
            <a:off x="1371600" y="2819400"/>
            <a:ext cx="6400800" cy="32865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lang="en-US" sz="1800">
                <a:solidFill>
                  <a:schemeClr val="dk1"/>
                </a:solidFill>
              </a:rPr>
              <a:t>•235 active international students managed through the International Center</a:t>
            </a:r>
            <a:endParaRPr b="0" sz="18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800">
                <a:solidFill>
                  <a:schemeClr val="dk1"/>
                </a:solidFill>
              </a:rPr>
              <a:t>•F1 or J1 immigration status, including exchange students, managed directly</a:t>
            </a:r>
            <a:endParaRPr b="0" sz="18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800">
                <a:solidFill>
                  <a:schemeClr val="dk1"/>
                </a:solidFill>
              </a:rPr>
              <a:t>•Other international students under different immigration status  (Permanent residence, H4) not managed by international center   </a:t>
            </a:r>
            <a:endParaRPr b="0" sz="18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800">
                <a:solidFill>
                  <a:schemeClr val="dk1"/>
                </a:solidFill>
              </a:rPr>
              <a:t>•Top five countries are China(55), Canada (32), India (24), Iran (20), Sri Lanka (20) </a:t>
            </a:r>
            <a:endParaRPr b="0" sz="18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800">
                <a:solidFill>
                  <a:schemeClr val="dk1"/>
                </a:solidFill>
              </a:rPr>
              <a:t>•60 other countries across the globe</a:t>
            </a:r>
            <a:endParaRPr b="0" sz="1800">
              <a:solidFill>
                <a:schemeClr val="dk1"/>
              </a:solidFill>
            </a:endParaRPr>
          </a:p>
          <a:p>
            <a:pPr indent="0" lvl="0" marL="0" rtl="0" algn="ctr">
              <a:spcBef>
                <a:spcPts val="320"/>
              </a:spcBef>
              <a:spcAft>
                <a:spcPts val="0"/>
              </a:spcAft>
              <a:buNone/>
            </a:pPr>
            <a:r>
              <a:t/>
            </a:r>
            <a:endParaRPr/>
          </a:p>
        </p:txBody>
      </p:sp>
      <p:sp>
        <p:nvSpPr>
          <p:cNvPr id="193" name="Google Shape;193;p18"/>
          <p:cNvSpPr txBox="1"/>
          <p:nvPr>
            <p:ph type="ctrTitle"/>
          </p:nvPr>
        </p:nvSpPr>
        <p:spPr>
          <a:xfrm>
            <a:off x="685800" y="381000"/>
            <a:ext cx="7772400" cy="175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International students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9"/>
          <p:cNvSpPr txBox="1"/>
          <p:nvPr>
            <p:ph idx="1" type="subTitle"/>
          </p:nvPr>
        </p:nvSpPr>
        <p:spPr>
          <a:xfrm>
            <a:off x="501375" y="2658250"/>
            <a:ext cx="7271100" cy="34119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•Loneliness, homesickness and yearning for familiar smells, sights and sounds</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•Mindful of the nuances of multi lingual, ethno-racial identities, socio economic diversity of internationals</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•Culture shock, challenges of transition and assimilation</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•Understanding the needs of LGBTQ and non gender conforming students – searching for acceptance living two (double) lives</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•Learning a new ‘language’ and understanding nuances</a:t>
            </a:r>
            <a:endParaRPr b="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a:solidFill>
                  <a:schemeClr val="dk1"/>
                </a:solidFill>
              </a:rPr>
              <a:t>•Academic and classroom experiences</a:t>
            </a:r>
            <a:endParaRPr b="0">
              <a:solidFill>
                <a:schemeClr val="dk1"/>
              </a:solidFill>
            </a:endParaRPr>
          </a:p>
          <a:p>
            <a:pPr indent="0" lvl="0" marL="0" rtl="0" algn="l">
              <a:lnSpc>
                <a:spcPct val="90000"/>
              </a:lnSpc>
              <a:spcBef>
                <a:spcPts val="1000"/>
              </a:spcBef>
              <a:spcAft>
                <a:spcPts val="0"/>
              </a:spcAft>
              <a:buNone/>
            </a:pPr>
            <a:r>
              <a:rPr b="0" lang="en-US">
                <a:solidFill>
                  <a:schemeClr val="dk1"/>
                </a:solidFill>
              </a:rPr>
              <a:t>•Struggles with imposter syndrome and the effect of code switching on self esteem</a:t>
            </a:r>
            <a:endParaRPr b="0">
              <a:solidFill>
                <a:schemeClr val="dk1"/>
              </a:solidFill>
            </a:endParaRPr>
          </a:p>
          <a:p>
            <a:pPr indent="0" lvl="0" marL="0" rtl="0" algn="ctr">
              <a:spcBef>
                <a:spcPts val="320"/>
              </a:spcBef>
              <a:spcAft>
                <a:spcPts val="0"/>
              </a:spcAft>
              <a:buNone/>
            </a:pPr>
            <a:r>
              <a:t/>
            </a:r>
            <a:endParaRPr/>
          </a:p>
        </p:txBody>
      </p:sp>
      <p:sp>
        <p:nvSpPr>
          <p:cNvPr id="199" name="Google Shape;199;p19"/>
          <p:cNvSpPr txBox="1"/>
          <p:nvPr>
            <p:ph type="ctrTitle"/>
          </p:nvPr>
        </p:nvSpPr>
        <p:spPr>
          <a:xfrm>
            <a:off x="685800" y="381000"/>
            <a:ext cx="7772400" cy="175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Counseling needs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0"/>
          <p:cNvSpPr txBox="1"/>
          <p:nvPr>
            <p:ph idx="1" type="subTitle"/>
          </p:nvPr>
        </p:nvSpPr>
        <p:spPr>
          <a:xfrm>
            <a:off x="447650" y="2819400"/>
            <a:ext cx="7324800" cy="3447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•Effect of code switching on self esteem and academic performance</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•American-born international</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•International American student (children of recent immigrants)                                                                                                                                                                                                                                                                                                                                                                                                                                                                                                                                                                                                                                                                                                                                                                                                                                                                     </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•Global economies and growing cost of foreign exchange affects the cost of tuition and school security</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•Inability to travel, need to stay on campus during breaks and holidays</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•Living in a PWI as part of a non-dominant groups</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•Vulnerable to abuse but reporting is low</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•Restrictions navigating and negotiating safety and trust</a:t>
            </a:r>
            <a:endParaRPr b="0" sz="1400">
              <a:solidFill>
                <a:schemeClr val="dk1"/>
              </a:solidFill>
            </a:endParaRPr>
          </a:p>
          <a:p>
            <a:pPr indent="0" lvl="0" marL="0" rtl="0" algn="ctr">
              <a:spcBef>
                <a:spcPts val="320"/>
              </a:spcBef>
              <a:spcAft>
                <a:spcPts val="0"/>
              </a:spcAft>
              <a:buNone/>
            </a:pPr>
            <a:r>
              <a:t/>
            </a:r>
            <a:endParaRPr/>
          </a:p>
        </p:txBody>
      </p:sp>
      <p:sp>
        <p:nvSpPr>
          <p:cNvPr id="205" name="Google Shape;205;p20"/>
          <p:cNvSpPr txBox="1"/>
          <p:nvPr>
            <p:ph type="ctrTitle"/>
          </p:nvPr>
        </p:nvSpPr>
        <p:spPr>
          <a:xfrm>
            <a:off x="685800" y="381000"/>
            <a:ext cx="7772400" cy="175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Counseling needs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1"/>
          <p:cNvSpPr txBox="1"/>
          <p:nvPr>
            <p:ph idx="1" type="subTitle"/>
          </p:nvPr>
        </p:nvSpPr>
        <p:spPr>
          <a:xfrm>
            <a:off x="537200" y="2568750"/>
            <a:ext cx="7199400" cy="37521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•Work opportunities- internships and coops</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•Visa renewals there are no US embassies in America.</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 I-20s are college specific</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•Celebrating significant religious or national holidays</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•SSN = Freedom</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•Rates of abuse is high and reporting is low</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•Restrictions navigating and negotiating safety and trust</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•Student Health Insurance Plan provides limited coverage and routine wellness checks- doesn’t include mental healthcare, dental and vision care</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•Chronic illnesses like sickle cell anemia, HIV infection type 2 diabetes aren’t covered</a:t>
            </a:r>
            <a:endParaRPr b="0" sz="14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b="0" lang="en-US" sz="1400">
                <a:solidFill>
                  <a:schemeClr val="dk1"/>
                </a:solidFill>
              </a:rPr>
              <a:t>•Post graduation OPT is  12 months for most people. Most licensures takes longer</a:t>
            </a:r>
            <a:endParaRPr b="0" sz="1400">
              <a:solidFill>
                <a:schemeClr val="dk1"/>
              </a:solidFill>
            </a:endParaRPr>
          </a:p>
          <a:p>
            <a:pPr indent="0" lvl="0" marL="0" rtl="0" algn="ctr">
              <a:spcBef>
                <a:spcPts val="320"/>
              </a:spcBef>
              <a:spcAft>
                <a:spcPts val="0"/>
              </a:spcAft>
              <a:buNone/>
            </a:pPr>
            <a:r>
              <a:t/>
            </a:r>
            <a:endParaRPr/>
          </a:p>
        </p:txBody>
      </p:sp>
      <p:sp>
        <p:nvSpPr>
          <p:cNvPr id="211" name="Google Shape;211;p21"/>
          <p:cNvSpPr txBox="1"/>
          <p:nvPr>
            <p:ph type="ctrTitle"/>
          </p:nvPr>
        </p:nvSpPr>
        <p:spPr>
          <a:xfrm>
            <a:off x="685800" y="381000"/>
            <a:ext cx="7772400" cy="175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Practical concerns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