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9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Overall Team </a:t>
            </a:r>
            <a:r>
              <a:rPr lang="en-US" baseline="0" dirty="0" smtClean="0"/>
              <a:t>GPA for Fall Teams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44203849518809"/>
          <c:y val="0.13930555555555557"/>
          <c:w val="0.89655796150481193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Sheet1!$A$36</c:f>
              <c:strCache>
                <c:ptCount val="1"/>
                <c:pt idx="0">
                  <c:v>Team 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Sheet1!$B$35:$G$35</c:f>
              <c:strCache>
                <c:ptCount val="6"/>
                <c:pt idx="0">
                  <c:v>Fall 2013</c:v>
                </c:pt>
                <c:pt idx="1">
                  <c:v>Fall 2014</c:v>
                </c:pt>
                <c:pt idx="2">
                  <c:v>Fall 2015</c:v>
                </c:pt>
                <c:pt idx="3">
                  <c:v>Fall 2016</c:v>
                </c:pt>
                <c:pt idx="4">
                  <c:v>Fall 2017</c:v>
                </c:pt>
                <c:pt idx="5">
                  <c:v>Fall 2018</c:v>
                </c:pt>
              </c:strCache>
            </c:strRef>
          </c:cat>
          <c:val>
            <c:numRef>
              <c:f>Sheet1!$B$36:$G$36</c:f>
              <c:numCache>
                <c:formatCode>General</c:formatCode>
                <c:ptCount val="6"/>
                <c:pt idx="0">
                  <c:v>2.78</c:v>
                </c:pt>
                <c:pt idx="1">
                  <c:v>3</c:v>
                </c:pt>
                <c:pt idx="2">
                  <c:v>3.3</c:v>
                </c:pt>
                <c:pt idx="3">
                  <c:v>3.13</c:v>
                </c:pt>
                <c:pt idx="4">
                  <c:v>3.36</c:v>
                </c:pt>
                <c:pt idx="5">
                  <c:v>3.43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32-482C-8739-9FFFA7037EDE}"/>
            </c:ext>
          </c:extLst>
        </c:ser>
        <c:ser>
          <c:idx val="1"/>
          <c:order val="1"/>
          <c:tx>
            <c:strRef>
              <c:f>Sheet1!$A$37</c:f>
              <c:strCache>
                <c:ptCount val="1"/>
                <c:pt idx="0">
                  <c:v>Team B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Sheet1!$B$35:$G$35</c:f>
              <c:strCache>
                <c:ptCount val="6"/>
                <c:pt idx="0">
                  <c:v>Fall 2013</c:v>
                </c:pt>
                <c:pt idx="1">
                  <c:v>Fall 2014</c:v>
                </c:pt>
                <c:pt idx="2">
                  <c:v>Fall 2015</c:v>
                </c:pt>
                <c:pt idx="3">
                  <c:v>Fall 2016</c:v>
                </c:pt>
                <c:pt idx="4">
                  <c:v>Fall 2017</c:v>
                </c:pt>
                <c:pt idx="5">
                  <c:v>Fall 2018</c:v>
                </c:pt>
              </c:strCache>
            </c:strRef>
          </c:cat>
          <c:val>
            <c:numRef>
              <c:f>Sheet1!$B$37:$G$37</c:f>
              <c:numCache>
                <c:formatCode>General</c:formatCode>
                <c:ptCount val="6"/>
                <c:pt idx="0">
                  <c:v>2.89</c:v>
                </c:pt>
                <c:pt idx="1">
                  <c:v>2.65</c:v>
                </c:pt>
                <c:pt idx="2">
                  <c:v>2.85</c:v>
                </c:pt>
                <c:pt idx="3">
                  <c:v>2.8</c:v>
                </c:pt>
                <c:pt idx="4">
                  <c:v>2.79</c:v>
                </c:pt>
                <c:pt idx="5">
                  <c:v>3.12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32-482C-8739-9FFFA7037EDE}"/>
            </c:ext>
          </c:extLst>
        </c:ser>
        <c:ser>
          <c:idx val="2"/>
          <c:order val="2"/>
          <c:tx>
            <c:strRef>
              <c:f>Sheet1!$A$38</c:f>
              <c:strCache>
                <c:ptCount val="1"/>
                <c:pt idx="0">
                  <c:v>Team C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Sheet1!$B$35:$G$35</c:f>
              <c:strCache>
                <c:ptCount val="6"/>
                <c:pt idx="0">
                  <c:v>Fall 2013</c:v>
                </c:pt>
                <c:pt idx="1">
                  <c:v>Fall 2014</c:v>
                </c:pt>
                <c:pt idx="2">
                  <c:v>Fall 2015</c:v>
                </c:pt>
                <c:pt idx="3">
                  <c:v>Fall 2016</c:v>
                </c:pt>
                <c:pt idx="4">
                  <c:v>Fall 2017</c:v>
                </c:pt>
                <c:pt idx="5">
                  <c:v>Fall 2018</c:v>
                </c:pt>
              </c:strCache>
            </c:strRef>
          </c:cat>
          <c:val>
            <c:numRef>
              <c:f>Sheet1!$B$38:$G$38</c:f>
              <c:numCache>
                <c:formatCode>General</c:formatCode>
                <c:ptCount val="6"/>
                <c:pt idx="0">
                  <c:v>3.28</c:v>
                </c:pt>
                <c:pt idx="1">
                  <c:v>2.96</c:v>
                </c:pt>
                <c:pt idx="2">
                  <c:v>3.39</c:v>
                </c:pt>
                <c:pt idx="3">
                  <c:v>3.26</c:v>
                </c:pt>
                <c:pt idx="4">
                  <c:v>3.16</c:v>
                </c:pt>
                <c:pt idx="5">
                  <c:v>3.27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32-482C-8739-9FFFA7037EDE}"/>
            </c:ext>
          </c:extLst>
        </c:ser>
        <c:ser>
          <c:idx val="3"/>
          <c:order val="3"/>
          <c:tx>
            <c:strRef>
              <c:f>Sheet1!$A$39</c:f>
              <c:strCache>
                <c:ptCount val="1"/>
                <c:pt idx="0">
                  <c:v>Team 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Sheet1!$B$35:$G$35</c:f>
              <c:strCache>
                <c:ptCount val="6"/>
                <c:pt idx="0">
                  <c:v>Fall 2013</c:v>
                </c:pt>
                <c:pt idx="1">
                  <c:v>Fall 2014</c:v>
                </c:pt>
                <c:pt idx="2">
                  <c:v>Fall 2015</c:v>
                </c:pt>
                <c:pt idx="3">
                  <c:v>Fall 2016</c:v>
                </c:pt>
                <c:pt idx="4">
                  <c:v>Fall 2017</c:v>
                </c:pt>
                <c:pt idx="5">
                  <c:v>Fall 2018</c:v>
                </c:pt>
              </c:strCache>
            </c:strRef>
          </c:cat>
          <c:val>
            <c:numRef>
              <c:f>Sheet1!$B$39:$G$39</c:f>
              <c:numCache>
                <c:formatCode>General</c:formatCode>
                <c:ptCount val="6"/>
                <c:pt idx="0">
                  <c:v>3.01</c:v>
                </c:pt>
                <c:pt idx="1">
                  <c:v>2.98</c:v>
                </c:pt>
                <c:pt idx="2">
                  <c:v>3.05</c:v>
                </c:pt>
                <c:pt idx="3">
                  <c:v>2.94</c:v>
                </c:pt>
                <c:pt idx="4">
                  <c:v>3.14</c:v>
                </c:pt>
                <c:pt idx="5">
                  <c:v>3.31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32-482C-8739-9FFFA7037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917536"/>
        <c:axId val="338917864"/>
      </c:lineChart>
      <c:catAx>
        <c:axId val="338917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 smtClean="0"/>
                  <a:t>Semester</a:t>
                </a:r>
                <a:endParaRPr lang="en-US" sz="1200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917864"/>
        <c:crosses val="autoZero"/>
        <c:auto val="1"/>
        <c:lblAlgn val="ctr"/>
        <c:lblOffset val="100"/>
        <c:noMultiLvlLbl val="0"/>
      </c:catAx>
      <c:valAx>
        <c:axId val="338917864"/>
        <c:scaling>
          <c:orientation val="minMax"/>
          <c:min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 smtClean="0"/>
                  <a:t>GPA</a:t>
                </a:r>
                <a:endParaRPr lang="en-US" sz="1200" baseline="0" dirty="0"/>
              </a:p>
            </c:rich>
          </c:tx>
          <c:layout>
            <c:manualLayout>
              <c:xMode val="edge"/>
              <c:yMode val="edge"/>
              <c:x val="3.2646431418135516E-2"/>
              <c:y val="0.41102743938343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91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Overall Team </a:t>
            </a:r>
            <a:r>
              <a:rPr lang="en-US" baseline="0" dirty="0" smtClean="0"/>
              <a:t>GPA for Spring Teams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Team 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Sheet1!$B$15:$G$15</c:f>
              <c:strCache>
                <c:ptCount val="6"/>
                <c:pt idx="0">
                  <c:v>Spring 2014</c:v>
                </c:pt>
                <c:pt idx="1">
                  <c:v>Spring 2015</c:v>
                </c:pt>
                <c:pt idx="2">
                  <c:v>Spring 2016</c:v>
                </c:pt>
                <c:pt idx="3">
                  <c:v>Spring 2017</c:v>
                </c:pt>
                <c:pt idx="4">
                  <c:v>Spring 2018</c:v>
                </c:pt>
                <c:pt idx="5">
                  <c:v>Spring 2019</c:v>
                </c:pt>
              </c:strCache>
            </c:strRef>
          </c:cat>
          <c:val>
            <c:numRef>
              <c:f>Sheet1!$B$16:$G$16</c:f>
              <c:numCache>
                <c:formatCode>General</c:formatCode>
                <c:ptCount val="6"/>
                <c:pt idx="0">
                  <c:v>3.5</c:v>
                </c:pt>
                <c:pt idx="1">
                  <c:v>3.54</c:v>
                </c:pt>
                <c:pt idx="2">
                  <c:v>3.31</c:v>
                </c:pt>
                <c:pt idx="3">
                  <c:v>3.35</c:v>
                </c:pt>
                <c:pt idx="4">
                  <c:v>2.27</c:v>
                </c:pt>
                <c:pt idx="5">
                  <c:v>3.26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6D-4F58-B870-CEEE895CCC0E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Team F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Sheet1!$B$15:$G$15</c:f>
              <c:strCache>
                <c:ptCount val="6"/>
                <c:pt idx="0">
                  <c:v>Spring 2014</c:v>
                </c:pt>
                <c:pt idx="1">
                  <c:v>Spring 2015</c:v>
                </c:pt>
                <c:pt idx="2">
                  <c:v>Spring 2016</c:v>
                </c:pt>
                <c:pt idx="3">
                  <c:v>Spring 2017</c:v>
                </c:pt>
                <c:pt idx="4">
                  <c:v>Spring 2018</c:v>
                </c:pt>
                <c:pt idx="5">
                  <c:v>Spring 2019</c:v>
                </c:pt>
              </c:strCache>
            </c:strRef>
          </c:cat>
          <c:val>
            <c:numRef>
              <c:f>Sheet1!$B$17:$G$17</c:f>
              <c:numCache>
                <c:formatCode>General</c:formatCode>
                <c:ptCount val="6"/>
                <c:pt idx="0">
                  <c:v>2.99</c:v>
                </c:pt>
                <c:pt idx="1">
                  <c:v>3.09</c:v>
                </c:pt>
                <c:pt idx="2">
                  <c:v>3.3</c:v>
                </c:pt>
                <c:pt idx="3">
                  <c:v>3.34</c:v>
                </c:pt>
                <c:pt idx="4">
                  <c:v>3.4</c:v>
                </c:pt>
                <c:pt idx="5">
                  <c:v>3.37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6D-4F58-B870-CEEE895CC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264864"/>
        <c:axId val="432262240"/>
      </c:lineChart>
      <c:catAx>
        <c:axId val="432264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 smtClean="0"/>
                  <a:t>Semester</a:t>
                </a:r>
                <a:endParaRPr lang="en-US" sz="1200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262240"/>
        <c:crosses val="autoZero"/>
        <c:auto val="1"/>
        <c:lblAlgn val="ctr"/>
        <c:lblOffset val="100"/>
        <c:noMultiLvlLbl val="0"/>
      </c:catAx>
      <c:valAx>
        <c:axId val="432262240"/>
        <c:scaling>
          <c:orientation val="minMax"/>
          <c:max val="4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 smtClean="0"/>
                  <a:t>GPA</a:t>
                </a:r>
                <a:endParaRPr lang="en-US" sz="1200" baseline="0" dirty="0"/>
              </a:p>
            </c:rich>
          </c:tx>
          <c:layout>
            <c:manualLayout>
              <c:xMode val="edge"/>
              <c:yMode val="edge"/>
              <c:x val="7.6568193471948558E-3"/>
              <c:y val="0.40830872147796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26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Men's </a:t>
            </a:r>
            <a:r>
              <a:rPr lang="en-US" baseline="0" dirty="0" smtClean="0"/>
              <a:t>Soccer Winning Percentage by Season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098781727428577E-2"/>
          <c:y val="0.18552380952380954"/>
          <c:w val="0.86524418551727278"/>
          <c:h val="0.67190058385558948"/>
        </c:manualLayout>
      </c:layou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Men's Soccer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66.7</c:v>
                </c:pt>
                <c:pt idx="1">
                  <c:v>57.1</c:v>
                </c:pt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  <c:pt idx="5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A6-451E-A04D-77B915763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209248"/>
        <c:axId val="303209904"/>
      </c:lineChart>
      <c:catAx>
        <c:axId val="303209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 smtClean="0"/>
                  <a:t>Season</a:t>
                </a:r>
                <a:endParaRPr lang="en-US" sz="1200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209904"/>
        <c:crosses val="autoZero"/>
        <c:auto val="1"/>
        <c:lblAlgn val="ctr"/>
        <c:lblOffset val="100"/>
        <c:noMultiLvlLbl val="0"/>
      </c:catAx>
      <c:valAx>
        <c:axId val="303209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 smtClean="0"/>
                  <a:t>Winning Percentage</a:t>
                </a:r>
                <a:endParaRPr lang="en-US" sz="1200" baseline="0" dirty="0"/>
              </a:p>
            </c:rich>
          </c:tx>
          <c:layout>
            <c:manualLayout>
              <c:xMode val="edge"/>
              <c:yMode val="edge"/>
              <c:x val="1.0412548096617123E-2"/>
              <c:y val="0.41052095780045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2092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Women's Soccer Winning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Women's Soccer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Sheet1!$B$19:$G$19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Sheet1!$B$20:$G$20</c:f>
              <c:numCache>
                <c:formatCode>General</c:formatCode>
                <c:ptCount val="6"/>
                <c:pt idx="0">
                  <c:v>14.3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25</c:v>
                </c:pt>
                <c:pt idx="5">
                  <c:v>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8D-4035-B855-81E09E2F1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799208"/>
        <c:axId val="468795600"/>
      </c:lineChart>
      <c:catAx>
        <c:axId val="468799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Season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95600"/>
        <c:crosses val="autoZero"/>
        <c:auto val="1"/>
        <c:lblAlgn val="ctr"/>
        <c:lblOffset val="100"/>
        <c:noMultiLvlLbl val="0"/>
      </c:catAx>
      <c:valAx>
        <c:axId val="4687956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Winning Percentage</a:t>
                </a:r>
              </a:p>
            </c:rich>
          </c:tx>
          <c:layout>
            <c:manualLayout>
              <c:xMode val="edge"/>
              <c:yMode val="edge"/>
              <c:x val="6.3739027727882334E-3"/>
              <c:y val="0.370610069394466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9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Women's Basketball Winning %</a:t>
            </a:r>
          </a:p>
        </c:rich>
      </c:tx>
      <c:layout>
        <c:manualLayout>
          <c:xMode val="edge"/>
          <c:yMode val="edge"/>
          <c:x val="0.31630300771912534"/>
          <c:y val="2.41132220201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113919309878518E-2"/>
          <c:y val="0.15307877112438503"/>
          <c:w val="0.88792501061976714"/>
          <c:h val="0.67248896551113069"/>
        </c:manualLayout>
      </c:layout>
      <c:lineChart>
        <c:grouping val="standard"/>
        <c:varyColors val="0"/>
        <c:ser>
          <c:idx val="0"/>
          <c:order val="0"/>
          <c:tx>
            <c:strRef>
              <c:f>Sheet1!$I$13</c:f>
              <c:strCache>
                <c:ptCount val="1"/>
                <c:pt idx="0">
                  <c:v>Women's Basketball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Sheet1!$J$12:$O$12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Sheet1!$J$13:$O$13</c:f>
              <c:numCache>
                <c:formatCode>General</c:formatCode>
                <c:ptCount val="6"/>
                <c:pt idx="0">
                  <c:v>14.3</c:v>
                </c:pt>
                <c:pt idx="1">
                  <c:v>43.8</c:v>
                </c:pt>
                <c:pt idx="2">
                  <c:v>18.8</c:v>
                </c:pt>
                <c:pt idx="3">
                  <c:v>31.3</c:v>
                </c:pt>
                <c:pt idx="4">
                  <c:v>31.3</c:v>
                </c:pt>
                <c:pt idx="5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25-478E-AFAB-5419EBEE3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211872"/>
        <c:axId val="303205312"/>
      </c:lineChart>
      <c:catAx>
        <c:axId val="303211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Season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205312"/>
        <c:crosses val="autoZero"/>
        <c:auto val="1"/>
        <c:lblAlgn val="ctr"/>
        <c:lblOffset val="100"/>
        <c:noMultiLvlLbl val="0"/>
      </c:catAx>
      <c:valAx>
        <c:axId val="303205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Winning Percentage</a:t>
                </a:r>
              </a:p>
            </c:rich>
          </c:tx>
          <c:layout>
            <c:manualLayout>
              <c:xMode val="edge"/>
              <c:yMode val="edge"/>
              <c:x val="2.911008998212913E-2"/>
              <c:y val="0.34593972151178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21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Women's Lacrosse Winning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Sheet1!$I$31</c:f>
              <c:strCache>
                <c:ptCount val="1"/>
                <c:pt idx="0">
                  <c:v>Women's Lacrosse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Sheet1!$J$30:$O$30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Sheet1!$J$31:$O$31</c:f>
              <c:numCache>
                <c:formatCode>General</c:formatCode>
                <c:ptCount val="6"/>
                <c:pt idx="0">
                  <c:v>42.9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62.5</c:v>
                </c:pt>
                <c:pt idx="5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1B-4EAF-9AE6-96643ACAD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285912"/>
        <c:axId val="325455176"/>
      </c:lineChart>
      <c:catAx>
        <c:axId val="474285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Season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455176"/>
        <c:crosses val="autoZero"/>
        <c:auto val="1"/>
        <c:lblAlgn val="ctr"/>
        <c:lblOffset val="100"/>
        <c:noMultiLvlLbl val="0"/>
      </c:catAx>
      <c:valAx>
        <c:axId val="3254551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Winning Percentage</a:t>
                </a:r>
              </a:p>
            </c:rich>
          </c:tx>
          <c:layout>
            <c:manualLayout>
              <c:xMode val="edge"/>
              <c:yMode val="edge"/>
              <c:x val="0"/>
              <c:y val="0.34241712956894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28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9F10C-BB42-4998-88B7-46C2E742F85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3F5429-1C71-402A-84C5-BDC83C69607A}">
      <dgm:prSet phldrT="[Text]"/>
      <dgm:spPr/>
      <dgm:t>
        <a:bodyPr/>
        <a:lstStyle/>
        <a:p>
          <a:r>
            <a:rPr lang="en-US" dirty="0" smtClean="0"/>
            <a:t>Thoughts</a:t>
          </a:r>
          <a:endParaRPr lang="en-US" dirty="0"/>
        </a:p>
      </dgm:t>
    </dgm:pt>
    <dgm:pt modelId="{300303B3-C456-4415-8C6D-6F2685678194}" type="parTrans" cxnId="{C049631A-4955-4070-8989-E487441CEA39}">
      <dgm:prSet/>
      <dgm:spPr/>
      <dgm:t>
        <a:bodyPr/>
        <a:lstStyle/>
        <a:p>
          <a:endParaRPr lang="en-US"/>
        </a:p>
      </dgm:t>
    </dgm:pt>
    <dgm:pt modelId="{8EABE9C7-AC49-47D6-834D-B97D49D645A5}" type="sibTrans" cxnId="{C049631A-4955-4070-8989-E487441CEA39}">
      <dgm:prSet/>
      <dgm:spPr/>
      <dgm:t>
        <a:bodyPr/>
        <a:lstStyle/>
        <a:p>
          <a:endParaRPr lang="en-US"/>
        </a:p>
      </dgm:t>
    </dgm:pt>
    <dgm:pt modelId="{27F8760A-8EE6-434F-A672-7A9D12E095E7}">
      <dgm:prSet phldrT="[Text]"/>
      <dgm:spPr/>
      <dgm:t>
        <a:bodyPr/>
        <a:lstStyle/>
        <a:p>
          <a:r>
            <a:rPr lang="en-US" dirty="0" smtClean="0"/>
            <a:t>Feelings</a:t>
          </a:r>
          <a:endParaRPr lang="en-US" dirty="0"/>
        </a:p>
      </dgm:t>
    </dgm:pt>
    <dgm:pt modelId="{5931E3E7-FC06-4642-8CB9-12398044BE30}" type="parTrans" cxnId="{1BF3193B-E29A-4410-BDDB-0EBC014E1284}">
      <dgm:prSet/>
      <dgm:spPr/>
      <dgm:t>
        <a:bodyPr/>
        <a:lstStyle/>
        <a:p>
          <a:endParaRPr lang="en-US"/>
        </a:p>
      </dgm:t>
    </dgm:pt>
    <dgm:pt modelId="{2F2C965F-A88E-4BA0-ACB8-D14E90B3726A}" type="sibTrans" cxnId="{1BF3193B-E29A-4410-BDDB-0EBC014E1284}">
      <dgm:prSet/>
      <dgm:spPr/>
      <dgm:t>
        <a:bodyPr/>
        <a:lstStyle/>
        <a:p>
          <a:endParaRPr lang="en-US"/>
        </a:p>
      </dgm:t>
    </dgm:pt>
    <dgm:pt modelId="{C1B534C3-C318-463B-BFA2-9290886A82D2}">
      <dgm:prSet phldrT="[Text]"/>
      <dgm:spPr/>
      <dgm:t>
        <a:bodyPr/>
        <a:lstStyle/>
        <a:p>
          <a:r>
            <a:rPr lang="en-US" dirty="0" smtClean="0"/>
            <a:t>Actions/Behaviors</a:t>
          </a:r>
          <a:endParaRPr lang="en-US" dirty="0"/>
        </a:p>
      </dgm:t>
    </dgm:pt>
    <dgm:pt modelId="{ECD50A4E-98BA-4194-AB38-1D4CBC0F2909}" type="parTrans" cxnId="{22355DCD-A692-453D-A8F2-FAB1BF4E7BDF}">
      <dgm:prSet/>
      <dgm:spPr/>
      <dgm:t>
        <a:bodyPr/>
        <a:lstStyle/>
        <a:p>
          <a:endParaRPr lang="en-US"/>
        </a:p>
      </dgm:t>
    </dgm:pt>
    <dgm:pt modelId="{3699B778-0FF1-46D5-A9A7-E8310B6C0252}" type="sibTrans" cxnId="{22355DCD-A692-453D-A8F2-FAB1BF4E7BDF}">
      <dgm:prSet/>
      <dgm:spPr/>
      <dgm:t>
        <a:bodyPr/>
        <a:lstStyle/>
        <a:p>
          <a:endParaRPr lang="en-US"/>
        </a:p>
      </dgm:t>
    </dgm:pt>
    <dgm:pt modelId="{82213FCB-781F-4FB2-A163-E5B2093DDFE0}" type="pres">
      <dgm:prSet presAssocID="{D389F10C-BB42-4998-88B7-46C2E742F8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294B3-1BAE-429E-84C4-5398D3E41EBC}" type="pres">
      <dgm:prSet presAssocID="{013F5429-1C71-402A-84C5-BDC83C6960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6D1C1-F0E4-4EA4-8FA1-9CCD7E9D2945}" type="pres">
      <dgm:prSet presAssocID="{8EABE9C7-AC49-47D6-834D-B97D49D645A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2AFFDA1-B5D4-4755-BFBE-027F176C385B}" type="pres">
      <dgm:prSet presAssocID="{8EABE9C7-AC49-47D6-834D-B97D49D645A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0D96D39-B47E-4881-96DE-1533A51E5FE5}" type="pres">
      <dgm:prSet presAssocID="{27F8760A-8EE6-434F-A672-7A9D12E095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5558A-9150-4748-94E3-EB40D7FDE7CD}" type="pres">
      <dgm:prSet presAssocID="{2F2C965F-A88E-4BA0-ACB8-D14E90B3726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5737CAD-F796-4BC3-9029-89D5AC1FD3F8}" type="pres">
      <dgm:prSet presAssocID="{2F2C965F-A88E-4BA0-ACB8-D14E90B3726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8B0A980-54AE-4F65-A1EF-5B1D41694089}" type="pres">
      <dgm:prSet presAssocID="{C1B534C3-C318-463B-BFA2-9290886A82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2E02D-55C7-49E0-93F3-2AB7EB419C86}" type="pres">
      <dgm:prSet presAssocID="{3699B778-0FF1-46D5-A9A7-E8310B6C025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E8864B0-11ED-4CAB-A0DA-F705920BD309}" type="pres">
      <dgm:prSet presAssocID="{3699B778-0FF1-46D5-A9A7-E8310B6C025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2355DCD-A692-453D-A8F2-FAB1BF4E7BDF}" srcId="{D389F10C-BB42-4998-88B7-46C2E742F85E}" destId="{C1B534C3-C318-463B-BFA2-9290886A82D2}" srcOrd="2" destOrd="0" parTransId="{ECD50A4E-98BA-4194-AB38-1D4CBC0F2909}" sibTransId="{3699B778-0FF1-46D5-A9A7-E8310B6C0252}"/>
    <dgm:cxn modelId="{D3C9BFED-FB5C-4B07-8E44-B6944724FE9F}" type="presOf" srcId="{D389F10C-BB42-4998-88B7-46C2E742F85E}" destId="{82213FCB-781F-4FB2-A163-E5B2093DDFE0}" srcOrd="0" destOrd="0" presId="urn:microsoft.com/office/officeart/2005/8/layout/cycle7"/>
    <dgm:cxn modelId="{C049631A-4955-4070-8989-E487441CEA39}" srcId="{D389F10C-BB42-4998-88B7-46C2E742F85E}" destId="{013F5429-1C71-402A-84C5-BDC83C69607A}" srcOrd="0" destOrd="0" parTransId="{300303B3-C456-4415-8C6D-6F2685678194}" sibTransId="{8EABE9C7-AC49-47D6-834D-B97D49D645A5}"/>
    <dgm:cxn modelId="{CFFDA7FB-D2E3-4DA1-901E-10BBCB693F04}" type="presOf" srcId="{C1B534C3-C318-463B-BFA2-9290886A82D2}" destId="{28B0A980-54AE-4F65-A1EF-5B1D41694089}" srcOrd="0" destOrd="0" presId="urn:microsoft.com/office/officeart/2005/8/layout/cycle7"/>
    <dgm:cxn modelId="{4FAD96D1-002C-4160-857C-42B4BC984E11}" type="presOf" srcId="{2F2C965F-A88E-4BA0-ACB8-D14E90B3726A}" destId="{75737CAD-F796-4BC3-9029-89D5AC1FD3F8}" srcOrd="1" destOrd="0" presId="urn:microsoft.com/office/officeart/2005/8/layout/cycle7"/>
    <dgm:cxn modelId="{5195D1E2-3AB4-4C05-9809-19EC154E7A29}" type="presOf" srcId="{27F8760A-8EE6-434F-A672-7A9D12E095E7}" destId="{40D96D39-B47E-4881-96DE-1533A51E5FE5}" srcOrd="0" destOrd="0" presId="urn:microsoft.com/office/officeart/2005/8/layout/cycle7"/>
    <dgm:cxn modelId="{46EFC797-DF3C-47B0-BF20-F082D48A849B}" type="presOf" srcId="{8EABE9C7-AC49-47D6-834D-B97D49D645A5}" destId="{92AFFDA1-B5D4-4755-BFBE-027F176C385B}" srcOrd="1" destOrd="0" presId="urn:microsoft.com/office/officeart/2005/8/layout/cycle7"/>
    <dgm:cxn modelId="{679938D7-C7A3-40E0-BD9E-6DCAEB281445}" type="presOf" srcId="{3699B778-0FF1-46D5-A9A7-E8310B6C0252}" destId="{7872E02D-55C7-49E0-93F3-2AB7EB419C86}" srcOrd="0" destOrd="0" presId="urn:microsoft.com/office/officeart/2005/8/layout/cycle7"/>
    <dgm:cxn modelId="{1BF3193B-E29A-4410-BDDB-0EBC014E1284}" srcId="{D389F10C-BB42-4998-88B7-46C2E742F85E}" destId="{27F8760A-8EE6-434F-A672-7A9D12E095E7}" srcOrd="1" destOrd="0" parTransId="{5931E3E7-FC06-4642-8CB9-12398044BE30}" sibTransId="{2F2C965F-A88E-4BA0-ACB8-D14E90B3726A}"/>
    <dgm:cxn modelId="{F9A015E2-A3B6-4BDF-8DE1-EAB50BF0C339}" type="presOf" srcId="{8EABE9C7-AC49-47D6-834D-B97D49D645A5}" destId="{1F86D1C1-F0E4-4EA4-8FA1-9CCD7E9D2945}" srcOrd="0" destOrd="0" presId="urn:microsoft.com/office/officeart/2005/8/layout/cycle7"/>
    <dgm:cxn modelId="{D0BB4E7B-E8D6-4CE2-AF46-E52095FE19B2}" type="presOf" srcId="{013F5429-1C71-402A-84C5-BDC83C69607A}" destId="{D26294B3-1BAE-429E-84C4-5398D3E41EBC}" srcOrd="0" destOrd="0" presId="urn:microsoft.com/office/officeart/2005/8/layout/cycle7"/>
    <dgm:cxn modelId="{45844E87-3139-4404-A6FC-34EAB78492B4}" type="presOf" srcId="{3699B778-0FF1-46D5-A9A7-E8310B6C0252}" destId="{AE8864B0-11ED-4CAB-A0DA-F705920BD309}" srcOrd="1" destOrd="0" presId="urn:microsoft.com/office/officeart/2005/8/layout/cycle7"/>
    <dgm:cxn modelId="{0C93AA69-1681-4459-A9CF-DC1E208339C0}" type="presOf" srcId="{2F2C965F-A88E-4BA0-ACB8-D14E90B3726A}" destId="{12E5558A-9150-4748-94E3-EB40D7FDE7CD}" srcOrd="0" destOrd="0" presId="urn:microsoft.com/office/officeart/2005/8/layout/cycle7"/>
    <dgm:cxn modelId="{07C3E223-847C-4969-AA5F-58246F1C7F2B}" type="presParOf" srcId="{82213FCB-781F-4FB2-A163-E5B2093DDFE0}" destId="{D26294B3-1BAE-429E-84C4-5398D3E41EBC}" srcOrd="0" destOrd="0" presId="urn:microsoft.com/office/officeart/2005/8/layout/cycle7"/>
    <dgm:cxn modelId="{6F5A5712-6FDB-494C-A414-B95A0375BCA9}" type="presParOf" srcId="{82213FCB-781F-4FB2-A163-E5B2093DDFE0}" destId="{1F86D1C1-F0E4-4EA4-8FA1-9CCD7E9D2945}" srcOrd="1" destOrd="0" presId="urn:microsoft.com/office/officeart/2005/8/layout/cycle7"/>
    <dgm:cxn modelId="{C43BAC02-9A3E-4B5C-B615-5E8B0F247AF5}" type="presParOf" srcId="{1F86D1C1-F0E4-4EA4-8FA1-9CCD7E9D2945}" destId="{92AFFDA1-B5D4-4755-BFBE-027F176C385B}" srcOrd="0" destOrd="0" presId="urn:microsoft.com/office/officeart/2005/8/layout/cycle7"/>
    <dgm:cxn modelId="{8E68ACDE-F92A-4C41-83FF-73BECDE14EB9}" type="presParOf" srcId="{82213FCB-781F-4FB2-A163-E5B2093DDFE0}" destId="{40D96D39-B47E-4881-96DE-1533A51E5FE5}" srcOrd="2" destOrd="0" presId="urn:microsoft.com/office/officeart/2005/8/layout/cycle7"/>
    <dgm:cxn modelId="{76744E6F-D669-4907-B82F-22A6034C206F}" type="presParOf" srcId="{82213FCB-781F-4FB2-A163-E5B2093DDFE0}" destId="{12E5558A-9150-4748-94E3-EB40D7FDE7CD}" srcOrd="3" destOrd="0" presId="urn:microsoft.com/office/officeart/2005/8/layout/cycle7"/>
    <dgm:cxn modelId="{0140CE7B-602B-4329-AA63-0C81E6602950}" type="presParOf" srcId="{12E5558A-9150-4748-94E3-EB40D7FDE7CD}" destId="{75737CAD-F796-4BC3-9029-89D5AC1FD3F8}" srcOrd="0" destOrd="0" presId="urn:microsoft.com/office/officeart/2005/8/layout/cycle7"/>
    <dgm:cxn modelId="{6FE7BBCA-790E-4B29-AEBF-28919463819D}" type="presParOf" srcId="{82213FCB-781F-4FB2-A163-E5B2093DDFE0}" destId="{28B0A980-54AE-4F65-A1EF-5B1D41694089}" srcOrd="4" destOrd="0" presId="urn:microsoft.com/office/officeart/2005/8/layout/cycle7"/>
    <dgm:cxn modelId="{4716FD79-4373-4686-B6C9-CBB4B98AEB83}" type="presParOf" srcId="{82213FCB-781F-4FB2-A163-E5B2093DDFE0}" destId="{7872E02D-55C7-49E0-93F3-2AB7EB419C86}" srcOrd="5" destOrd="0" presId="urn:microsoft.com/office/officeart/2005/8/layout/cycle7"/>
    <dgm:cxn modelId="{27196596-49E2-4AEB-AA0C-86C005B4958E}" type="presParOf" srcId="{7872E02D-55C7-49E0-93F3-2AB7EB419C86}" destId="{AE8864B0-11ED-4CAB-A0DA-F705920BD30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294B3-1BAE-429E-84C4-5398D3E41EBC}">
      <dsp:nvSpPr>
        <dsp:cNvPr id="0" name=""/>
        <dsp:cNvSpPr/>
      </dsp:nvSpPr>
      <dsp:spPr>
        <a:xfrm>
          <a:off x="3987998" y="1317"/>
          <a:ext cx="2082403" cy="1041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Thoughts</a:t>
          </a:r>
          <a:endParaRPr lang="en-US" sz="2000" kern="1200" dirty="0"/>
        </a:p>
      </dsp:txBody>
      <dsp:txXfrm>
        <a:off x="4018494" y="31813"/>
        <a:ext cx="2021411" cy="980209"/>
      </dsp:txXfrm>
    </dsp:sp>
    <dsp:sp modelId="{1F86D1C1-F0E4-4EA4-8FA1-9CCD7E9D2945}">
      <dsp:nvSpPr>
        <dsp:cNvPr id="0" name=""/>
        <dsp:cNvSpPr/>
      </dsp:nvSpPr>
      <dsp:spPr>
        <a:xfrm rot="3600000">
          <a:off x="5346202" y="1829152"/>
          <a:ext cx="1085856" cy="3644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55528" y="1902036"/>
        <a:ext cx="867204" cy="218652"/>
      </dsp:txXfrm>
    </dsp:sp>
    <dsp:sp modelId="{40D96D39-B47E-4881-96DE-1533A51E5FE5}">
      <dsp:nvSpPr>
        <dsp:cNvPr id="0" name=""/>
        <dsp:cNvSpPr/>
      </dsp:nvSpPr>
      <dsp:spPr>
        <a:xfrm>
          <a:off x="5707860" y="2980205"/>
          <a:ext cx="2082403" cy="1041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Feelings</a:t>
          </a:r>
          <a:endParaRPr lang="en-US" sz="2000" kern="1200" dirty="0"/>
        </a:p>
      </dsp:txBody>
      <dsp:txXfrm>
        <a:off x="5738356" y="3010701"/>
        <a:ext cx="2021411" cy="980209"/>
      </dsp:txXfrm>
    </dsp:sp>
    <dsp:sp modelId="{12E5558A-9150-4748-94E3-EB40D7FDE7CD}">
      <dsp:nvSpPr>
        <dsp:cNvPr id="0" name=""/>
        <dsp:cNvSpPr/>
      </dsp:nvSpPr>
      <dsp:spPr>
        <a:xfrm rot="10800000">
          <a:off x="4486271" y="3318596"/>
          <a:ext cx="1085856" cy="3644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595597" y="3391480"/>
        <a:ext cx="867204" cy="218652"/>
      </dsp:txXfrm>
    </dsp:sp>
    <dsp:sp modelId="{28B0A980-54AE-4F65-A1EF-5B1D41694089}">
      <dsp:nvSpPr>
        <dsp:cNvPr id="0" name=""/>
        <dsp:cNvSpPr/>
      </dsp:nvSpPr>
      <dsp:spPr>
        <a:xfrm>
          <a:off x="2268136" y="2980205"/>
          <a:ext cx="2082403" cy="1041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Actions/Behaviors</a:t>
          </a:r>
          <a:endParaRPr lang="en-US" sz="2000" kern="1200" dirty="0"/>
        </a:p>
      </dsp:txBody>
      <dsp:txXfrm>
        <a:off x="2298632" y="3010701"/>
        <a:ext cx="2021411" cy="980209"/>
      </dsp:txXfrm>
    </dsp:sp>
    <dsp:sp modelId="{7872E02D-55C7-49E0-93F3-2AB7EB419C86}">
      <dsp:nvSpPr>
        <dsp:cNvPr id="0" name=""/>
        <dsp:cNvSpPr/>
      </dsp:nvSpPr>
      <dsp:spPr>
        <a:xfrm rot="18000000">
          <a:off x="3626340" y="1829152"/>
          <a:ext cx="1085856" cy="3644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735666" y="1902036"/>
        <a:ext cx="867204" cy="218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34F18-98BA-42B2-80FE-3B8E833EBB65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927A4-CE79-4368-A7BF-B83F5FCB4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0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27A4-CE79-4368-A7BF-B83F5FCB4C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8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27A4-CE79-4368-A7BF-B83F5FCB4C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27A4-CE79-4368-A7BF-B83F5FCB4C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27A4-CE79-4368-A7BF-B83F5FCB4C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4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27A4-CE79-4368-A7BF-B83F5FCB4C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9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going to make some generalizations with athletic</a:t>
            </a:r>
            <a:r>
              <a:rPr lang="en-US" baseline="0" dirty="0" smtClean="0"/>
              <a:t> departments, coaches, and even student-athletes. If you want to meet with someone across your campus in a different department, how would you reach 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27A4-CE79-4368-A7BF-B83F5FCB4C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27A4-CE79-4368-A7BF-B83F5FCB4C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7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also asked for class year, biological sex, class</a:t>
            </a:r>
            <a:r>
              <a:rPr lang="en-US" baseline="0" dirty="0" smtClean="0"/>
              <a:t> year, experience in counseling in the past and years played in their sport competitively.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27A4-CE79-4368-A7BF-B83F5FCB4C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21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email blast every</a:t>
            </a:r>
            <a:r>
              <a:rPr lang="en-US" baseline="0" dirty="0" smtClean="0"/>
              <a:t> week as a reminder to keep setting goals as well as invitation to ask for help and collaborate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27A4-CE79-4368-A7BF-B83F5FCB4C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gave athlete specific</a:t>
            </a:r>
            <a:r>
              <a:rPr lang="en-US" baseline="0" dirty="0" smtClean="0"/>
              <a:t> and non-athlete specific.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27A4-CE79-4368-A7BF-B83F5FCB4C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62C-84A3-4D95-8684-AC956C73EA9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D51-100E-4E5E-83C3-07CFF6C9D8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25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62C-84A3-4D95-8684-AC956C73EA9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D51-100E-4E5E-83C3-07CFF6C9D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5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62C-84A3-4D95-8684-AC956C73EA9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D51-100E-4E5E-83C3-07CFF6C9D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62C-84A3-4D95-8684-AC956C73EA9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D51-100E-4E5E-83C3-07CFF6C9D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7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62C-84A3-4D95-8684-AC956C73EA9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D51-100E-4E5E-83C3-07CFF6C9D8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76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62C-84A3-4D95-8684-AC956C73EA9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D51-100E-4E5E-83C3-07CFF6C9D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62C-84A3-4D95-8684-AC956C73EA9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D51-100E-4E5E-83C3-07CFF6C9D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62C-84A3-4D95-8684-AC956C73EA9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D51-100E-4E5E-83C3-07CFF6C9D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8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62C-84A3-4D95-8684-AC956C73EA9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D51-100E-4E5E-83C3-07CFF6C9D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3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669962C-84A3-4D95-8684-AC956C73EA9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DC6D51-100E-4E5E-83C3-07CFF6C9D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9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62C-84A3-4D95-8684-AC956C73EA9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D51-100E-4E5E-83C3-07CFF6C9D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7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69962C-84A3-4D95-8684-AC956C73EA9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DC6D51-100E-4E5E-83C3-07CFF6C9D86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Breaking </a:t>
            </a:r>
            <a:r>
              <a:rPr lang="en-US" sz="4000" dirty="0" smtClean="0"/>
              <a:t>Down </a:t>
            </a:r>
            <a:r>
              <a:rPr lang="en-US" sz="4000" dirty="0"/>
              <a:t>B</a:t>
            </a:r>
            <a:r>
              <a:rPr lang="en-US" sz="4000" dirty="0" smtClean="0"/>
              <a:t>arriers </a:t>
            </a:r>
            <a:r>
              <a:rPr lang="en-US" sz="4000" dirty="0"/>
              <a:t>b</a:t>
            </a:r>
            <a:r>
              <a:rPr lang="en-US" sz="4000" dirty="0" smtClean="0"/>
              <a:t>etween </a:t>
            </a:r>
            <a:r>
              <a:rPr lang="en-US" sz="4000" dirty="0"/>
              <a:t>C</a:t>
            </a:r>
            <a:r>
              <a:rPr lang="en-US" sz="4000" dirty="0" smtClean="0"/>
              <a:t>ounseling </a:t>
            </a:r>
            <a:r>
              <a:rPr lang="en-US" sz="4000" dirty="0"/>
              <a:t>C</a:t>
            </a:r>
            <a:r>
              <a:rPr lang="en-US" sz="4000" dirty="0" smtClean="0"/>
              <a:t>enters </a:t>
            </a:r>
            <a:r>
              <a:rPr lang="en-US" sz="4000" dirty="0"/>
              <a:t>and </a:t>
            </a:r>
            <a:r>
              <a:rPr lang="en-US" sz="4000" dirty="0" smtClean="0"/>
              <a:t>Athletic </a:t>
            </a:r>
            <a:r>
              <a:rPr lang="en-US" sz="4000" dirty="0"/>
              <a:t>D</a:t>
            </a:r>
            <a:r>
              <a:rPr lang="en-US" sz="4000" dirty="0" smtClean="0"/>
              <a:t>epartments</a:t>
            </a:r>
            <a:r>
              <a:rPr lang="en-US" sz="4000" dirty="0"/>
              <a:t>: My </a:t>
            </a:r>
            <a:r>
              <a:rPr lang="en-US" sz="4000" dirty="0" smtClean="0"/>
              <a:t>Efforts </a:t>
            </a:r>
            <a:r>
              <a:rPr lang="en-US" sz="4000" dirty="0"/>
              <a:t>to B</a:t>
            </a:r>
            <a:r>
              <a:rPr lang="en-US" sz="4000" dirty="0" smtClean="0"/>
              <a:t>ecome </a:t>
            </a:r>
            <a:r>
              <a:rPr lang="en-US" sz="4000" dirty="0"/>
              <a:t>an </a:t>
            </a:r>
            <a:r>
              <a:rPr lang="en-US" sz="4000" dirty="0" smtClean="0"/>
              <a:t>Ally </a:t>
            </a:r>
            <a:r>
              <a:rPr lang="en-US" sz="4000" dirty="0"/>
              <a:t>and </a:t>
            </a:r>
            <a:r>
              <a:rPr lang="en-US" sz="4000" dirty="0" smtClean="0"/>
              <a:t>Improve </a:t>
            </a:r>
            <a:r>
              <a:rPr lang="en-US" sz="4000" dirty="0"/>
              <a:t>T</a:t>
            </a:r>
            <a:r>
              <a:rPr lang="en-US" sz="4000" dirty="0" smtClean="0"/>
              <a:t>eam </a:t>
            </a:r>
            <a:r>
              <a:rPr lang="en-US" sz="4000" dirty="0"/>
              <a:t>Grit.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Brittany Higgins, M. Ed.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Utica College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effectLst/>
              </a:rPr>
              <a:t>  </a:t>
            </a:r>
            <a:endParaRPr lang="en-US" dirty="0"/>
          </a:p>
        </p:txBody>
      </p:sp>
      <p:pic>
        <p:nvPicPr>
          <p:cNvPr id="4098" name="Picture 2" descr="https://lh5.googleusercontent.com/yF2g7jjUgB6aDr0QOe-7Luz3AMLtWbNbLL5TEo2WogThor7pvLOYoMKILU8JgjCM1EXoKuMwuEYJ9etnnWqPzh_qq6EusFjza-L2SBDqSU8kVXe4EQgoUloLc_Hinenu12vkj2L3b96UPXyZ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9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lh5.googleusercontent.com/XwK33mmMT2hH9SAHGK6VcdGPswa4gAUAs8vTiXhcRL20IWQMIWhB5IH2huNPjXE1D1YkR6iUP_2qnSGvRr6Ie8XzFouoPa80oCkYHaFaNwIDvDAk5jxn-geD8UD4fMiwY9bEPANNLlX4BXDV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lh3.googleusercontent.com/eVBkZRaq28reTuA9y7023LrFOAG-xUJJJopNPY8-9QeqV_dokISc09GdoAuQwhHy77VJEJoqnpGdO4Vg5DdWmCtDoE5g216Z4879Azq2V13KOAzPB39f9awIa9J_so7VxKEDG9sA9py6-3XSr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s://lh5.googleusercontent.com/XdklASwm-KMTviMyufavcpkNxnrQY1T-zWU0A6IX827AXdaj4CQffTPdSTWfkpakyIuiPZF7biuRtFIaiu_95U3qG6dT9U2NIt3YMD7alV2ekY21OV_mgUSvjrjKvMmYT_BsNatIakNCX-eoJ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lh5.googleusercontent.com/df3otyNY9zBiQu8NZ_LIatzhRzNIuebpkYtnm9OMNfzLzU9T3XX2cOCMbSVRg_yxvcf1uqaXz-XlMcoRfoPshC6C1qXxOeMkxqPm93qDUkgoWp72rBGW2WrmWBVOQFw9XpV60mBvVzVRkF3FJ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lh3.googleusercontent.com/gwj4EdZpcYgNRbDPETEbt_4k2ysyZYsU8zzxLGsHS9PdEWtuQf3xJrqegyjzunYU8wbtrd_rpmR7qrTXEjPrXsLlMjDydFWktLJglxTHi0_PCtOxE3jyNUqcGav-tM6QDWsBzUa03bT5lUYND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lh4.googleusercontent.com/txiuic3MpRsmw3KUiwSscXI-eluHMexzJz7VWq5guF7h2MJzRv49-1jFajZv1c0cpT_mjp8diYGbyA8POImHuBJwKqgWktCWphzT4f-hom7bwAAMb_DM8SQAGszT61gx8X0FvSQgN6lMfJrHF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2: Understanding Athletic Department &amp; Coaches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How do they like to be communicated with?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are their expectations?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History with Counseling Center on campus?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3: Reach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Coaches don’t typically have time to respond to emails.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Unless you have their cell number, coaches are difficult to contact via phone.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They are very protective of their athletes, teams, assistant-coaches and may be suspicious of you coming in.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Appreciate clear and direct communication; however, it’s important that you acknowledge their expertise, the difficulties of their job etc. in order to get buy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3 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Hello Coach </a:t>
            </a:r>
            <a:r>
              <a:rPr lang="en-US" dirty="0" smtClean="0"/>
              <a:t>______,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 hope the summer has been serving you well. I am reaching out to you because I have set a goal for myself to attend at least 1 practice of every sport this year. I would like to just very briefly introduce myself to the team with the goal that they gain a familiar face in the Counseling Center so it's easier to access in the future if need be. I would not want to take more than </a:t>
            </a:r>
            <a:r>
              <a:rPr lang="en-US" dirty="0" smtClean="0"/>
              <a:t>2 minutes </a:t>
            </a:r>
            <a:r>
              <a:rPr lang="en-US" dirty="0"/>
              <a:t>of your team's time.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 would also love to stay and observe what your team does in a typical practice if you would allow for that, but I understand not every coach may be comfortable with that.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</a:t>
            </a:r>
            <a:r>
              <a:rPr lang="en-US" dirty="0"/>
              <a:t>am flexible and happy to attend a typical practice, lifting session or whatever is convenient for you. Please let me know if your schedule allows for this.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Best regards,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Brittany</a:t>
            </a:r>
          </a:p>
        </p:txBody>
      </p:sp>
    </p:spTree>
    <p:extLst>
      <p:ext uri="{BB962C8B-B14F-4D97-AF65-F5344CB8AC3E}">
        <p14:creationId xmlns:p14="http://schemas.microsoft.com/office/powerpoint/2010/main" val="21323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 and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Discuss the difficulties of inter-departmental relationships (specifically) between counseling and athletics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Explore the differences between working with student-athletes and general college population (what makes that culture different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Discuss my attempt at increasing team Grit through a 10-week workshop that I designed and implemented across 6 different athletic teams.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of Phase 3…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When email fails, get familiar with your athletic center and start knocking!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 a presence in your athletic facilities</a:t>
            </a:r>
          </a:p>
        </p:txBody>
      </p:sp>
    </p:spTree>
    <p:extLst>
      <p:ext uri="{BB962C8B-B14F-4D97-AF65-F5344CB8AC3E}">
        <p14:creationId xmlns:p14="http://schemas.microsoft.com/office/powerpoint/2010/main" val="9919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Buy swag!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Meet with the teams</a:t>
            </a:r>
          </a:p>
          <a:p>
            <a:pPr lvl="1"/>
            <a:r>
              <a:rPr lang="en-US" dirty="0" smtClean="0"/>
              <a:t>Introduce self, ask if they know how to access services, where you are located (always provide prizes if they know the answers)</a:t>
            </a:r>
          </a:p>
          <a:p>
            <a:pPr lvl="1"/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Follow up with thank you emails to coaches and request team roster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Email team your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814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Tips for reaching every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Make nice with your AD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Every student-athlete has to attend a mandatory NCAA meeting prior to the start of their season. You can potentially meet several teams at once here if you can get to practices.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5: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Based on Angela Duckworth’s work on Grit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10 weeks, 15 minutes/session each 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Pre and Post test to measure Grit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Also measured overall team GPA and team conference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Initially offered to 4 teams in Fall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Every team was also offered a continuation of services after workshop 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1: Introduction, consents, questions and pre-test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Student Athlete Survey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u="sng" dirty="0" smtClean="0"/>
              <a:t>Section </a:t>
            </a:r>
            <a:r>
              <a:rPr lang="en-US" b="1" u="sng" dirty="0"/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sz="2000" i="1" u="sng" dirty="0"/>
              <a:t>Directions</a:t>
            </a:r>
            <a:r>
              <a:rPr lang="en-US" sz="2000" i="1" dirty="0"/>
              <a:t>: Here are a number of statements that may or may not apply to you.  When responding, think of how you compare to most people --not just the people you know well, but most people in the world. There are no right or wrong answers, so just answer honestly! Please mark one response per question.</a:t>
            </a:r>
            <a:endParaRPr lang="en-US" sz="2000" dirty="0"/>
          </a:p>
          <a:p>
            <a:pPr marL="0" indent="0">
              <a:buNone/>
            </a:pPr>
            <a:r>
              <a:rPr lang="en-US" sz="1800" b="1" dirty="0" smtClean="0"/>
              <a:t>Questions include: </a:t>
            </a:r>
          </a:p>
          <a:p>
            <a:pPr marL="0" indent="0">
              <a:buNone/>
            </a:pPr>
            <a:r>
              <a:rPr lang="en-US" sz="1600" dirty="0" smtClean="0"/>
              <a:t>(1) New </a:t>
            </a:r>
            <a:r>
              <a:rPr lang="en-US" sz="1600" dirty="0"/>
              <a:t>ideas and projects sometimes distract me from previous </a:t>
            </a:r>
            <a:r>
              <a:rPr lang="en-US" sz="1600" dirty="0" smtClean="0"/>
              <a:t>ones (2) Setbacks don’t discourage me (3) </a:t>
            </a:r>
            <a:r>
              <a:rPr lang="en-US" sz="1600" dirty="0"/>
              <a:t>I have been obsessed with a certain idea or project for a short time but later lost </a:t>
            </a:r>
            <a:r>
              <a:rPr lang="en-US" sz="1600" dirty="0" smtClean="0"/>
              <a:t>interest (4) I am a hard worker (5) </a:t>
            </a:r>
            <a:r>
              <a:rPr lang="en-US" sz="1600" dirty="0"/>
              <a:t>I often set a goal but later choose to pursue a different </a:t>
            </a:r>
            <a:r>
              <a:rPr lang="en-US" sz="1600" dirty="0" smtClean="0"/>
              <a:t>one (6) </a:t>
            </a:r>
            <a:r>
              <a:rPr lang="en-US" sz="1600" dirty="0"/>
              <a:t>I have difficulty maintaining my focus on projects that take more than a few months to </a:t>
            </a:r>
            <a:r>
              <a:rPr lang="en-US" sz="1600" dirty="0" smtClean="0"/>
              <a:t>complete (7) I finish whatever I begin (8) I am diligent.</a:t>
            </a:r>
          </a:p>
          <a:p>
            <a:pPr marL="0" indent="0">
              <a:buNone/>
            </a:pPr>
            <a:r>
              <a:rPr lang="en-US" sz="1600" dirty="0" smtClean="0"/>
              <a:t>The student-athletes were asked to rank these questions from “Very much like me” all the way down to “Not like me at all.”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76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Fixed vs. Growth mindset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3: SMART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S- Specific</a:t>
            </a:r>
          </a:p>
          <a:p>
            <a:endParaRPr lang="en-US" dirty="0" smtClean="0"/>
          </a:p>
          <a:p>
            <a:r>
              <a:rPr lang="en-US" dirty="0" smtClean="0"/>
              <a:t>M- Measurable</a:t>
            </a:r>
          </a:p>
          <a:p>
            <a:endParaRPr lang="en-US" dirty="0" smtClean="0"/>
          </a:p>
          <a:p>
            <a:r>
              <a:rPr lang="en-US" dirty="0" smtClean="0"/>
              <a:t>A- Attainable </a:t>
            </a:r>
          </a:p>
          <a:p>
            <a:endParaRPr lang="en-US" dirty="0" smtClean="0"/>
          </a:p>
          <a:p>
            <a:r>
              <a:rPr lang="en-US" dirty="0" smtClean="0"/>
              <a:t>R-Relevant* </a:t>
            </a:r>
          </a:p>
          <a:p>
            <a:endParaRPr lang="en-US" dirty="0" smtClean="0"/>
          </a:p>
          <a:p>
            <a:r>
              <a:rPr lang="en-US" dirty="0" smtClean="0"/>
              <a:t>T- Time specific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4: Brief introduction to CBT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83081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>
            <a:off x="2019224" y="3107373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323440">
            <a:off x="1099277" y="2842780"/>
            <a:ext cx="14800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Core Beliefs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123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5: Ruth Larson’s 30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as a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46" y="2044880"/>
            <a:ext cx="3537030" cy="4158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2849" y="2426414"/>
            <a:ext cx="4163699" cy="3078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418" y="2448547"/>
            <a:ext cx="4163701" cy="36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6: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was it like when I asked you to make a list of 30 items?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was it like to give feedback to teammates?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was it like to receive feedback from teammates?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How to keep this in mind?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At UC we have approximately 700 </a:t>
            </a:r>
            <a:r>
              <a:rPr lang="en-US" dirty="0" smtClean="0"/>
              <a:t>student-athletes</a:t>
            </a:r>
            <a:r>
              <a:rPr lang="en-US" dirty="0"/>
              <a:t>. That makes up nearly 1/3 of our on campus students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Recent legislation passed in January 2019 for Power 5 </a:t>
            </a:r>
            <a:r>
              <a:rPr lang="en-US" dirty="0" smtClean="0"/>
              <a:t>Conferences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Stats</a:t>
            </a:r>
            <a:r>
              <a:rPr lang="en-US" dirty="0"/>
              <a:t>? 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Is </a:t>
            </a:r>
            <a:r>
              <a:rPr lang="en-US" dirty="0"/>
              <a:t>it actually comparable to </a:t>
            </a:r>
            <a:r>
              <a:rPr lang="en-US" dirty="0" smtClean="0"/>
              <a:t>non student-athletes</a:t>
            </a:r>
            <a:r>
              <a:rPr lang="en-US" dirty="0"/>
              <a:t>? </a:t>
            </a:r>
          </a:p>
          <a:p>
            <a:endParaRPr lang="en-US" dirty="0" smtClean="0"/>
          </a:p>
          <a:p>
            <a:r>
              <a:rPr lang="en-US" dirty="0" smtClean="0"/>
              <a:t>Student-Athletes are different today- Coaches are asking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Weeks 7-9: Visualization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 7- General stress reduction visualization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Week 8- Self esteem based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Week 9- Sport specific (required some homework on my part)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10: Debrief, feedback, post-test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was helpful?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did you like?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would you change?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Heads up regarding survey being sent over 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were coaches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Some were more involved than others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When possible, I would include coaches on emails that I would send to the team reviewing information that was taught that week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Other coaches wanted to chat briefly after the workshop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Others preferred a phone call etc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Offered to approximately 230 athletes/7 teams (100 were Football alone)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143 Student-Athletes chose to participate in the data collection portion; however, many more participated in workshop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Team’s in Fall showed an increase in Grit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Grit-TBD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Huge increase in referrals!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Results: Fall Team GPA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193934"/>
              </p:ext>
            </p:extLst>
          </p:nvPr>
        </p:nvGraphicFramePr>
        <p:xfrm>
          <a:off x="1204333" y="1737360"/>
          <a:ext cx="9951348" cy="458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8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Spring Team GPA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418949"/>
              </p:ext>
            </p:extLst>
          </p:nvPr>
        </p:nvGraphicFramePr>
        <p:xfrm>
          <a:off x="1203767" y="1737360"/>
          <a:ext cx="9951913" cy="459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00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Outcome- Men’s/Women’s XC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119970"/>
              </p:ext>
            </p:extLst>
          </p:nvPr>
        </p:nvGraphicFramePr>
        <p:xfrm>
          <a:off x="1159730" y="1779899"/>
          <a:ext cx="9300114" cy="4509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4682">
                  <a:extLst>
                    <a:ext uri="{9D8B030D-6E8A-4147-A177-3AD203B41FA5}">
                      <a16:colId xmlns:a16="http://schemas.microsoft.com/office/drawing/2014/main" val="296691490"/>
                    </a:ext>
                  </a:extLst>
                </a:gridCol>
                <a:gridCol w="1147572">
                  <a:extLst>
                    <a:ext uri="{9D8B030D-6E8A-4147-A177-3AD203B41FA5}">
                      <a16:colId xmlns:a16="http://schemas.microsoft.com/office/drawing/2014/main" val="2341407009"/>
                    </a:ext>
                  </a:extLst>
                </a:gridCol>
                <a:gridCol w="1136785">
                  <a:extLst>
                    <a:ext uri="{9D8B030D-6E8A-4147-A177-3AD203B41FA5}">
                      <a16:colId xmlns:a16="http://schemas.microsoft.com/office/drawing/2014/main" val="805694962"/>
                    </a:ext>
                  </a:extLst>
                </a:gridCol>
                <a:gridCol w="1158359">
                  <a:extLst>
                    <a:ext uri="{9D8B030D-6E8A-4147-A177-3AD203B41FA5}">
                      <a16:colId xmlns:a16="http://schemas.microsoft.com/office/drawing/2014/main" val="493416745"/>
                    </a:ext>
                  </a:extLst>
                </a:gridCol>
                <a:gridCol w="1147572">
                  <a:extLst>
                    <a:ext uri="{9D8B030D-6E8A-4147-A177-3AD203B41FA5}">
                      <a16:colId xmlns:a16="http://schemas.microsoft.com/office/drawing/2014/main" val="3842497222"/>
                    </a:ext>
                  </a:extLst>
                </a:gridCol>
                <a:gridCol w="1147572">
                  <a:extLst>
                    <a:ext uri="{9D8B030D-6E8A-4147-A177-3AD203B41FA5}">
                      <a16:colId xmlns:a16="http://schemas.microsoft.com/office/drawing/2014/main" val="3600991255"/>
                    </a:ext>
                  </a:extLst>
                </a:gridCol>
                <a:gridCol w="1147572">
                  <a:extLst>
                    <a:ext uri="{9D8B030D-6E8A-4147-A177-3AD203B41FA5}">
                      <a16:colId xmlns:a16="http://schemas.microsoft.com/office/drawing/2014/main" val="913089423"/>
                    </a:ext>
                  </a:extLst>
                </a:gridCol>
              </a:tblGrid>
              <a:tr h="50104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2013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2014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1088357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Men's XC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5246405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Empire 8 finish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2nd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5th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2nd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4th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3rd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1st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9711405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NCAA finish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18th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22nd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18th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15th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21st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19th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5846180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0505858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2016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6472390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Women's XC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9794413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Empire 8 finish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4th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5th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5th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4th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1st 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1st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5606863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NCAA finish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NA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26th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23rd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23rd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13th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14th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067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6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Percentage- Men’s Soccer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638119"/>
              </p:ext>
            </p:extLst>
          </p:nvPr>
        </p:nvGraphicFramePr>
        <p:xfrm>
          <a:off x="1193180" y="1737360"/>
          <a:ext cx="9962499" cy="458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28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Percentage- Women’s Soccer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631961"/>
              </p:ext>
            </p:extLst>
          </p:nvPr>
        </p:nvGraphicFramePr>
        <p:xfrm>
          <a:off x="1193180" y="1737360"/>
          <a:ext cx="9962499" cy="458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89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Percentage- Women’s Basketball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336609"/>
              </p:ext>
            </p:extLst>
          </p:nvPr>
        </p:nvGraphicFramePr>
        <p:xfrm>
          <a:off x="1215484" y="1737361"/>
          <a:ext cx="9940196" cy="459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40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1: Understanding the Student-Athlete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is the culture of today’s college student/student-athlete?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is their mindset?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Percentage Women’s Lacrosse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843539"/>
              </p:ext>
            </p:extLst>
          </p:nvPr>
        </p:nvGraphicFramePr>
        <p:xfrm>
          <a:off x="1193180" y="1737360"/>
          <a:ext cx="9962500" cy="458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4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vs. then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When				</a:t>
            </a:r>
            <a:endParaRPr lang="en-US" dirty="0"/>
          </a:p>
          <a:p>
            <a:pPr fontAlgn="base"/>
            <a:r>
              <a:rPr lang="en-US" dirty="0" smtClean="0"/>
              <a:t>Where					</a:t>
            </a:r>
            <a:endParaRPr lang="en-US" dirty="0"/>
          </a:p>
          <a:p>
            <a:pPr fontAlgn="base"/>
            <a:r>
              <a:rPr lang="en-US" dirty="0"/>
              <a:t>Training </a:t>
            </a:r>
            <a:r>
              <a:rPr lang="en-US" dirty="0" smtClean="0"/>
              <a:t>					</a:t>
            </a:r>
            <a:endParaRPr lang="en-US" dirty="0"/>
          </a:p>
          <a:p>
            <a:pPr fontAlgn="base"/>
            <a:r>
              <a:rPr lang="en-US" dirty="0" smtClean="0"/>
              <a:t>Equipment			</a:t>
            </a:r>
            <a:endParaRPr lang="en-US" dirty="0"/>
          </a:p>
          <a:p>
            <a:pPr fontAlgn="base"/>
            <a:r>
              <a:rPr lang="en-US" dirty="0"/>
              <a:t>Uniforms</a:t>
            </a:r>
          </a:p>
          <a:p>
            <a:pPr fontAlgn="base"/>
            <a:r>
              <a:rPr lang="en-US" dirty="0" smtClean="0"/>
              <a:t>Choosing sides</a:t>
            </a:r>
          </a:p>
          <a:p>
            <a:pPr fontAlgn="base"/>
            <a:r>
              <a:rPr lang="en-US" dirty="0" smtClean="0"/>
              <a:t>Rules</a:t>
            </a:r>
          </a:p>
          <a:p>
            <a:pPr fontAlgn="base"/>
            <a:r>
              <a:rPr lang="en-US" dirty="0" smtClean="0"/>
              <a:t>Refreshments</a:t>
            </a:r>
          </a:p>
          <a:p>
            <a:pPr fontAlgn="base"/>
            <a:r>
              <a:rPr lang="en-US" dirty="0" smtClean="0"/>
              <a:t>Rewards for playing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Unintended Consequences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394827"/>
              </p:ext>
            </p:extLst>
          </p:nvPr>
        </p:nvGraphicFramePr>
        <p:xfrm>
          <a:off x="2552700" y="2618264"/>
          <a:ext cx="7086600" cy="2766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05125">
                  <a:extLst>
                    <a:ext uri="{9D8B030D-6E8A-4147-A177-3AD203B41FA5}">
                      <a16:colId xmlns:a16="http://schemas.microsoft.com/office/drawing/2014/main" val="3291042789"/>
                    </a:ext>
                  </a:extLst>
                </a:gridCol>
                <a:gridCol w="4181475">
                  <a:extLst>
                    <a:ext uri="{9D8B030D-6E8A-4147-A177-3AD203B41FA5}">
                      <a16:colId xmlns:a16="http://schemas.microsoft.com/office/drawing/2014/main" val="388081318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Their world is full of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Consequently, they can assume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88014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Speed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Slow is bad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408451944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Convenience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Hard is bad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87382908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Entertainment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Boring is bad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9474167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Nurture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Risk is bad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82851883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Entitlement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Labor is bad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69390638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Fixed vs. Growth Mindset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932001"/>
              </p:ext>
            </p:extLst>
          </p:nvPr>
        </p:nvGraphicFramePr>
        <p:xfrm>
          <a:off x="868680" y="1737360"/>
          <a:ext cx="10515600" cy="41482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0129577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80349252"/>
                    </a:ext>
                  </a:extLst>
                </a:gridCol>
              </a:tblGrid>
              <a:tr h="8535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Fixed</a:t>
                      </a:r>
                      <a:r>
                        <a:rPr lang="en-US" sz="2800" baseline="0" dirty="0" smtClean="0"/>
                        <a:t> Mindset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Growth Mindset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322802"/>
                  </a:ext>
                </a:extLst>
              </a:tr>
              <a:tr h="1098224">
                <a:tc>
                  <a:txBody>
                    <a:bodyPr/>
                    <a:lstStyle/>
                    <a:p>
                      <a:r>
                        <a:rPr lang="en-US" dirty="0" smtClean="0"/>
                        <a:t>Skills and talents are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Skills and talents</a:t>
                      </a:r>
                      <a:r>
                        <a:rPr lang="en-US" baseline="0" dirty="0" smtClean="0"/>
                        <a:t> are grown and can be developed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71806"/>
                  </a:ext>
                </a:extLst>
              </a:tr>
              <a:tr h="1098224">
                <a:tc>
                  <a:txBody>
                    <a:bodyPr/>
                    <a:lstStyle/>
                    <a:p>
                      <a:r>
                        <a:rPr lang="en-US" dirty="0" smtClean="0"/>
                        <a:t>You don’t have control over your abilities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are in control</a:t>
                      </a:r>
                      <a:r>
                        <a:rPr lang="en-US" baseline="0" dirty="0" smtClean="0"/>
                        <a:t> of your abilities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736472"/>
                  </a:ext>
                </a:extLst>
              </a:tr>
              <a:tr h="1098224">
                <a:tc>
                  <a:txBody>
                    <a:bodyPr/>
                    <a:lstStyle/>
                    <a:p>
                      <a:r>
                        <a:rPr lang="en-US" dirty="0" smtClean="0"/>
                        <a:t>You</a:t>
                      </a:r>
                      <a:r>
                        <a:rPr lang="en-US" baseline="0" dirty="0" smtClean="0"/>
                        <a:t> can’t learn and grow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</a:t>
                      </a:r>
                      <a:r>
                        <a:rPr lang="en-US" baseline="0" dirty="0" smtClean="0"/>
                        <a:t> can learn and grow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06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9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lh3.googleusercontent.com/k8TL85r8mKElGGlzqrsGFqLfOOq7tbzKKavvMk0QdJYtZHhflGnfFybD-Yvgeoum6JXCLAjnxPcwTFBpdTAjRyf9ouhCO_rmBf4TepNnNarfU-EWBMo4K4j6kJgRtUD5hQcB0yJPrJSetkHz-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lh6.googleusercontent.com/EjNmAMPXtvSHzgFrZVsTLW03QAdn-jlveZbqAuSKj-6XwRPoiBrgmMRLpNJ7yeM9uK3l43Zj5BEb2sN5bxmfl5mURzwCWHGwiL_LT7OFCvlYUvtiBOMmFGgW_HOm_cfW5wYzps0cezd0g9Maj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285</TotalTime>
  <Words>1033</Words>
  <Application>Microsoft Office PowerPoint</Application>
  <PresentationFormat>Widescreen</PresentationFormat>
  <Paragraphs>248</Paragraphs>
  <Slides>41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Calibri</vt:lpstr>
      <vt:lpstr>Calibri Light</vt:lpstr>
      <vt:lpstr>Wingdings</vt:lpstr>
      <vt:lpstr>Retrospect</vt:lpstr>
      <vt:lpstr>Breaking Down Barriers between Counseling Centers and Athletic Departments: My Efforts to Become an Ally and Improve Team Grit. </vt:lpstr>
      <vt:lpstr>Purpose and Objectives:</vt:lpstr>
      <vt:lpstr>Why is this important?</vt:lpstr>
      <vt:lpstr>Phase 1: Understanding the Student-Athlete</vt:lpstr>
      <vt:lpstr>Now vs. then</vt:lpstr>
      <vt:lpstr>Unintended Consequences</vt:lpstr>
      <vt:lpstr>Fixed vs. Growth Mindset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2: Understanding Athletic Department &amp; Coaches</vt:lpstr>
      <vt:lpstr>Phase 3: Reach out!</vt:lpstr>
      <vt:lpstr>Phase 3 continued:</vt:lpstr>
      <vt:lpstr>More of Phase 3…</vt:lpstr>
      <vt:lpstr>Phase 4:</vt:lpstr>
      <vt:lpstr>Tips for reaching every team</vt:lpstr>
      <vt:lpstr>Phase 5: Workshop</vt:lpstr>
      <vt:lpstr>Week 1: Introduction, consents, questions and pre-test</vt:lpstr>
      <vt:lpstr>Week 2: </vt:lpstr>
      <vt:lpstr>Week 3: SMART Goals</vt:lpstr>
      <vt:lpstr>Week 4: Brief introduction to CBT</vt:lpstr>
      <vt:lpstr>Week 5: Ruth Larson’s 30 Exercise</vt:lpstr>
      <vt:lpstr>Week 6: Process</vt:lpstr>
      <vt:lpstr>Weeks 7-9: Visualization </vt:lpstr>
      <vt:lpstr>Week 10: Debrief, feedback, post-test</vt:lpstr>
      <vt:lpstr>How were coaches involved?</vt:lpstr>
      <vt:lpstr>Other Outcomes</vt:lpstr>
      <vt:lpstr>Results: Fall Team GPA</vt:lpstr>
      <vt:lpstr>Spring Team GPA</vt:lpstr>
      <vt:lpstr>Conference Outcome- Men’s/Women’s XC</vt:lpstr>
      <vt:lpstr>Winning Percentage- Men’s Soccer</vt:lpstr>
      <vt:lpstr>Winning Percentage- Women’s Soccer</vt:lpstr>
      <vt:lpstr>Winning Percentage- Women’s Basketball</vt:lpstr>
      <vt:lpstr>Winning Percentage Women’s Lacrosse</vt:lpstr>
      <vt:lpstr>Next Steps and Questions</vt:lpstr>
    </vt:vector>
  </TitlesOfParts>
  <Company>Utica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bdhiggin</dc:creator>
  <cp:lastModifiedBy>bdhiggin</cp:lastModifiedBy>
  <cp:revision>80</cp:revision>
  <dcterms:created xsi:type="dcterms:W3CDTF">2019-05-28T19:03:09Z</dcterms:created>
  <dcterms:modified xsi:type="dcterms:W3CDTF">2019-06-04T19:29:19Z</dcterms:modified>
</cp:coreProperties>
</file>