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48"/>
  </p:notesMasterIdLst>
  <p:sldIdLst>
    <p:sldId id="256" r:id="rId2"/>
    <p:sldId id="257" r:id="rId3"/>
    <p:sldId id="301" r:id="rId4"/>
    <p:sldId id="330" r:id="rId5"/>
    <p:sldId id="268" r:id="rId6"/>
    <p:sldId id="307" r:id="rId7"/>
    <p:sldId id="269" r:id="rId8"/>
    <p:sldId id="258" r:id="rId9"/>
    <p:sldId id="260" r:id="rId10"/>
    <p:sldId id="304" r:id="rId11"/>
    <p:sldId id="310" r:id="rId12"/>
    <p:sldId id="309" r:id="rId13"/>
    <p:sldId id="311" r:id="rId14"/>
    <p:sldId id="262" r:id="rId15"/>
    <p:sldId id="323" r:id="rId16"/>
    <p:sldId id="313" r:id="rId17"/>
    <p:sldId id="314" r:id="rId18"/>
    <p:sldId id="312" r:id="rId19"/>
    <p:sldId id="265" r:id="rId20"/>
    <p:sldId id="266" r:id="rId21"/>
    <p:sldId id="315" r:id="rId22"/>
    <p:sldId id="270" r:id="rId23"/>
    <p:sldId id="316" r:id="rId24"/>
    <p:sldId id="271" r:id="rId25"/>
    <p:sldId id="293" r:id="rId26"/>
    <p:sldId id="277" r:id="rId27"/>
    <p:sldId id="324" r:id="rId28"/>
    <p:sldId id="329" r:id="rId29"/>
    <p:sldId id="278" r:id="rId30"/>
    <p:sldId id="292" r:id="rId31"/>
    <p:sldId id="325" r:id="rId32"/>
    <p:sldId id="317" r:id="rId33"/>
    <p:sldId id="318" r:id="rId34"/>
    <p:sldId id="328" r:id="rId35"/>
    <p:sldId id="295" r:id="rId36"/>
    <p:sldId id="322" r:id="rId37"/>
    <p:sldId id="283" r:id="rId38"/>
    <p:sldId id="326" r:id="rId39"/>
    <p:sldId id="321" r:id="rId40"/>
    <p:sldId id="320" r:id="rId41"/>
    <p:sldId id="272" r:id="rId42"/>
    <p:sldId id="273" r:id="rId43"/>
    <p:sldId id="319" r:id="rId44"/>
    <p:sldId id="297" r:id="rId45"/>
    <p:sldId id="327" r:id="rId46"/>
    <p:sldId id="296" r:id="rId47"/>
  </p:sldIdLst>
  <p:sldSz cx="12192000" cy="6858000"/>
  <p:notesSz cx="7077075" cy="93694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2" autoAdjust="0"/>
  </p:normalViewPr>
  <p:slideViewPr>
    <p:cSldViewPr snapToGrid="0">
      <p:cViewPr varScale="1">
        <p:scale>
          <a:sx n="73" d="100"/>
          <a:sy n="73" d="100"/>
        </p:scale>
        <p:origin x="186" y="72"/>
      </p:cViewPr>
      <p:guideLst/>
    </p:cSldViewPr>
  </p:slideViewPr>
  <p:notesTextViewPr>
    <p:cViewPr>
      <p:scale>
        <a:sx n="1" d="1"/>
        <a:sy n="1" d="1"/>
      </p:scale>
      <p:origin x="0" y="0"/>
    </p:cViewPr>
  </p:notesTextViewPr>
  <p:sorterViewPr>
    <p:cViewPr>
      <p:scale>
        <a:sx n="100" d="100"/>
        <a:sy n="100" d="100"/>
      </p:scale>
      <p:origin x="0" y="-10186"/>
    </p:cViewPr>
  </p:sorterViewPr>
  <p:notesViewPr>
    <p:cSldViewPr snapToGrid="0">
      <p:cViewPr varScale="1">
        <p:scale>
          <a:sx n="58" d="100"/>
          <a:sy n="58" d="100"/>
        </p:scale>
        <p:origin x="226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F8A3A541-8020-437A-ADFD-5AD3F112C6A7}" type="datetimeFigureOut">
              <a:rPr lang="en-US" smtClean="0"/>
              <a:t>6/15/2018</a:t>
            </a:fld>
            <a:endParaRPr lang="en-US"/>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B855B469-B2F0-47B8-8D87-BC15AFAF4288}" type="slidenum">
              <a:rPr lang="en-US" smtClean="0"/>
              <a:t>‹#›</a:t>
            </a:fld>
            <a:endParaRPr lang="en-US"/>
          </a:p>
        </p:txBody>
      </p:sp>
    </p:spTree>
    <p:extLst>
      <p:ext uri="{BB962C8B-B14F-4D97-AF65-F5344CB8AC3E}">
        <p14:creationId xmlns:p14="http://schemas.microsoft.com/office/powerpoint/2010/main" val="360230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image" Target="../media/image26.jpg"/><Relationship Id="rId4" Type="http://schemas.openxmlformats.org/officeDocument/2006/relationships/image" Target="../media/image25.jpg"/></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6"/>
            <a:ext cx="5661660" cy="4528308"/>
          </a:xfrm>
        </p:spPr>
        <p:txBody>
          <a:bodyPr/>
          <a:lstStyle/>
          <a:p>
            <a:r>
              <a:rPr lang="en-US" dirty="0"/>
              <a:t>-thanks and great to be back at CCNY.  Thank you to Darlene and several other colleagues who invited me to provide this year’s keynote.  I appreciate your confidence in me.</a:t>
            </a:r>
          </a:p>
          <a:p>
            <a:r>
              <a:rPr lang="en-US" dirty="0"/>
              <a:t> </a:t>
            </a:r>
          </a:p>
          <a:p>
            <a:r>
              <a:rPr lang="en-US" dirty="0"/>
              <a:t>Two years ago, a week before this conference took place at HWS, after serving as the director of Colgate’s counseling center for 19 years, I accepted a request to spend my final year before retiring as the interim Dean of the College, leading Colgate’s student affairs division. What was I thinking?! Since retiring last June 30</a:t>
            </a:r>
            <a:r>
              <a:rPr lang="en-US" baseline="30000" dirty="0"/>
              <a:t>th</a:t>
            </a:r>
            <a:r>
              <a:rPr lang="en-US" dirty="0"/>
              <a:t>, I have completed a 90 day intensive inpatient program to address my PTSD after serving in that role, and have moved to an outpatient step down program with weekly EMDR sessions.  My therapist let me know that I would be making even better progress if I would stop cancelling sessions at the last minute to play golf or go to the movies in the middle of the day.  In all seriousness, since the middle of January, I’ve seen 27 movies in the theater during the middle of the day.  Retirement has been great so far!</a:t>
            </a:r>
          </a:p>
          <a:p>
            <a:endParaRPr lang="en-US" dirty="0"/>
          </a:p>
          <a:p>
            <a:r>
              <a:rPr lang="en-US" dirty="0"/>
              <a:t>Congratulations on making it through another year of providing mental health services to the students at your college or university. During the 30 years that I attended this conference, I remember feeling like this gathering marked the big exhale.  Finally, and because we did not have students matriculated at Colgate and Hamilton during the summer and services offered were greatly reduced, I could relax.  We made it through another year, and the summer months offered an opportunity to catch our breath.  I hope you are feeling that way now, and that you will be restored and rejuvenated with the wonderful colleagues you find here.</a:t>
            </a:r>
          </a:p>
          <a:p>
            <a:endParaRPr lang="en-US" dirty="0"/>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1</a:t>
            </a:fld>
            <a:endParaRPr lang="en-US"/>
          </a:p>
        </p:txBody>
      </p:sp>
    </p:spTree>
    <p:extLst>
      <p:ext uri="{BB962C8B-B14F-4D97-AF65-F5344CB8AC3E}">
        <p14:creationId xmlns:p14="http://schemas.microsoft.com/office/powerpoint/2010/main" val="370123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Pair up with someone near you, preferably with someone less familiar to you.</a:t>
            </a:r>
          </a:p>
          <a:p>
            <a:endParaRPr lang="en-US" dirty="0"/>
          </a:p>
          <a:p>
            <a:r>
              <a:rPr lang="en-US" dirty="0"/>
              <a:t>Spend 5 minutes each responding to the questions, then we’ll come back and I’ll ask for some volunteers to share aspects of your conversation.</a:t>
            </a:r>
          </a:p>
          <a:p>
            <a:endParaRPr lang="en-US" dirty="0"/>
          </a:p>
          <a:p>
            <a:r>
              <a:rPr lang="en-US" dirty="0"/>
              <a:t>Process those discussions.</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10</a:t>
            </a:fld>
            <a:endParaRPr lang="en-US"/>
          </a:p>
        </p:txBody>
      </p:sp>
    </p:spTree>
    <p:extLst>
      <p:ext uri="{BB962C8B-B14F-4D97-AF65-F5344CB8AC3E}">
        <p14:creationId xmlns:p14="http://schemas.microsoft.com/office/powerpoint/2010/main" val="91864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when people have a mentor, whether it’s in the mental health professions or other career fields, there are definite benefits.</a:t>
            </a:r>
          </a:p>
          <a:p>
            <a:endParaRPr lang="en-US" dirty="0"/>
          </a:p>
          <a:p>
            <a:r>
              <a:rPr lang="en-US" dirty="0"/>
              <a:t>This includes when one is a student, as well as once the person becomes established as a licensed mental health provider.</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11</a:t>
            </a:fld>
            <a:endParaRPr lang="en-US"/>
          </a:p>
        </p:txBody>
      </p:sp>
    </p:spTree>
    <p:extLst>
      <p:ext uri="{BB962C8B-B14F-4D97-AF65-F5344CB8AC3E}">
        <p14:creationId xmlns:p14="http://schemas.microsoft.com/office/powerpoint/2010/main" val="325680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might  assume the benefits are experienced by the mentee.  But, the person serving as a mentor typically also experiences positive outcomes as a result of involvement in a mentoring relationship.</a:t>
            </a:r>
          </a:p>
          <a:p>
            <a:endParaRPr lang="en-US" dirty="0"/>
          </a:p>
          <a:p>
            <a:r>
              <a:rPr lang="en-US" dirty="0"/>
              <a:t>What are those benefits?</a:t>
            </a:r>
          </a:p>
          <a:p>
            <a:endParaRPr lang="en-US" dirty="0"/>
          </a:p>
          <a:p>
            <a:r>
              <a:rPr lang="en-US" dirty="0"/>
              <a:t>Refer back to the question that the pairs discussed a few minutes ago.</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12</a:t>
            </a:fld>
            <a:endParaRPr lang="en-US" dirty="0"/>
          </a:p>
        </p:txBody>
      </p:sp>
    </p:spTree>
    <p:extLst>
      <p:ext uri="{BB962C8B-B14F-4D97-AF65-F5344CB8AC3E}">
        <p14:creationId xmlns:p14="http://schemas.microsoft.com/office/powerpoint/2010/main" val="3663473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give and take.  Both mentee and mentor get something from their involvement in the relationship.</a:t>
            </a:r>
          </a:p>
          <a:p>
            <a:endParaRPr lang="en-US" dirty="0"/>
          </a:p>
          <a:p>
            <a:r>
              <a:rPr lang="en-US" dirty="0"/>
              <a:t>Both respect one another.</a:t>
            </a:r>
          </a:p>
          <a:p>
            <a:endParaRPr lang="en-US" dirty="0"/>
          </a:p>
          <a:p>
            <a:r>
              <a:rPr lang="en-US" dirty="0"/>
              <a:t>With so many demands on your time as CC staff, finding time to engage in a mentoring relationship is not easy.  Understanding the nature of the relationship, and what the mentee hopes to get from it, is vitally important.</a:t>
            </a:r>
          </a:p>
          <a:p>
            <a:endParaRPr lang="en-US" dirty="0"/>
          </a:p>
          <a:p>
            <a:r>
              <a:rPr lang="en-US" dirty="0"/>
              <a:t>Mentoring relationships often facilitate networking, and awareness of opportunities that might otherwise gone unnoticed.</a:t>
            </a:r>
          </a:p>
          <a:p>
            <a:endParaRPr lang="en-US" dirty="0"/>
          </a:p>
          <a:p>
            <a:r>
              <a:rPr lang="en-US" dirty="0"/>
              <a:t>Although there doesn’t need to be an exact match, when mentor and mentee have a shared value system, the relationship typically is even more valued and meaningful.</a:t>
            </a:r>
          </a:p>
        </p:txBody>
      </p:sp>
      <p:sp>
        <p:nvSpPr>
          <p:cNvPr id="4" name="Slide Number Placeholder 3"/>
          <p:cNvSpPr>
            <a:spLocks noGrp="1"/>
          </p:cNvSpPr>
          <p:nvPr>
            <p:ph type="sldNum" sz="quarter" idx="10"/>
          </p:nvPr>
        </p:nvSpPr>
        <p:spPr/>
        <p:txBody>
          <a:bodyPr/>
          <a:lstStyle/>
          <a:p>
            <a:fld id="{B855B469-B2F0-47B8-8D87-BC15AFAF4288}" type="slidenum">
              <a:rPr lang="en-US" smtClean="0"/>
              <a:t>13</a:t>
            </a:fld>
            <a:endParaRPr lang="en-US"/>
          </a:p>
        </p:txBody>
      </p:sp>
    </p:spTree>
    <p:extLst>
      <p:ext uri="{BB962C8B-B14F-4D97-AF65-F5344CB8AC3E}">
        <p14:creationId xmlns:p14="http://schemas.microsoft.com/office/powerpoint/2010/main" val="126011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5"/>
            <a:ext cx="5661660" cy="3982746"/>
          </a:xfrm>
        </p:spPr>
        <p:txBody>
          <a:bodyPr/>
          <a:lstStyle/>
          <a:p>
            <a:r>
              <a:rPr lang="en-US" dirty="0"/>
              <a:t>Now that we have a sense of what makes good mentoring relationships work, let’s take a look at the factors that prevent mentoring from being effective.</a:t>
            </a:r>
          </a:p>
          <a:p>
            <a:endParaRPr lang="en-US" dirty="0"/>
          </a:p>
          <a:p>
            <a:r>
              <a:rPr lang="en-US" dirty="0"/>
              <a:t>As you review the list, they seem obvious.</a:t>
            </a:r>
          </a:p>
          <a:p>
            <a:endParaRPr lang="en-US" dirty="0"/>
          </a:p>
          <a:p>
            <a:r>
              <a:rPr lang="en-US" dirty="0"/>
              <a:t>Poor communication seems self-evident.</a:t>
            </a:r>
          </a:p>
          <a:p>
            <a:r>
              <a:rPr lang="en-US" dirty="0"/>
              <a:t>A lack of commitment the same.  If the mentee isn’t prepared for the connection, doesn’t have a sense of what she/he wants to discuss, misses scheduled meetings.  The same for the mentor.  If not committed, the mentee will inevitably be less disclosing.  The relationship seems like more of a burden rather than a valued opportunity to connect.</a:t>
            </a:r>
          </a:p>
          <a:p>
            <a:endParaRPr lang="en-US" dirty="0"/>
          </a:p>
          <a:p>
            <a:r>
              <a:rPr lang="en-US" dirty="0"/>
              <a:t>Perceived/real competition–  battling for “air” time.  Attempting to show “who is in control”, can I surpass the pace my mentor followed to reach X status in their career path.</a:t>
            </a:r>
          </a:p>
          <a:p>
            <a:endParaRPr lang="en-US" dirty="0"/>
          </a:p>
          <a:p>
            <a:r>
              <a:rPr lang="en-US" dirty="0"/>
              <a:t>Conflicts of interest– is there a shared agenda?  Is ego getting involved for the mentor?  Is the mentee looking to have the mentor help them get ahead?</a:t>
            </a:r>
          </a:p>
          <a:p>
            <a:endParaRPr lang="en-US" dirty="0"/>
          </a:p>
          <a:p>
            <a:r>
              <a:rPr lang="en-US" dirty="0"/>
              <a:t>If it seems that the mentor does not have experience, knowledge, and skills to share with the mentee, then why bother?  It might be a good friendship, but probably not a good mentoring relationship.</a:t>
            </a:r>
          </a:p>
        </p:txBody>
      </p:sp>
      <p:sp>
        <p:nvSpPr>
          <p:cNvPr id="4" name="Slide Number Placeholder 3"/>
          <p:cNvSpPr>
            <a:spLocks noGrp="1"/>
          </p:cNvSpPr>
          <p:nvPr>
            <p:ph type="sldNum" sz="quarter" idx="10"/>
          </p:nvPr>
        </p:nvSpPr>
        <p:spPr/>
        <p:txBody>
          <a:bodyPr/>
          <a:lstStyle/>
          <a:p>
            <a:fld id="{B855B469-B2F0-47B8-8D87-BC15AFAF4288}" type="slidenum">
              <a:rPr lang="en-US" smtClean="0"/>
              <a:t>14</a:t>
            </a:fld>
            <a:endParaRPr lang="en-US"/>
          </a:p>
        </p:txBody>
      </p:sp>
    </p:spTree>
    <p:extLst>
      <p:ext uri="{BB962C8B-B14F-4D97-AF65-F5344CB8AC3E}">
        <p14:creationId xmlns:p14="http://schemas.microsoft.com/office/powerpoint/2010/main" val="1763179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the mentee specifically do to make the relationship work?</a:t>
            </a:r>
          </a:p>
          <a:p>
            <a:endParaRPr lang="en-US" dirty="0"/>
          </a:p>
          <a:p>
            <a:r>
              <a:rPr lang="en-US" dirty="0"/>
              <a:t>There are specific behaviors the mentee can engage in to increase the chance that the mentoring relationship will be more successful and worthwhile.</a:t>
            </a:r>
          </a:p>
          <a:p>
            <a:endParaRPr lang="en-US" dirty="0"/>
          </a:p>
          <a:p>
            <a:r>
              <a:rPr lang="en-US" dirty="0"/>
              <a:t>I think the best mentoring relationships are initiated by the mentee.  Be intentional about who you ask to serve in this role.</a:t>
            </a:r>
          </a:p>
          <a:p>
            <a:endParaRPr lang="en-US" dirty="0"/>
          </a:p>
          <a:p>
            <a:r>
              <a:rPr lang="en-US" dirty="0"/>
              <a:t>The mentor isn’t there to “give you the answers.”</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15</a:t>
            </a:fld>
            <a:endParaRPr lang="en-US"/>
          </a:p>
        </p:txBody>
      </p:sp>
    </p:spTree>
    <p:extLst>
      <p:ext uri="{BB962C8B-B14F-4D97-AF65-F5344CB8AC3E}">
        <p14:creationId xmlns:p14="http://schemas.microsoft.com/office/powerpoint/2010/main" val="282472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Initially feels pretty vulnerable.</a:t>
            </a:r>
          </a:p>
        </p:txBody>
      </p:sp>
      <p:sp>
        <p:nvSpPr>
          <p:cNvPr id="4" name="Slide Number Placeholder 3"/>
          <p:cNvSpPr>
            <a:spLocks noGrp="1"/>
          </p:cNvSpPr>
          <p:nvPr>
            <p:ph type="sldNum" sz="quarter" idx="10"/>
          </p:nvPr>
        </p:nvSpPr>
        <p:spPr/>
        <p:txBody>
          <a:bodyPr/>
          <a:lstStyle/>
          <a:p>
            <a:fld id="{B855B469-B2F0-47B8-8D87-BC15AFAF4288}" type="slidenum">
              <a:rPr lang="en-US" smtClean="0"/>
              <a:t>16</a:t>
            </a:fld>
            <a:endParaRPr lang="en-US"/>
          </a:p>
        </p:txBody>
      </p:sp>
    </p:spTree>
    <p:extLst>
      <p:ext uri="{BB962C8B-B14F-4D97-AF65-F5344CB8AC3E}">
        <p14:creationId xmlns:p14="http://schemas.microsoft.com/office/powerpoint/2010/main" val="3020107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your interaction a little earlier re: your previous experiences with mentoring relationships.</a:t>
            </a:r>
          </a:p>
          <a:p>
            <a:endParaRPr lang="en-US" dirty="0"/>
          </a:p>
          <a:p>
            <a:r>
              <a:rPr lang="en-US" dirty="0"/>
              <a:t>Did your mentor possess any of these qualities?  I bet yes.</a:t>
            </a:r>
          </a:p>
        </p:txBody>
      </p:sp>
      <p:sp>
        <p:nvSpPr>
          <p:cNvPr id="4" name="Slide Number Placeholder 3"/>
          <p:cNvSpPr>
            <a:spLocks noGrp="1"/>
          </p:cNvSpPr>
          <p:nvPr>
            <p:ph type="sldNum" sz="quarter" idx="10"/>
          </p:nvPr>
        </p:nvSpPr>
        <p:spPr/>
        <p:txBody>
          <a:bodyPr/>
          <a:lstStyle/>
          <a:p>
            <a:fld id="{B855B469-B2F0-47B8-8D87-BC15AFAF4288}" type="slidenum">
              <a:rPr lang="en-US" smtClean="0"/>
              <a:t>17</a:t>
            </a:fld>
            <a:endParaRPr lang="en-US"/>
          </a:p>
        </p:txBody>
      </p:sp>
    </p:spTree>
    <p:extLst>
      <p:ext uri="{BB962C8B-B14F-4D97-AF65-F5344CB8AC3E}">
        <p14:creationId xmlns:p14="http://schemas.microsoft.com/office/powerpoint/2010/main" val="318426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18</a:t>
            </a:fld>
            <a:endParaRPr lang="en-US"/>
          </a:p>
        </p:txBody>
      </p:sp>
    </p:spTree>
    <p:extLst>
      <p:ext uri="{BB962C8B-B14F-4D97-AF65-F5344CB8AC3E}">
        <p14:creationId xmlns:p14="http://schemas.microsoft.com/office/powerpoint/2010/main" val="3223918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Factors to consider:</a:t>
            </a:r>
          </a:p>
          <a:p>
            <a:endParaRPr lang="en-US" dirty="0"/>
          </a:p>
          <a:p>
            <a:r>
              <a:rPr lang="en-US" dirty="0"/>
              <a:t>Probably easier to find a mentor in your center if you’re from a big school, where there are a greater # of senior staff who don’t serve as your supervisor.</a:t>
            </a:r>
          </a:p>
          <a:p>
            <a:endParaRPr lang="en-US" dirty="0"/>
          </a:p>
          <a:p>
            <a:r>
              <a:rPr lang="en-US" dirty="0"/>
              <a:t>Social workers, counselors, marriage &amp; family therapists, and psychologists may look at things somewhat differently.</a:t>
            </a:r>
          </a:p>
          <a:p>
            <a:endParaRPr lang="en-US" dirty="0"/>
          </a:p>
          <a:p>
            <a:r>
              <a:rPr lang="en-US" dirty="0"/>
              <a:t>Factors re: identities:-- level of understanding and appreciation of the individual’s challenges may be impacted.  Does a white staff member appreciate the issues that staff of color might face on a predominately white campus?  It is possible to have a mentoring relationship when mentor and mentee do not share the same identities, but we should be aware of the differences.</a:t>
            </a:r>
          </a:p>
          <a:p>
            <a:endParaRPr lang="en-US" dirty="0"/>
          </a:p>
          <a:p>
            <a:r>
              <a:rPr lang="en-US" dirty="0"/>
              <a:t>If director promoted from within, the relationships with other staff members will change.</a:t>
            </a:r>
          </a:p>
          <a:p>
            <a:endParaRPr lang="en-US" dirty="0"/>
          </a:p>
          <a:p>
            <a:r>
              <a:rPr lang="en-US" dirty="0"/>
              <a:t>Who initiates the relationship can also be a factor. If mentor initiates, does the mentee feel beholden, obligated?</a:t>
            </a:r>
          </a:p>
        </p:txBody>
      </p:sp>
      <p:sp>
        <p:nvSpPr>
          <p:cNvPr id="4" name="Slide Number Placeholder 3"/>
          <p:cNvSpPr>
            <a:spLocks noGrp="1"/>
          </p:cNvSpPr>
          <p:nvPr>
            <p:ph type="sldNum" sz="quarter" idx="10"/>
          </p:nvPr>
        </p:nvSpPr>
        <p:spPr/>
        <p:txBody>
          <a:bodyPr/>
          <a:lstStyle/>
          <a:p>
            <a:fld id="{B855B469-B2F0-47B8-8D87-BC15AFAF4288}" type="slidenum">
              <a:rPr lang="en-US" smtClean="0"/>
              <a:t>19</a:t>
            </a:fld>
            <a:endParaRPr lang="en-US" dirty="0"/>
          </a:p>
        </p:txBody>
      </p:sp>
    </p:spTree>
    <p:extLst>
      <p:ext uri="{BB962C8B-B14F-4D97-AF65-F5344CB8AC3E}">
        <p14:creationId xmlns:p14="http://schemas.microsoft.com/office/powerpoint/2010/main" val="194167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6"/>
            <a:ext cx="5661660" cy="4485612"/>
          </a:xfrm>
        </p:spPr>
        <p:txBody>
          <a:bodyPr/>
          <a:lstStyle/>
          <a:p>
            <a:endParaRPr lang="en-US" sz="1400" dirty="0"/>
          </a:p>
          <a:p>
            <a:r>
              <a:rPr lang="en-US" sz="1400" dirty="0"/>
              <a:t>This morning we’ll be talking about cultivating staff and, more specifically, on the mentoring those staff members.</a:t>
            </a:r>
          </a:p>
          <a:p>
            <a:endParaRPr lang="en-US" sz="1400" dirty="0"/>
          </a:p>
          <a:p>
            <a:endParaRPr lang="en-US" sz="1400" dirty="0"/>
          </a:p>
          <a:p>
            <a:r>
              <a:rPr lang="en-US" sz="1400" dirty="0"/>
              <a:t>We’ll look at the role mentoring can play in creating a counseling center that is healthy, productive, and effective.  How can we create meaningful mentoring relationship, what are the benefits for both mentor and mentee, and where might mentoring relationships be found and developed.  And, while related, we’ll look at the difference between mentoring and supervision.</a:t>
            </a:r>
          </a:p>
          <a:p>
            <a:endParaRPr lang="en-US" sz="1400" dirty="0"/>
          </a:p>
          <a:p>
            <a:r>
              <a:rPr lang="en-US" sz="1400" dirty="0"/>
              <a:t>In the second half this morning remarks I’ll spend some time talking about the most important lessons I’ve learned in my 30+ years working in college and university counseling centers. </a:t>
            </a:r>
          </a:p>
        </p:txBody>
      </p:sp>
      <p:sp>
        <p:nvSpPr>
          <p:cNvPr id="4" name="Slide Number Placeholder 3"/>
          <p:cNvSpPr>
            <a:spLocks noGrp="1"/>
          </p:cNvSpPr>
          <p:nvPr>
            <p:ph type="sldNum" sz="quarter" idx="10"/>
          </p:nvPr>
        </p:nvSpPr>
        <p:spPr/>
        <p:txBody>
          <a:bodyPr/>
          <a:lstStyle/>
          <a:p>
            <a:fld id="{B855B469-B2F0-47B8-8D87-BC15AFAF4288}" type="slidenum">
              <a:rPr lang="en-US" smtClean="0"/>
              <a:t>2</a:t>
            </a:fld>
            <a:endParaRPr lang="en-US"/>
          </a:p>
        </p:txBody>
      </p:sp>
    </p:spTree>
    <p:extLst>
      <p:ext uri="{BB962C8B-B14F-4D97-AF65-F5344CB8AC3E}">
        <p14:creationId xmlns:p14="http://schemas.microsoft.com/office/powerpoint/2010/main" val="314160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an example of a mentoring relationship I was involved in during my time as director at Colgate.</a:t>
            </a:r>
          </a:p>
        </p:txBody>
      </p:sp>
      <p:sp>
        <p:nvSpPr>
          <p:cNvPr id="4" name="Slide Number Placeholder 3"/>
          <p:cNvSpPr>
            <a:spLocks noGrp="1"/>
          </p:cNvSpPr>
          <p:nvPr>
            <p:ph type="sldNum" sz="quarter" idx="10"/>
          </p:nvPr>
        </p:nvSpPr>
        <p:spPr/>
        <p:txBody>
          <a:bodyPr/>
          <a:lstStyle/>
          <a:p>
            <a:fld id="{B855B469-B2F0-47B8-8D87-BC15AFAF4288}" type="slidenum">
              <a:rPr lang="en-US" smtClean="0"/>
              <a:t>20</a:t>
            </a:fld>
            <a:endParaRPr lang="en-US"/>
          </a:p>
        </p:txBody>
      </p:sp>
    </p:spTree>
    <p:extLst>
      <p:ext uri="{BB962C8B-B14F-4D97-AF65-F5344CB8AC3E}">
        <p14:creationId xmlns:p14="http://schemas.microsoft.com/office/powerpoint/2010/main" val="3432022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21</a:t>
            </a:fld>
            <a:endParaRPr lang="en-US"/>
          </a:p>
        </p:txBody>
      </p:sp>
    </p:spTree>
    <p:extLst>
      <p:ext uri="{BB962C8B-B14F-4D97-AF65-F5344CB8AC3E}">
        <p14:creationId xmlns:p14="http://schemas.microsoft.com/office/powerpoint/2010/main" val="2693279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5"/>
            <a:ext cx="5661660" cy="4279248"/>
          </a:xfrm>
        </p:spPr>
        <p:txBody>
          <a:bodyPr/>
          <a:lstStyle/>
          <a:p>
            <a:r>
              <a:rPr lang="en-US" dirty="0"/>
              <a:t>So it sure seems to make sense that have a mentor, and being a mentor, is a good idea.</a:t>
            </a:r>
          </a:p>
          <a:p>
            <a:endParaRPr lang="en-US" dirty="0"/>
          </a:p>
          <a:p>
            <a:r>
              <a:rPr lang="en-US" b="1" dirty="0"/>
              <a:t>??How many of you here feel as though you already have a mentor?  (We don’t have to be limited to just one.)??</a:t>
            </a:r>
          </a:p>
          <a:p>
            <a:endParaRPr lang="en-US" dirty="0"/>
          </a:p>
          <a:p>
            <a:r>
              <a:rPr lang="en-US" b="1" dirty="0"/>
              <a:t>??What do you think makes the most sense about how a mentoring relationship develops? Who initiates?</a:t>
            </a:r>
          </a:p>
          <a:p>
            <a:endParaRPr lang="en-US" dirty="0"/>
          </a:p>
          <a:p>
            <a:r>
              <a:rPr lang="en-US" dirty="0"/>
              <a:t>Where might you look for the relationship?  At your own center, your own institution? If it’s with someone who has supervisory responsibilities with you, this could be tricky and requires walking a find line.  It is possible, but not easy.</a:t>
            </a:r>
          </a:p>
          <a:p>
            <a:endParaRPr lang="en-US" dirty="0"/>
          </a:p>
          <a:p>
            <a:r>
              <a:rPr lang="en-US" dirty="0"/>
              <a:t>At your institution, with someone from another department?</a:t>
            </a:r>
          </a:p>
          <a:p>
            <a:endParaRPr lang="en-US" dirty="0"/>
          </a:p>
          <a:p>
            <a:r>
              <a:rPr lang="en-US" dirty="0"/>
              <a:t>Here at CCNY?  Possibly developing a mentoring program.  Consider cultivating a relationship with someone more organically.</a:t>
            </a:r>
          </a:p>
          <a:p>
            <a:endParaRPr lang="en-US" dirty="0"/>
          </a:p>
          <a:p>
            <a:r>
              <a:rPr lang="en-US" b="1" dirty="0"/>
              <a:t>-Use the example of Mark and Tom Seals</a:t>
            </a:r>
            <a:r>
              <a:rPr lang="en-US" dirty="0"/>
              <a:t>.</a:t>
            </a:r>
          </a:p>
          <a:p>
            <a:r>
              <a:rPr lang="en-US" dirty="0"/>
              <a:t>Be intentional.  It may well feel vulnerable.</a:t>
            </a:r>
          </a:p>
          <a:p>
            <a:r>
              <a:rPr lang="en-US" dirty="0"/>
              <a:t>I think it works best if initiated by mentee, but doesn’t have to be that direction.</a:t>
            </a:r>
          </a:p>
        </p:txBody>
      </p:sp>
      <p:sp>
        <p:nvSpPr>
          <p:cNvPr id="4" name="Slide Number Placeholder 3"/>
          <p:cNvSpPr>
            <a:spLocks noGrp="1"/>
          </p:cNvSpPr>
          <p:nvPr>
            <p:ph type="sldNum" sz="quarter" idx="10"/>
          </p:nvPr>
        </p:nvSpPr>
        <p:spPr/>
        <p:txBody>
          <a:bodyPr/>
          <a:lstStyle/>
          <a:p>
            <a:fld id="{B855B469-B2F0-47B8-8D87-BC15AFAF4288}" type="slidenum">
              <a:rPr lang="en-US" smtClean="0"/>
              <a:t>22</a:t>
            </a:fld>
            <a:endParaRPr lang="en-US"/>
          </a:p>
        </p:txBody>
      </p:sp>
    </p:spTree>
    <p:extLst>
      <p:ext uri="{BB962C8B-B14F-4D97-AF65-F5344CB8AC3E}">
        <p14:creationId xmlns:p14="http://schemas.microsoft.com/office/powerpoint/2010/main" val="115300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CCNY group is a great place to find and cultivate a mentoring relationship.</a:t>
            </a:r>
          </a:p>
          <a:p>
            <a:endParaRPr lang="en-US" dirty="0"/>
          </a:p>
          <a:p>
            <a:r>
              <a:rPr lang="en-US" dirty="0"/>
              <a:t>I experienced this here in my early years– Wayne Morris at SUNY Cobleskill, Jeff </a:t>
            </a:r>
            <a:r>
              <a:rPr lang="en-US" dirty="0" err="1"/>
              <a:t>Lazovik</a:t>
            </a:r>
            <a:r>
              <a:rPr lang="en-US" dirty="0"/>
              <a:t> at SUNY Potsdam, Judy McCormack at Skidmore.</a:t>
            </a:r>
          </a:p>
          <a:p>
            <a:endParaRPr lang="en-US" dirty="0"/>
          </a:p>
          <a:p>
            <a:r>
              <a:rPr lang="en-US" dirty="0"/>
              <a:t>Jeff and I presenting at this conference each year.  Ritual of going to his farm in January, going for snowshoe hikes.  Deciding what we wanted to present and who we wanted to present with.  It was fun. It was intentional.  Different ranges of experience and perspectives.</a:t>
            </a:r>
          </a:p>
        </p:txBody>
      </p:sp>
      <p:sp>
        <p:nvSpPr>
          <p:cNvPr id="4" name="Slide Number Placeholder 3"/>
          <p:cNvSpPr>
            <a:spLocks noGrp="1"/>
          </p:cNvSpPr>
          <p:nvPr>
            <p:ph type="sldNum" sz="quarter" idx="10"/>
          </p:nvPr>
        </p:nvSpPr>
        <p:spPr/>
        <p:txBody>
          <a:bodyPr/>
          <a:lstStyle/>
          <a:p>
            <a:fld id="{B855B469-B2F0-47B8-8D87-BC15AFAF4288}" type="slidenum">
              <a:rPr lang="en-US" smtClean="0"/>
              <a:t>23</a:t>
            </a:fld>
            <a:endParaRPr lang="en-US"/>
          </a:p>
        </p:txBody>
      </p:sp>
    </p:spTree>
    <p:extLst>
      <p:ext uri="{BB962C8B-B14F-4D97-AF65-F5344CB8AC3E}">
        <p14:creationId xmlns:p14="http://schemas.microsoft.com/office/powerpoint/2010/main" val="576903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spent 31 years of my professional life working at college and university counseling centers– three to be exact:  the University of Arizona, Hamilton College, and Colgate.  </a:t>
            </a:r>
          </a:p>
          <a:p>
            <a:endParaRPr lang="en-US" dirty="0"/>
          </a:p>
          <a:p>
            <a:r>
              <a:rPr lang="en-US" dirty="0"/>
              <a:t>I have been very fortunate to work in the settings I have, with the colleagues who shared the work and the mission of those centers, and with students.</a:t>
            </a:r>
          </a:p>
          <a:p>
            <a:endParaRPr lang="en-US" dirty="0"/>
          </a:p>
          <a:p>
            <a:r>
              <a:rPr lang="en-US" dirty="0"/>
              <a:t>To work at something that utilizes your skills, matches your value system, allows you to spend time with interesting, smart, committed, and compassionate colleagues, and to bring your efforts to bear on emerging adults whose identities are still taking shape, and upon whom your contributions can be witnessed, is a wonderful gift.  And I’ve had it, in spades!</a:t>
            </a:r>
          </a:p>
          <a:p>
            <a:endParaRPr lang="en-US" dirty="0"/>
          </a:p>
          <a:p>
            <a:r>
              <a:rPr lang="en-US" dirty="0"/>
              <a:t>I loved working with college students.  The work was a challenge, but one I took on enthusiastically.  Sorry to say I think it’s becoming more challenging every year, with increasing demands, fixed resources (for most), higher expectations, social media and communication resources that accelerate things and bring a whole host of issues.</a:t>
            </a:r>
          </a:p>
          <a:p>
            <a:endParaRPr lang="en-US" dirty="0"/>
          </a:p>
          <a:p>
            <a:r>
              <a:rPr lang="en-US" dirty="0"/>
              <a:t>But despite the challenges, I am so glad to have made the decision to leave the world of public accounting in NYC in 1979, take a 75% pay cut, and venture into the world of college counseling– after a few years in graduate school.</a:t>
            </a:r>
          </a:p>
        </p:txBody>
      </p:sp>
      <p:sp>
        <p:nvSpPr>
          <p:cNvPr id="4" name="Slide Number Placeholder 3"/>
          <p:cNvSpPr>
            <a:spLocks noGrp="1"/>
          </p:cNvSpPr>
          <p:nvPr>
            <p:ph type="sldNum" sz="quarter" idx="10"/>
          </p:nvPr>
        </p:nvSpPr>
        <p:spPr/>
        <p:txBody>
          <a:bodyPr/>
          <a:lstStyle/>
          <a:p>
            <a:fld id="{B855B469-B2F0-47B8-8D87-BC15AFAF4288}" type="slidenum">
              <a:rPr lang="en-US" smtClean="0"/>
              <a:t>24</a:t>
            </a:fld>
            <a:endParaRPr lang="en-US" dirty="0"/>
          </a:p>
        </p:txBody>
      </p:sp>
    </p:spTree>
    <p:extLst>
      <p:ext uri="{BB962C8B-B14F-4D97-AF65-F5344CB8AC3E}">
        <p14:creationId xmlns:p14="http://schemas.microsoft.com/office/powerpoint/2010/main" val="861302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lessons have I learned over the past 31 years?  There have been too many to count, but I will share with you the important ones that have stuck with me.</a:t>
            </a:r>
          </a:p>
          <a:p>
            <a:endParaRPr lang="en-US" dirty="0"/>
          </a:p>
          <a:p>
            <a:r>
              <a:rPr lang="en-US" dirty="0"/>
              <a:t>Spoiler alert– you already know these.  I am not going to tell you anything new.  Maybe they’ll resonate with you, maybe not.  We know this is not a one size fits all kind of professional.  But maybe some of the things I've learned from the school of hard nocks will serve as a reminder when you bump up against them.</a:t>
            </a:r>
          </a:p>
        </p:txBody>
      </p:sp>
      <p:sp>
        <p:nvSpPr>
          <p:cNvPr id="4" name="Slide Number Placeholder 3"/>
          <p:cNvSpPr>
            <a:spLocks noGrp="1"/>
          </p:cNvSpPr>
          <p:nvPr>
            <p:ph type="sldNum" sz="quarter" idx="10"/>
          </p:nvPr>
        </p:nvSpPr>
        <p:spPr/>
        <p:txBody>
          <a:bodyPr/>
          <a:lstStyle/>
          <a:p>
            <a:fld id="{B855B469-B2F0-47B8-8D87-BC15AFAF4288}" type="slidenum">
              <a:rPr lang="en-US" smtClean="0"/>
              <a:t>25</a:t>
            </a:fld>
            <a:endParaRPr lang="en-US"/>
          </a:p>
        </p:txBody>
      </p:sp>
    </p:spTree>
    <p:extLst>
      <p:ext uri="{BB962C8B-B14F-4D97-AF65-F5344CB8AC3E}">
        <p14:creationId xmlns:p14="http://schemas.microsoft.com/office/powerpoint/2010/main" val="204078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to taking hold of your center’s identity and making it the kind of place you want it to be– for you, your staff/colleagues, for your students, for other student affairs colleagues, faculty, parents.</a:t>
            </a:r>
          </a:p>
          <a:p>
            <a:endParaRPr lang="en-US" dirty="0"/>
          </a:p>
          <a:p>
            <a:r>
              <a:rPr lang="en-US" dirty="0"/>
              <a:t>You will be the most important influence in determining this. Sure, some things are outside of your control.  You aren’t the only influence, but you are the primary one.</a:t>
            </a:r>
          </a:p>
          <a:p>
            <a:endParaRPr lang="en-US" dirty="0"/>
          </a:p>
          <a:p>
            <a:r>
              <a:rPr lang="en-US" dirty="0"/>
              <a:t>When people think of and experience your center, how would they describe it?  </a:t>
            </a:r>
          </a:p>
          <a:p>
            <a:endParaRPr lang="en-US" dirty="0"/>
          </a:p>
          <a:p>
            <a:r>
              <a:rPr lang="en-US" dirty="0"/>
              <a:t>Bob </a:t>
            </a:r>
            <a:r>
              <a:rPr lang="en-US" dirty="0" err="1"/>
              <a:t>Kazin</a:t>
            </a:r>
            <a:r>
              <a:rPr lang="en-US" dirty="0"/>
              <a:t> and Hamilton’s cc– “black hole”– people knew confidentiality would be followed.  </a:t>
            </a:r>
          </a:p>
          <a:p>
            <a:r>
              <a:rPr lang="en-US" dirty="0"/>
              <a:t>My arrival at Colgate– “wink </a:t>
            </a:r>
            <a:r>
              <a:rPr lang="en-US" dirty="0" err="1"/>
              <a:t>wink</a:t>
            </a:r>
            <a:r>
              <a:rPr lang="en-US" dirty="0"/>
              <a:t>” when it came to confidentiality.  So it met with deans, other administrators, stakeholders at the start of each semester to let them know what to expect about sharing information, or not.</a:t>
            </a:r>
          </a:p>
          <a:p>
            <a:endParaRPr lang="en-US" dirty="0"/>
          </a:p>
          <a:p>
            <a:r>
              <a:rPr lang="en-US" dirty="0"/>
              <a:t>What values will serve as the foundation for your center?  Who will decide, and how will they be maintained.  Mission statement a good starting place.</a:t>
            </a:r>
          </a:p>
          <a:p>
            <a:endParaRPr lang="en-US" dirty="0"/>
          </a:p>
          <a:p>
            <a:r>
              <a:rPr lang="en-US" dirty="0"/>
              <a:t>Directors, if you want your center to be trusted, ethical, transparent, respected, and inclusive, it starts with you.  You need to be all those things.  Talk the talk and walk the walk.</a:t>
            </a:r>
          </a:p>
        </p:txBody>
      </p:sp>
      <p:sp>
        <p:nvSpPr>
          <p:cNvPr id="4" name="Slide Number Placeholder 3"/>
          <p:cNvSpPr>
            <a:spLocks noGrp="1"/>
          </p:cNvSpPr>
          <p:nvPr>
            <p:ph type="sldNum" sz="quarter" idx="10"/>
          </p:nvPr>
        </p:nvSpPr>
        <p:spPr/>
        <p:txBody>
          <a:bodyPr/>
          <a:lstStyle/>
          <a:p>
            <a:fld id="{B855B469-B2F0-47B8-8D87-BC15AFAF4288}" type="slidenum">
              <a:rPr lang="en-US" smtClean="0"/>
              <a:t>26</a:t>
            </a:fld>
            <a:endParaRPr lang="en-US"/>
          </a:p>
        </p:txBody>
      </p:sp>
    </p:spTree>
    <p:extLst>
      <p:ext uri="{BB962C8B-B14F-4D97-AF65-F5344CB8AC3E}">
        <p14:creationId xmlns:p14="http://schemas.microsoft.com/office/powerpoint/2010/main" val="3589746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1171575"/>
            <a:ext cx="5622925" cy="3162300"/>
          </a:xfrm>
        </p:spPr>
      </p:sp>
      <p:sp>
        <p:nvSpPr>
          <p:cNvPr id="3" name="Notes Placeholder 2"/>
          <p:cNvSpPr>
            <a:spLocks noGrp="1"/>
          </p:cNvSpPr>
          <p:nvPr>
            <p:ph type="body" idx="1"/>
          </p:nvPr>
        </p:nvSpPr>
        <p:spPr/>
        <p:txBody>
          <a:bodyPr/>
          <a:lstStyle/>
          <a:p>
            <a:r>
              <a:rPr lang="en-US" dirty="0"/>
              <a:t>This initially might seem like a silly question– of course it’s the student.</a:t>
            </a:r>
          </a:p>
          <a:p>
            <a:endParaRPr lang="en-US" dirty="0"/>
          </a:p>
          <a:p>
            <a:r>
              <a:rPr lang="en-US" dirty="0"/>
              <a:t>But is it really only the student?  </a:t>
            </a:r>
          </a:p>
          <a:p>
            <a:r>
              <a:rPr lang="en-US" dirty="0"/>
              <a:t>IMHO, our client can also be, and should be, our colleagues in the student affairs division, or on the faculty, or top administration.  Of course these are not clients in the sense of providing therapy, but clients in the sense of people to whom we provide a wide range of services– consultation, training, support.</a:t>
            </a:r>
          </a:p>
          <a:p>
            <a:endParaRPr lang="en-US" dirty="0"/>
          </a:p>
          <a:p>
            <a:r>
              <a:rPr lang="en-US" dirty="0"/>
              <a:t>I know some might not agree.  </a:t>
            </a:r>
          </a:p>
          <a:p>
            <a:r>
              <a:rPr lang="en-US" dirty="0"/>
              <a:t>A few years ago at this CCNY conference when it was held at SUNY Geneseo, one of our panels was on this very topic of who is your client.  Bob </a:t>
            </a:r>
            <a:r>
              <a:rPr lang="en-US" dirty="0" err="1"/>
              <a:t>Kazin</a:t>
            </a:r>
            <a:r>
              <a:rPr lang="en-US" dirty="0"/>
              <a:t> and I mud wrestled to determine the final outcome of that debate.</a:t>
            </a:r>
          </a:p>
          <a:p>
            <a:endParaRPr lang="en-US" dirty="0"/>
          </a:p>
          <a:p>
            <a:r>
              <a:rPr lang="en-US" dirty="0"/>
              <a:t>Having multiple clients, sometimes with different agendas, is difficult, and does require walking a fine line.  </a:t>
            </a:r>
          </a:p>
          <a:p>
            <a:endParaRPr lang="en-US" dirty="0"/>
          </a:p>
          <a:p>
            <a:r>
              <a:rPr lang="en-US" dirty="0"/>
              <a:t>Example of our students taken to local ER for suicide attempt– we would let them know we’re there to assess, will share info with deans.  The assessment would not be confidential– but we let students know about this up front, AND WHY.</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27</a:t>
            </a:fld>
            <a:endParaRPr lang="en-US" dirty="0"/>
          </a:p>
        </p:txBody>
      </p:sp>
    </p:spTree>
    <p:extLst>
      <p:ext uri="{BB962C8B-B14F-4D97-AF65-F5344CB8AC3E}">
        <p14:creationId xmlns:p14="http://schemas.microsoft.com/office/powerpoint/2010/main" val="2353370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value for us to establish in our  individual therapy, is also essential for us to establish as a center.</a:t>
            </a:r>
          </a:p>
          <a:p>
            <a:endParaRPr lang="en-US" dirty="0"/>
          </a:p>
          <a:p>
            <a:r>
              <a:rPr lang="en-US" dirty="0"/>
              <a:t>Without trust, almost impossible for us to do our jobs, or at least to do our jobs effectively.</a:t>
            </a:r>
          </a:p>
          <a:p>
            <a:endParaRPr lang="en-US" dirty="0"/>
          </a:p>
          <a:p>
            <a:r>
              <a:rPr lang="en-US" dirty="0"/>
              <a:t>Must be vigilant about this, attending to it all the time.</a:t>
            </a:r>
          </a:p>
          <a:p>
            <a:r>
              <a:rPr lang="en-US" dirty="0"/>
              <a:t>Follow-through on the things you say you’ll do.</a:t>
            </a:r>
          </a:p>
          <a:p>
            <a:r>
              <a:rPr lang="en-US" dirty="0"/>
              <a:t>Return phone calls promptly.</a:t>
            </a:r>
          </a:p>
          <a:p>
            <a:endParaRPr lang="en-US" dirty="0"/>
          </a:p>
          <a:p>
            <a:r>
              <a:rPr lang="en-US" dirty="0"/>
              <a:t>All the things we do in our work as therapists to establish trust are the same things we do to establish trust within our staffs, our SA division colleagues, and across campus.</a:t>
            </a:r>
          </a:p>
          <a:p>
            <a:r>
              <a:rPr lang="en-US" dirty="0"/>
              <a:t>       -listen</a:t>
            </a:r>
          </a:p>
          <a:p>
            <a:r>
              <a:rPr lang="en-US" dirty="0"/>
              <a:t>       -respect</a:t>
            </a:r>
          </a:p>
          <a:p>
            <a:r>
              <a:rPr lang="en-US" dirty="0"/>
              <a:t>       -follow-through</a:t>
            </a:r>
          </a:p>
          <a:p>
            <a:r>
              <a:rPr lang="en-US" dirty="0"/>
              <a:t>       -best interests in mind</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28</a:t>
            </a:fld>
            <a:endParaRPr lang="en-US"/>
          </a:p>
        </p:txBody>
      </p:sp>
    </p:spTree>
    <p:extLst>
      <p:ext uri="{BB962C8B-B14F-4D97-AF65-F5344CB8AC3E}">
        <p14:creationId xmlns:p14="http://schemas.microsoft.com/office/powerpoint/2010/main" val="2692630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5"/>
            <a:ext cx="5661660" cy="4563889"/>
          </a:xfrm>
        </p:spPr>
        <p:txBody>
          <a:bodyPr/>
          <a:lstStyle/>
          <a:p>
            <a:r>
              <a:rPr lang="en-US" sz="1400" dirty="0"/>
              <a:t>Who are the stakeholders with whom you have the potential to be working in the future?</a:t>
            </a:r>
          </a:p>
          <a:p>
            <a:endParaRPr lang="en-US" sz="1400" dirty="0"/>
          </a:p>
          <a:p>
            <a:r>
              <a:rPr lang="en-US" sz="1400" b="1" dirty="0"/>
              <a:t>Seek these people out before you need them</a:t>
            </a:r>
            <a:r>
              <a:rPr lang="en-US" sz="1400" dirty="0"/>
              <a:t>.</a:t>
            </a:r>
          </a:p>
          <a:p>
            <a:r>
              <a:rPr lang="en-US" sz="1400" dirty="0"/>
              <a:t>Meet with people in campus safety, residential life, multicultural affairs, the chaplains office, deans, LGBTA office, student government, fraternity and sorority affairs officers, leaders of multicultural groups, dean of the faculty office, faculty.</a:t>
            </a:r>
          </a:p>
          <a:p>
            <a:endParaRPr lang="en-US" sz="1400" dirty="0"/>
          </a:p>
          <a:p>
            <a:r>
              <a:rPr lang="en-US" sz="1400" dirty="0"/>
              <a:t>As interim Dean, meeting with leaders of fraternities and sororities– per them, never happened before.  Staring on the right foot.  Can later call on them for help.</a:t>
            </a:r>
          </a:p>
          <a:p>
            <a:endParaRPr lang="en-US" sz="1400" dirty="0"/>
          </a:p>
          <a:p>
            <a:r>
              <a:rPr lang="en-US" sz="1400" dirty="0"/>
              <a:t>What are the issues they deal with that you might help to address?</a:t>
            </a:r>
          </a:p>
          <a:p>
            <a:r>
              <a:rPr lang="en-US" sz="1400" dirty="0"/>
              <a:t>Who are the individuals?  Do you meet the campus safety dispatchers?</a:t>
            </a:r>
          </a:p>
          <a:p>
            <a:r>
              <a:rPr lang="en-US" sz="1400" dirty="0"/>
              <a:t>Liaisons with athletic coaching staff.  Workshops for new student athletes.</a:t>
            </a:r>
          </a:p>
          <a:p>
            <a:endParaRPr lang="en-US" sz="1400" dirty="0"/>
          </a:p>
          <a:p>
            <a:r>
              <a:rPr lang="en-US" sz="1400" dirty="0"/>
              <a:t>Chaplains for various issues– anticipate referrals re: sexual orientation concerns, potential crisis response.</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29</a:t>
            </a:fld>
            <a:endParaRPr lang="en-US" dirty="0"/>
          </a:p>
        </p:txBody>
      </p:sp>
    </p:spTree>
    <p:extLst>
      <p:ext uri="{BB962C8B-B14F-4D97-AF65-F5344CB8AC3E}">
        <p14:creationId xmlns:p14="http://schemas.microsoft.com/office/powerpoint/2010/main" val="415978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How do we create the kind of center that offers meaningful and appreciated services to students, and a wide range of constituents on our campuses?</a:t>
            </a:r>
          </a:p>
          <a:p>
            <a:endParaRPr lang="en-US" sz="2000" dirty="0"/>
          </a:p>
          <a:p>
            <a:r>
              <a:rPr lang="en-US" sz="2000" dirty="0"/>
              <a:t>There are many components that contribute to the creation of this kind of counseling center.  And, I believe it all starts with a good staff.  How do we create the kind of center that provides  opportunities for personal and professional satisfaction and development to staff members providing these services?</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a:t>
            </a:fld>
            <a:endParaRPr lang="en-US"/>
          </a:p>
        </p:txBody>
      </p:sp>
    </p:spTree>
    <p:extLst>
      <p:ext uri="{BB962C8B-B14F-4D97-AF65-F5344CB8AC3E}">
        <p14:creationId xmlns:p14="http://schemas.microsoft.com/office/powerpoint/2010/main" val="3759496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the question</a:t>
            </a:r>
            <a:r>
              <a:rPr lang="en-US" dirty="0"/>
              <a:t>– for people on your campus, what services do your provide/role do you play, that they would consider to be the most important?</a:t>
            </a:r>
          </a:p>
          <a:p>
            <a:endParaRPr lang="en-US" dirty="0"/>
          </a:p>
          <a:p>
            <a:r>
              <a:rPr lang="en-US" b="1" dirty="0"/>
              <a:t>?? Ask the audience??</a:t>
            </a:r>
          </a:p>
        </p:txBody>
      </p:sp>
      <p:sp>
        <p:nvSpPr>
          <p:cNvPr id="4" name="Slide Number Placeholder 3"/>
          <p:cNvSpPr>
            <a:spLocks noGrp="1"/>
          </p:cNvSpPr>
          <p:nvPr>
            <p:ph type="sldNum" sz="quarter" idx="10"/>
          </p:nvPr>
        </p:nvSpPr>
        <p:spPr/>
        <p:txBody>
          <a:bodyPr/>
          <a:lstStyle/>
          <a:p>
            <a:fld id="{B855B469-B2F0-47B8-8D87-BC15AFAF4288}" type="slidenum">
              <a:rPr lang="en-US" smtClean="0"/>
              <a:t>30</a:t>
            </a:fld>
            <a:endParaRPr lang="en-US"/>
          </a:p>
        </p:txBody>
      </p:sp>
    </p:spTree>
    <p:extLst>
      <p:ext uri="{BB962C8B-B14F-4D97-AF65-F5344CB8AC3E}">
        <p14:creationId xmlns:p14="http://schemas.microsoft.com/office/powerpoint/2010/main" val="8501426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5"/>
            <a:ext cx="5661660" cy="4777369"/>
          </a:xfrm>
        </p:spPr>
        <p:txBody>
          <a:bodyPr/>
          <a:lstStyle/>
          <a:p>
            <a:r>
              <a:rPr lang="en-US" dirty="0"/>
              <a:t>While the greatest proportion of our time is spent providing individual and group therapy to students, that does not mean it is considered to be our most important contribution to the university by other stakeholders.</a:t>
            </a:r>
          </a:p>
          <a:p>
            <a:endParaRPr lang="en-US" dirty="0"/>
          </a:p>
          <a:p>
            <a:r>
              <a:rPr lang="en-US" dirty="0"/>
              <a:t>In fact, our support and </a:t>
            </a:r>
            <a:r>
              <a:rPr lang="en-US" b="1" dirty="0"/>
              <a:t>involvement in crises is considered to be the biggest contribution we can make– at least by others</a:t>
            </a:r>
          </a:p>
          <a:p>
            <a:r>
              <a:rPr lang="en-US" b="1" dirty="0"/>
              <a:t>Sometimes it may seem obvious to us </a:t>
            </a:r>
            <a:r>
              <a:rPr lang="en-US" dirty="0"/>
              <a:t>what needs to be done/said.</a:t>
            </a:r>
          </a:p>
          <a:p>
            <a:endParaRPr lang="en-US" dirty="0"/>
          </a:p>
          <a:p>
            <a:r>
              <a:rPr lang="en-US" dirty="0"/>
              <a:t>But think about the # of times you have had faculty and other staff panic when a student starts to cry in their office– “I didn’t know what to do!”  They walk the student over to our offices, or send to us, because they felt ill-equipped.</a:t>
            </a:r>
          </a:p>
          <a:p>
            <a:endParaRPr lang="en-US" dirty="0"/>
          </a:p>
          <a:p>
            <a:r>
              <a:rPr lang="en-US" dirty="0"/>
              <a:t>Our role in </a:t>
            </a:r>
            <a:r>
              <a:rPr lang="en-US" b="1" dirty="0"/>
              <a:t>assessing a student for danger</a:t>
            </a:r>
            <a:r>
              <a:rPr lang="en-US" dirty="0"/>
              <a:t>– harm to self or others.  </a:t>
            </a:r>
            <a:r>
              <a:rPr lang="en-US" b="1" dirty="0"/>
              <a:t>Role on SOC or BAT teams.</a:t>
            </a:r>
            <a:r>
              <a:rPr lang="en-US" dirty="0"/>
              <a:t>  Sensitivity to confidentiality issues.  Clarify role at start.</a:t>
            </a:r>
          </a:p>
          <a:p>
            <a:endParaRPr lang="en-US" dirty="0"/>
          </a:p>
          <a:p>
            <a:r>
              <a:rPr lang="en-US" b="1" dirty="0"/>
              <a:t>Importance of consulting</a:t>
            </a:r>
            <a:r>
              <a:rPr lang="en-US" dirty="0"/>
              <a:t>.  Example of consulting with faculty member who had taken a study group to Geneva. I don’t even remember the consultation, but that faculty member expressed gratitude publicly at faculty meeting. Great for CC.</a:t>
            </a:r>
          </a:p>
          <a:p>
            <a:endParaRPr lang="en-US" dirty="0"/>
          </a:p>
          <a:p>
            <a:r>
              <a:rPr lang="en-US" dirty="0"/>
              <a:t>Return calls for consultation promptly.</a:t>
            </a:r>
          </a:p>
          <a:p>
            <a:endParaRPr lang="en-US" dirty="0"/>
          </a:p>
          <a:p>
            <a:r>
              <a:rPr lang="en-US" b="1" dirty="0"/>
              <a:t>Training</a:t>
            </a:r>
            <a:r>
              <a:rPr lang="en-US" dirty="0"/>
              <a:t>– RA, orientation, suicide prevention (Campus Connect, QPR), diversity issues, positive sexuality, athletes– all pay dividends.</a:t>
            </a:r>
          </a:p>
          <a:p>
            <a:r>
              <a:rPr lang="en-US" dirty="0"/>
              <a:t>Example– series of workshops for incoming sophomore athletes.  Dawn &amp; Mark intros at annual athletic banquet for Female and Male Athlete of the Year.</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31</a:t>
            </a:fld>
            <a:endParaRPr lang="en-US"/>
          </a:p>
        </p:txBody>
      </p:sp>
      <p:pic>
        <p:nvPicPr>
          <p:cNvPr id="6" name="Picture 5">
            <a:extLst>
              <a:ext uri="{FF2B5EF4-FFF2-40B4-BE49-F238E27FC236}">
                <a16:creationId xmlns:a16="http://schemas.microsoft.com/office/drawing/2014/main" id="{CCF25AAE-18FB-4F53-A177-1BE4B5F12C42}"/>
              </a:ext>
            </a:extLst>
          </p:cNvPr>
          <p:cNvPicPr>
            <a:picLocks noChangeAspect="1"/>
          </p:cNvPicPr>
          <p:nvPr/>
        </p:nvPicPr>
        <p:blipFill>
          <a:blip r:embed="rId3"/>
          <a:stretch>
            <a:fillRect/>
          </a:stretch>
        </p:blipFill>
        <p:spPr>
          <a:xfrm>
            <a:off x="3686205" y="1403485"/>
            <a:ext cx="1429614" cy="826200"/>
          </a:xfrm>
          <a:prstGeom prst="rect">
            <a:avLst/>
          </a:prstGeom>
        </p:spPr>
      </p:pic>
      <p:pic>
        <p:nvPicPr>
          <p:cNvPr id="8" name="Picture 7">
            <a:extLst>
              <a:ext uri="{FF2B5EF4-FFF2-40B4-BE49-F238E27FC236}">
                <a16:creationId xmlns:a16="http://schemas.microsoft.com/office/drawing/2014/main" id="{3E0205CF-AD8E-4F7B-80CF-B9A2B502CE87}"/>
              </a:ext>
            </a:extLst>
          </p:cNvPr>
          <p:cNvPicPr>
            <a:picLocks noChangeAspect="1"/>
          </p:cNvPicPr>
          <p:nvPr/>
        </p:nvPicPr>
        <p:blipFill>
          <a:blip r:embed="rId4"/>
          <a:stretch>
            <a:fillRect/>
          </a:stretch>
        </p:blipFill>
        <p:spPr>
          <a:xfrm>
            <a:off x="4491106" y="3370393"/>
            <a:ext cx="1762702" cy="875124"/>
          </a:xfrm>
          <a:prstGeom prst="rect">
            <a:avLst/>
          </a:prstGeom>
        </p:spPr>
      </p:pic>
      <p:pic>
        <p:nvPicPr>
          <p:cNvPr id="10" name="Picture 9">
            <a:extLst>
              <a:ext uri="{FF2B5EF4-FFF2-40B4-BE49-F238E27FC236}">
                <a16:creationId xmlns:a16="http://schemas.microsoft.com/office/drawing/2014/main" id="{93E26BB9-F693-4C17-955B-1588DAF7BF4D}"/>
              </a:ext>
            </a:extLst>
          </p:cNvPr>
          <p:cNvPicPr>
            <a:picLocks noChangeAspect="1"/>
          </p:cNvPicPr>
          <p:nvPr/>
        </p:nvPicPr>
        <p:blipFill>
          <a:blip r:embed="rId5"/>
          <a:stretch>
            <a:fillRect/>
          </a:stretch>
        </p:blipFill>
        <p:spPr>
          <a:xfrm>
            <a:off x="4008705" y="2278464"/>
            <a:ext cx="1546187" cy="1040618"/>
          </a:xfrm>
          <a:prstGeom prst="rect">
            <a:avLst/>
          </a:prstGeom>
        </p:spPr>
      </p:pic>
    </p:spTree>
    <p:extLst>
      <p:ext uri="{BB962C8B-B14F-4D97-AF65-F5344CB8AC3E}">
        <p14:creationId xmlns:p14="http://schemas.microsoft.com/office/powerpoint/2010/main" val="3786242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654050"/>
            <a:ext cx="5622925" cy="3162300"/>
          </a:xfrm>
        </p:spPr>
      </p:sp>
      <p:sp>
        <p:nvSpPr>
          <p:cNvPr id="3" name="Notes Placeholder 2"/>
          <p:cNvSpPr>
            <a:spLocks noGrp="1"/>
          </p:cNvSpPr>
          <p:nvPr>
            <p:ph type="body" idx="1"/>
          </p:nvPr>
        </p:nvSpPr>
        <p:spPr>
          <a:xfrm>
            <a:off x="707708" y="4010915"/>
            <a:ext cx="5661660" cy="3689211"/>
          </a:xfrm>
        </p:spPr>
        <p:txBody>
          <a:bodyPr/>
          <a:lstStyle/>
          <a:p>
            <a:r>
              <a:rPr lang="en-US" dirty="0"/>
              <a:t>As mentioned earlier, I think </a:t>
            </a:r>
            <a:r>
              <a:rPr lang="en-US" b="1" dirty="0"/>
              <a:t>the most important role the CC plays on campus</a:t>
            </a:r>
            <a:r>
              <a:rPr lang="en-US" dirty="0"/>
              <a:t>, at least in their eyes, </a:t>
            </a:r>
            <a:r>
              <a:rPr lang="en-US" b="1" dirty="0"/>
              <a:t>is our contributions to responding to campus crises</a:t>
            </a:r>
            <a:r>
              <a:rPr lang="en-US" dirty="0"/>
              <a:t>– most often death of a student (suicide, murder, accident) or other community member, but also bias incidents, national/international tragedies</a:t>
            </a:r>
          </a:p>
          <a:p>
            <a:endParaRPr lang="en-US" dirty="0"/>
          </a:p>
          <a:p>
            <a:r>
              <a:rPr lang="en-US" b="1" dirty="0"/>
              <a:t>People don’t know what to do, or don’t think they know what to do</a:t>
            </a:r>
            <a:r>
              <a:rPr lang="en-US" dirty="0"/>
              <a:t>.  Need to be reminded.  May need prompts.  May need reassurance.  </a:t>
            </a:r>
          </a:p>
          <a:p>
            <a:endParaRPr lang="en-US" dirty="0"/>
          </a:p>
          <a:p>
            <a:r>
              <a:rPr lang="en-US" dirty="0"/>
              <a:t>When these cases arise, key is that we </a:t>
            </a:r>
            <a:r>
              <a:rPr lang="en-US" b="1" dirty="0"/>
              <a:t>respond promptly</a:t>
            </a:r>
            <a:r>
              <a:rPr lang="en-US" dirty="0"/>
              <a:t>. Our approach is generally more</a:t>
            </a:r>
            <a:r>
              <a:rPr lang="en-US" b="1" dirty="0"/>
              <a:t> directive</a:t>
            </a:r>
            <a:r>
              <a:rPr lang="en-US" dirty="0"/>
              <a:t>– this is not therapy.</a:t>
            </a:r>
          </a:p>
          <a:p>
            <a:endParaRPr lang="en-US" dirty="0"/>
          </a:p>
          <a:p>
            <a:r>
              <a:rPr lang="en-US" b="1" dirty="0"/>
              <a:t>Inevitable– Mark Rice at Binghamton, Darlene at Brockport, folks at Cornell, David and staff at Hamilton, all of you</a:t>
            </a:r>
          </a:p>
          <a:p>
            <a:r>
              <a:rPr lang="en-US" b="1" dirty="0"/>
              <a:t>Three major examples </a:t>
            </a:r>
            <a:r>
              <a:rPr lang="en-US" dirty="0"/>
              <a:t>during my time at Colgate while at the CC:</a:t>
            </a:r>
          </a:p>
          <a:p>
            <a:r>
              <a:rPr lang="en-US" dirty="0"/>
              <a:t>1) Oak Drive crash in Nov. 2000– 4 students died. Prospective students day-- #400</a:t>
            </a:r>
          </a:p>
          <a:p>
            <a:r>
              <a:rPr lang="en-US" dirty="0"/>
              <a:t>2) 9/11– ongoing issues, emails to faculty for processing in class, sending resources, </a:t>
            </a:r>
          </a:p>
          <a:p>
            <a:r>
              <a:rPr lang="en-US" dirty="0"/>
              <a:t>3) Plane crash a few years ago in which 2 first year students died. Examples– Met with faculty of FSEM’s, provided talking points, what to look for, how to process.  Attended first FSEM class post-crash. Talked with faculty members of the students to prep for other classes.  Spoke at service on campus.  Facilitated connection of parents with faculty.</a:t>
            </a:r>
          </a:p>
          <a:p>
            <a:endParaRPr lang="en-US" dirty="0"/>
          </a:p>
          <a:p>
            <a:r>
              <a:rPr lang="en-US" b="1" dirty="0"/>
              <a:t>Importance of regular communication with CC staff, esp. is dispersed</a:t>
            </a:r>
            <a:r>
              <a:rPr lang="en-US" dirty="0"/>
              <a:t>.  Meeting at beginning and end of day.</a:t>
            </a:r>
          </a:p>
          <a:p>
            <a:r>
              <a:rPr lang="en-US" dirty="0"/>
              <a:t>-Available, even if not used. Provides reassurance.</a:t>
            </a:r>
          </a:p>
          <a:p>
            <a:r>
              <a:rPr lang="en-US" dirty="0"/>
              <a:t>-Follow-up and check on people.</a:t>
            </a:r>
          </a:p>
          <a:p>
            <a:r>
              <a:rPr lang="en-US" dirty="0"/>
              <a:t>-prepare to speak at community services and memorials. Provide support, how respond</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32</a:t>
            </a:fld>
            <a:endParaRPr lang="en-US"/>
          </a:p>
        </p:txBody>
      </p:sp>
    </p:spTree>
    <p:extLst>
      <p:ext uri="{BB962C8B-B14F-4D97-AF65-F5344CB8AC3E}">
        <p14:creationId xmlns:p14="http://schemas.microsoft.com/office/powerpoint/2010/main" val="2788084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how </a:t>
            </a:r>
            <a:r>
              <a:rPr lang="en-US" b="1" dirty="0"/>
              <a:t>exhausting</a:t>
            </a:r>
            <a:r>
              <a:rPr lang="en-US" dirty="0"/>
              <a:t> it can be.</a:t>
            </a:r>
          </a:p>
          <a:p>
            <a:r>
              <a:rPr lang="en-US" dirty="0"/>
              <a:t>Strongly encourage people to </a:t>
            </a:r>
            <a:r>
              <a:rPr lang="en-US" b="1" dirty="0"/>
              <a:t>share the load</a:t>
            </a:r>
            <a:r>
              <a:rPr lang="en-US" dirty="0"/>
              <a:t>– with CC staff and others in your student affairs division.  If need be, utilize outside support.</a:t>
            </a:r>
          </a:p>
          <a:p>
            <a:r>
              <a:rPr lang="en-US" dirty="0"/>
              <a:t>My </a:t>
            </a:r>
            <a:r>
              <a:rPr lang="en-US" dirty="0" err="1"/>
              <a:t>achilles</a:t>
            </a:r>
            <a:r>
              <a:rPr lang="en-US" dirty="0"/>
              <a:t> heel</a:t>
            </a:r>
          </a:p>
          <a:p>
            <a:endParaRPr lang="en-US" dirty="0"/>
          </a:p>
          <a:p>
            <a:r>
              <a:rPr lang="en-US" dirty="0"/>
              <a:t>Borrow from already prepared resources.</a:t>
            </a:r>
          </a:p>
          <a:p>
            <a:r>
              <a:rPr lang="en-US" dirty="0"/>
              <a:t>Directors have access to a wealth of information and resources through AUCCCD, the counseling center directors professional organization.</a:t>
            </a:r>
          </a:p>
          <a:p>
            <a:r>
              <a:rPr lang="en-US" dirty="0"/>
              <a:t>You don’t need to reinvent the wheel.</a:t>
            </a:r>
          </a:p>
          <a:p>
            <a:endParaRPr lang="en-US" dirty="0"/>
          </a:p>
          <a:p>
            <a:r>
              <a:rPr lang="en-US" dirty="0"/>
              <a:t>Prepare others to do some of the legwork.</a:t>
            </a:r>
          </a:p>
          <a:p>
            <a:endParaRPr lang="en-US" dirty="0"/>
          </a:p>
          <a:p>
            <a:r>
              <a:rPr lang="en-US" dirty="0"/>
              <a:t>Although not the reason why we do what we do in crises, sometimes there is </a:t>
            </a:r>
            <a:r>
              <a:rPr lang="en-US" b="1" dirty="0"/>
              <a:t>a payoff that follows</a:t>
            </a:r>
            <a:r>
              <a:rPr lang="en-US" dirty="0"/>
              <a:t>.  Additional resources– a staff position, or budget increase, or improvements to your center, or more professional development money, or the chance to speak to groups (alums, faculty meeting) that you might not have access to.</a:t>
            </a:r>
          </a:p>
          <a:p>
            <a:endParaRPr lang="en-US" dirty="0"/>
          </a:p>
          <a:p>
            <a:r>
              <a:rPr lang="en-US" dirty="0"/>
              <a:t>Examples– several $5,000 gifts from grateful parents.  Avoiding hospitalization in our area, waited with student until parent arrived 3 hours later.  Hospitalized at home.</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33</a:t>
            </a:fld>
            <a:endParaRPr lang="en-US" dirty="0"/>
          </a:p>
        </p:txBody>
      </p:sp>
    </p:spTree>
    <p:extLst>
      <p:ext uri="{BB962C8B-B14F-4D97-AF65-F5344CB8AC3E}">
        <p14:creationId xmlns:p14="http://schemas.microsoft.com/office/powerpoint/2010/main" val="257577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7075" y="792163"/>
            <a:ext cx="5622925" cy="3162300"/>
          </a:xfrm>
        </p:spPr>
      </p:sp>
      <p:sp>
        <p:nvSpPr>
          <p:cNvPr id="3" name="Notes Placeholder 2"/>
          <p:cNvSpPr>
            <a:spLocks noGrp="1"/>
          </p:cNvSpPr>
          <p:nvPr>
            <p:ph type="body" idx="1"/>
          </p:nvPr>
        </p:nvSpPr>
        <p:spPr>
          <a:xfrm>
            <a:off x="707708" y="4259976"/>
            <a:ext cx="5661660" cy="4729928"/>
          </a:xfrm>
        </p:spPr>
        <p:txBody>
          <a:bodyPr/>
          <a:lstStyle/>
          <a:p>
            <a:r>
              <a:rPr lang="en-US" dirty="0"/>
              <a:t>When I first assumed directorship, my first and only, I wanted to be very democratic, an inclusive decision-maker, egalitarian.</a:t>
            </a:r>
          </a:p>
          <a:p>
            <a:endParaRPr lang="en-US" dirty="0"/>
          </a:p>
          <a:p>
            <a:r>
              <a:rPr lang="en-US" dirty="0"/>
              <a:t>Boy, what that ever a naïve position to assume!</a:t>
            </a:r>
          </a:p>
          <a:p>
            <a:endParaRPr lang="en-US" dirty="0"/>
          </a:p>
          <a:p>
            <a:r>
              <a:rPr lang="en-US" dirty="0"/>
              <a:t>Being a director can be a lonely job at times.  </a:t>
            </a:r>
          </a:p>
          <a:p>
            <a:r>
              <a:rPr lang="en-US" dirty="0"/>
              <a:t>Must be careful about not showing any favoritism, even if/when you recognize it in yourself.</a:t>
            </a:r>
          </a:p>
          <a:p>
            <a:endParaRPr lang="en-US" dirty="0"/>
          </a:p>
          <a:p>
            <a:r>
              <a:rPr lang="en-US" dirty="0"/>
              <a:t>There are decisions to be made that won’t satisfy everyone.  Are all the professional development funds equally dispersed, or do we, at times, provide more to one staff member to get training that will benefit clients?  Does this get moved the following year?</a:t>
            </a:r>
          </a:p>
          <a:p>
            <a:endParaRPr lang="en-US" dirty="0"/>
          </a:p>
          <a:p>
            <a:r>
              <a:rPr lang="en-US" dirty="0"/>
              <a:t>Sometimes there is information that we have, and can’t share, that enter into our decisions.  Just because we don’t follow the advice/hopes of a staff member, does not mean we are not listening.</a:t>
            </a:r>
          </a:p>
          <a:p>
            <a:endParaRPr lang="en-US" dirty="0"/>
          </a:p>
          <a:p>
            <a:r>
              <a:rPr lang="en-US" dirty="0"/>
              <a:t>So, I eventually settled on carrying out the role of director as a benevolent dictator.  Hopefully not too dictatorial, hopefully very benevolent. But, you are the bottom line.</a:t>
            </a:r>
          </a:p>
          <a:p>
            <a:endParaRPr lang="en-US" dirty="0"/>
          </a:p>
          <a:p>
            <a:r>
              <a:rPr lang="en-US" dirty="0"/>
              <a:t>That does not mean </a:t>
            </a:r>
            <a:r>
              <a:rPr lang="en-US" dirty="0" err="1"/>
              <a:t>unilaterial</a:t>
            </a:r>
            <a:r>
              <a:rPr lang="en-US" dirty="0"/>
              <a:t> decision making always.  In fact, when we include staff in decision making, where appropriate, increase buy-in.</a:t>
            </a:r>
          </a:p>
          <a:p>
            <a:r>
              <a:rPr lang="en-US" dirty="0"/>
              <a:t>Example– staff retreat/review at the end of every semester/year to ID </a:t>
            </a:r>
            <a:r>
              <a:rPr lang="en-US" dirty="0" err="1"/>
              <a:t>goals,approaches</a:t>
            </a:r>
            <a:endParaRPr lang="en-US" dirty="0"/>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34</a:t>
            </a:fld>
            <a:endParaRPr lang="en-US"/>
          </a:p>
        </p:txBody>
      </p:sp>
    </p:spTree>
    <p:extLst>
      <p:ext uri="{BB962C8B-B14F-4D97-AF65-F5344CB8AC3E}">
        <p14:creationId xmlns:p14="http://schemas.microsoft.com/office/powerpoint/2010/main" val="16797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6"/>
            <a:ext cx="5661660" cy="4587608"/>
          </a:xfrm>
        </p:spPr>
        <p:txBody>
          <a:bodyPr/>
          <a:lstStyle/>
          <a:p>
            <a:r>
              <a:rPr lang="en-US" dirty="0"/>
              <a:t>Lessons learned from sitting in the director’s chair, and in the interim dean’s chair.</a:t>
            </a:r>
          </a:p>
          <a:p>
            <a:endParaRPr lang="en-US" dirty="0"/>
          </a:p>
          <a:p>
            <a:r>
              <a:rPr lang="en-US" dirty="0"/>
              <a:t>You are foolish to ever believe decisions you make will be viewed as the right decision by all.  My wife/partner, Nancy, herself the dean at Hamilton, for a long time, helped me get over that when I filled the interim dean’s role at Colgate in my final year.</a:t>
            </a:r>
          </a:p>
          <a:p>
            <a:endParaRPr lang="en-US" dirty="0"/>
          </a:p>
          <a:p>
            <a:r>
              <a:rPr lang="en-US" dirty="0"/>
              <a:t>But if you find yourself disagreeing with a decision made by your senior administrator, or your CC director, I’d ask that you consider the possibility that maybe you don’t have all the information they have in making the decision.  Or maybe there are other priorities that come into play, or pressures from other stakeholders that you can’t imagine. </a:t>
            </a:r>
          </a:p>
          <a:p>
            <a:endParaRPr lang="en-US" dirty="0"/>
          </a:p>
          <a:p>
            <a:r>
              <a:rPr lang="en-US" dirty="0"/>
              <a:t>I am not saying that the decision maker is always right.  They are human, and do make mistakes.</a:t>
            </a:r>
          </a:p>
          <a:p>
            <a:endParaRPr lang="en-US" dirty="0"/>
          </a:p>
          <a:p>
            <a:r>
              <a:rPr lang="en-US" dirty="0"/>
              <a:t>But, I am confident that virtually all decision-makers have the best intentions in mind. (Reference to Donald Trump?)</a:t>
            </a:r>
          </a:p>
          <a:p>
            <a:endParaRPr lang="en-US" dirty="0"/>
          </a:p>
          <a:p>
            <a:r>
              <a:rPr lang="en-US" dirty="0"/>
              <a:t>This is why establishing trust is so important, and having a mission statement that clearly states your values and purpose, are so important. Decisions toward what goal?</a:t>
            </a:r>
          </a:p>
          <a:p>
            <a:endParaRPr lang="en-US" dirty="0"/>
          </a:p>
          <a:p>
            <a:r>
              <a:rPr lang="en-US" dirty="0"/>
              <a:t>And if you don’t agree, I encourage you to respectfully and tactfully follow-up, and share your position with the decision-maker.  She/he may not agree, but they’ll know you care enough to follow-up.</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35</a:t>
            </a:fld>
            <a:endParaRPr lang="en-US" dirty="0"/>
          </a:p>
        </p:txBody>
      </p:sp>
    </p:spTree>
    <p:extLst>
      <p:ext uri="{BB962C8B-B14F-4D97-AF65-F5344CB8AC3E}">
        <p14:creationId xmlns:p14="http://schemas.microsoft.com/office/powerpoint/2010/main" val="264743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have protocols and procedures in place for how we provide our services and run our offices.  These should be shared with staff, students, and community members so they know what to expect from us.</a:t>
            </a:r>
          </a:p>
          <a:p>
            <a:endParaRPr lang="en-US" dirty="0"/>
          </a:p>
          <a:p>
            <a:r>
              <a:rPr lang="en-US" dirty="0"/>
              <a:t>However, I think it’s a mistake to be so wed to our polices and procedures that we NEVER deviate.</a:t>
            </a:r>
          </a:p>
          <a:p>
            <a:endParaRPr lang="en-US" dirty="0"/>
          </a:p>
          <a:p>
            <a:r>
              <a:rPr lang="en-US" dirty="0"/>
              <a:t>Being adaptive, creative, and open to new ways of doing things is also important, ESPECIALLY  in times of crisis.</a:t>
            </a:r>
          </a:p>
          <a:p>
            <a:endParaRPr lang="en-US" dirty="0"/>
          </a:p>
          <a:p>
            <a:r>
              <a:rPr lang="en-US" dirty="0"/>
              <a:t>In his book, A First Rate Madness: Nassir </a:t>
            </a:r>
            <a:r>
              <a:rPr lang="en-US" dirty="0" err="1"/>
              <a:t>Ghaemi</a:t>
            </a:r>
            <a:r>
              <a:rPr lang="en-US" dirty="0"/>
              <a:t> writes about the importance of creativity and adaptiveness of several great leaders– Winston Churchill, JFK, Gandhi, Martin Luther King, Jr., FDR– when it came do dealing with crisis situations, where the usual protocols and procedures just wouldn’t work.</a:t>
            </a:r>
          </a:p>
          <a:p>
            <a:endParaRPr lang="en-US" dirty="0"/>
          </a:p>
          <a:p>
            <a:r>
              <a:rPr lang="en-US" dirty="0"/>
              <a:t>Directors can utilize their list serve through AUCCCD to get the perspective of other directors when it comes to crisis response.  Here’s where communication between members of your staffs is key, so all are on the same page when a different approach is employed.</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36</a:t>
            </a:fld>
            <a:endParaRPr lang="en-US"/>
          </a:p>
        </p:txBody>
      </p:sp>
    </p:spTree>
    <p:extLst>
      <p:ext uri="{BB962C8B-B14F-4D97-AF65-F5344CB8AC3E}">
        <p14:creationId xmlns:p14="http://schemas.microsoft.com/office/powerpoint/2010/main" val="13652426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509035"/>
            <a:ext cx="5661660" cy="4390292"/>
          </a:xfrm>
        </p:spPr>
        <p:txBody>
          <a:bodyPr/>
          <a:lstStyle/>
          <a:p>
            <a:r>
              <a:rPr lang="en-US" dirty="0"/>
              <a:t>Importance of directors setting expectations for staff about communication, promoting center norms and culture.</a:t>
            </a:r>
          </a:p>
          <a:p>
            <a:endParaRPr lang="en-US" dirty="0"/>
          </a:p>
          <a:p>
            <a:r>
              <a:rPr lang="en-US" dirty="0"/>
              <a:t>These get conveyed during the onboarding process.</a:t>
            </a:r>
          </a:p>
          <a:p>
            <a:endParaRPr lang="en-US" dirty="0"/>
          </a:p>
          <a:p>
            <a:r>
              <a:rPr lang="en-US" dirty="0"/>
              <a:t>Some of my pet peeves during my 20 years as a director:</a:t>
            </a:r>
          </a:p>
          <a:p>
            <a:endParaRPr lang="en-US" dirty="0"/>
          </a:p>
          <a:p>
            <a:r>
              <a:rPr lang="en-US" dirty="0"/>
              <a:t>“We” vs. “they”– they decided, “the administration”…  Seems like it’s always someone else’s fault.  “We” assume responsibility, this is “ours”</a:t>
            </a:r>
          </a:p>
          <a:p>
            <a:endParaRPr lang="en-US" dirty="0"/>
          </a:p>
          <a:p>
            <a:r>
              <a:rPr lang="en-US" dirty="0"/>
              <a:t>“Dump and run”– although this may sometimes be the reality, much more appreciated when a staff member can ID the problem/issue, and provide a range of responses, with pros and cons, and their recommendation.  These are the people I’d like to promote.</a:t>
            </a:r>
          </a:p>
          <a:p>
            <a:endParaRPr lang="en-US" dirty="0"/>
          </a:p>
          <a:p>
            <a:r>
              <a:rPr lang="en-US" dirty="0"/>
              <a:t>During group interviews for candidates for positions, this is a “Sell” both ways.  Heads down writing responses on the prescribed question list from HR– what does it say to the candidate? </a:t>
            </a:r>
          </a:p>
          <a:p>
            <a:endParaRPr lang="en-US" dirty="0"/>
          </a:p>
          <a:p>
            <a:r>
              <a:rPr lang="en-US" dirty="0"/>
              <a:t>Everyone on staff plays an important role in making your center what you want it to be, and should feel that way.  Not all roles are the same.  We don’t all play the same position on the field.</a:t>
            </a:r>
          </a:p>
        </p:txBody>
      </p:sp>
      <p:sp>
        <p:nvSpPr>
          <p:cNvPr id="4" name="Slide Number Placeholder 3"/>
          <p:cNvSpPr>
            <a:spLocks noGrp="1"/>
          </p:cNvSpPr>
          <p:nvPr>
            <p:ph type="sldNum" sz="quarter" idx="10"/>
          </p:nvPr>
        </p:nvSpPr>
        <p:spPr/>
        <p:txBody>
          <a:bodyPr/>
          <a:lstStyle/>
          <a:p>
            <a:fld id="{B855B469-B2F0-47B8-8D87-BC15AFAF4288}" type="slidenum">
              <a:rPr lang="en-US" smtClean="0"/>
              <a:t>37</a:t>
            </a:fld>
            <a:endParaRPr lang="en-US"/>
          </a:p>
        </p:txBody>
      </p:sp>
    </p:spTree>
    <p:extLst>
      <p:ext uri="{BB962C8B-B14F-4D97-AF65-F5344CB8AC3E}">
        <p14:creationId xmlns:p14="http://schemas.microsoft.com/office/powerpoint/2010/main" val="3252992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staff members see a path for moving forward?</a:t>
            </a:r>
          </a:p>
          <a:p>
            <a:r>
              <a:rPr lang="en-US" dirty="0"/>
              <a:t>How is it established?  And when?</a:t>
            </a:r>
          </a:p>
          <a:p>
            <a:endParaRPr lang="en-US" dirty="0"/>
          </a:p>
          <a:p>
            <a:r>
              <a:rPr lang="en-US" dirty="0"/>
              <a:t>At our center, each staff member had primary responsibility for overseeing an area of our service provision:</a:t>
            </a:r>
          </a:p>
          <a:p>
            <a:r>
              <a:rPr lang="en-US" dirty="0"/>
              <a:t>Dawn– clinical director, technology, rep. of SOC committee</a:t>
            </a:r>
          </a:p>
          <a:p>
            <a:r>
              <a:rPr lang="en-US" dirty="0"/>
              <a:t>Niki– group therapy</a:t>
            </a:r>
          </a:p>
          <a:p>
            <a:r>
              <a:rPr lang="en-US" dirty="0"/>
              <a:t>Julie– outreach</a:t>
            </a:r>
          </a:p>
          <a:p>
            <a:r>
              <a:rPr lang="en-US" dirty="0"/>
              <a:t>Denise– case management</a:t>
            </a:r>
          </a:p>
          <a:p>
            <a:r>
              <a:rPr lang="en-US" dirty="0"/>
              <a:t>Jane– AOD</a:t>
            </a:r>
          </a:p>
          <a:p>
            <a:r>
              <a:rPr lang="en-US" dirty="0"/>
              <a:t>Amanda– running the place</a:t>
            </a:r>
          </a:p>
          <a:p>
            <a:endParaRPr lang="en-US" dirty="0"/>
          </a:p>
          <a:p>
            <a:r>
              <a:rPr lang="en-US" dirty="0"/>
              <a:t>Is there a path to move up within your center?  </a:t>
            </a:r>
          </a:p>
          <a:p>
            <a:r>
              <a:rPr lang="en-US" dirty="0"/>
              <a:t>    This depends upon the size of your center.</a:t>
            </a:r>
          </a:p>
          <a:p>
            <a:r>
              <a:rPr lang="en-US" dirty="0"/>
              <a:t>     </a:t>
            </a:r>
          </a:p>
          <a:p>
            <a:r>
              <a:rPr lang="en-US" dirty="0"/>
              <a:t>Importance of professional development– shared, meaningful, interesting, </a:t>
            </a:r>
          </a:p>
          <a:p>
            <a:r>
              <a:rPr lang="en-US" dirty="0"/>
              <a:t>    E.g.– multicultural issues to help us work toward increased multicultural awareness and effectiveness.  45 minutes each week at staff meeting, 3 weeks out of 4 each month, rotating, shared article, podcast, </a:t>
            </a:r>
            <a:r>
              <a:rPr lang="en-US" dirty="0" err="1"/>
              <a:t>youtube</a:t>
            </a:r>
            <a:r>
              <a:rPr lang="en-US" dirty="0"/>
              <a:t> video, conference program review</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38</a:t>
            </a:fld>
            <a:endParaRPr lang="en-US"/>
          </a:p>
        </p:txBody>
      </p:sp>
    </p:spTree>
    <p:extLst>
      <p:ext uri="{BB962C8B-B14F-4D97-AF65-F5344CB8AC3E}">
        <p14:creationId xmlns:p14="http://schemas.microsoft.com/office/powerpoint/2010/main" val="1513040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Follow-up on incidents </a:t>
            </a:r>
            <a:r>
              <a:rPr lang="en-US" dirty="0"/>
              <a:t>to say thank you and check-in.  </a:t>
            </a:r>
          </a:p>
          <a:p>
            <a:r>
              <a:rPr lang="en-US" dirty="0"/>
              <a:t>Example– the day after a hospitalization, follow-up Email to campus safety, cc’ing VP, to say thanks for hospital transport assistance.  Conveys appreciation, acknowledges contribution, notifies the dean without violating confidentiality.</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39</a:t>
            </a:fld>
            <a:endParaRPr lang="en-US"/>
          </a:p>
        </p:txBody>
      </p:sp>
    </p:spTree>
    <p:extLst>
      <p:ext uri="{BB962C8B-B14F-4D97-AF65-F5344CB8AC3E}">
        <p14:creationId xmlns:p14="http://schemas.microsoft.com/office/powerpoint/2010/main" val="189462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a:t>
            </a:fld>
            <a:endParaRPr lang="en-US"/>
          </a:p>
        </p:txBody>
      </p:sp>
    </p:spTree>
    <p:extLst>
      <p:ext uri="{BB962C8B-B14F-4D97-AF65-F5344CB8AC3E}">
        <p14:creationId xmlns:p14="http://schemas.microsoft.com/office/powerpoint/2010/main" val="2370230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say, at least most, and at least at some point, “no issue is too small to bring to the counseling center.”</a:t>
            </a:r>
          </a:p>
          <a:p>
            <a:endParaRPr lang="en-US" dirty="0"/>
          </a:p>
          <a:p>
            <a:r>
              <a:rPr lang="en-US" dirty="0"/>
              <a:t>This becomes more and more a challenge as the demands for services continues to grow, and often outpaces our resources.</a:t>
            </a:r>
          </a:p>
          <a:p>
            <a:endParaRPr lang="en-US" dirty="0"/>
          </a:p>
          <a:p>
            <a:r>
              <a:rPr lang="en-US" dirty="0"/>
              <a:t>There was a several year stretch when it seemed that a sizeable portion of my caseload was students coming back from MLOA, many having had their first episode of a bipolar disorder, and were really there for maintenance, “my parents want to make sure someone has their eye on me”, and to avoid a recurrence.</a:t>
            </a:r>
          </a:p>
          <a:p>
            <a:r>
              <a:rPr lang="en-US" dirty="0"/>
              <a:t>I’ll admit that these, at times, were not the most rewarding of clients.</a:t>
            </a:r>
          </a:p>
          <a:p>
            <a:endParaRPr lang="en-US" dirty="0"/>
          </a:p>
          <a:p>
            <a:r>
              <a:rPr lang="en-US" dirty="0"/>
              <a:t>Other examples, where the work is slow, we wonder about whether anything is being accomplished, is this a good use of our time?</a:t>
            </a:r>
          </a:p>
          <a:p>
            <a:endParaRPr lang="en-US" dirty="0"/>
          </a:p>
          <a:p>
            <a:r>
              <a:rPr lang="en-US" dirty="0"/>
              <a:t>Example recently, a client I worked with at Hamilton 30 years ago resurfaced.  Long story, but got connected on Facebook.  Came to visit Hamilton for first time since she graduated. Met with my wife and me for coffee.  Have since shared emails.  Sarah shared with me some things she has been writing.  Recently resumed therapy after 30 years.  Helped me remember the importance of the basic Rogerian aspects of therapy.</a:t>
            </a:r>
          </a:p>
          <a:p>
            <a:endParaRPr lang="en-US" dirty="0"/>
          </a:p>
        </p:txBody>
      </p:sp>
      <p:sp>
        <p:nvSpPr>
          <p:cNvPr id="4" name="Slide Number Placeholder 3"/>
          <p:cNvSpPr>
            <a:spLocks noGrp="1"/>
          </p:cNvSpPr>
          <p:nvPr>
            <p:ph type="sldNum" sz="quarter" idx="10"/>
          </p:nvPr>
        </p:nvSpPr>
        <p:spPr/>
        <p:txBody>
          <a:bodyPr/>
          <a:lstStyle/>
          <a:p>
            <a:fld id="{B855B469-B2F0-47B8-8D87-BC15AFAF4288}" type="slidenum">
              <a:rPr lang="en-US" smtClean="0"/>
              <a:t>40</a:t>
            </a:fld>
            <a:endParaRPr lang="en-US"/>
          </a:p>
        </p:txBody>
      </p:sp>
    </p:spTree>
    <p:extLst>
      <p:ext uri="{BB962C8B-B14F-4D97-AF65-F5344CB8AC3E}">
        <p14:creationId xmlns:p14="http://schemas.microsoft.com/office/powerpoint/2010/main" val="3099227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41</a:t>
            </a:fld>
            <a:endParaRPr lang="en-US"/>
          </a:p>
        </p:txBody>
      </p:sp>
    </p:spTree>
    <p:extLst>
      <p:ext uri="{BB962C8B-B14F-4D97-AF65-F5344CB8AC3E}">
        <p14:creationId xmlns:p14="http://schemas.microsoft.com/office/powerpoint/2010/main" val="221520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42</a:t>
            </a:fld>
            <a:endParaRPr lang="en-US"/>
          </a:p>
        </p:txBody>
      </p:sp>
    </p:spTree>
    <p:extLst>
      <p:ext uri="{BB962C8B-B14F-4D97-AF65-F5344CB8AC3E}">
        <p14:creationId xmlns:p14="http://schemas.microsoft.com/office/powerpoint/2010/main" val="4151809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43</a:t>
            </a:fld>
            <a:endParaRPr lang="en-US"/>
          </a:p>
        </p:txBody>
      </p:sp>
    </p:spTree>
    <p:extLst>
      <p:ext uri="{BB962C8B-B14F-4D97-AF65-F5344CB8AC3E}">
        <p14:creationId xmlns:p14="http://schemas.microsoft.com/office/powerpoint/2010/main" val="3932465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almost never do, but there have been exceptions.</a:t>
            </a:r>
          </a:p>
          <a:p>
            <a:r>
              <a:rPr lang="en-US" dirty="0"/>
              <a:t>     Sarah is now one.</a:t>
            </a:r>
          </a:p>
          <a:p>
            <a:r>
              <a:rPr lang="en-US" dirty="0"/>
              <a:t>     Private practice client with DID– attended her wedding (but not reception)</a:t>
            </a:r>
          </a:p>
          <a:p>
            <a:r>
              <a:rPr lang="en-US" dirty="0"/>
              <a:t>     Students that have given me their Torch Medals at graduation from Colgate</a:t>
            </a:r>
          </a:p>
          <a:p>
            <a:endParaRPr lang="en-US" dirty="0"/>
          </a:p>
          <a:p>
            <a:r>
              <a:rPr lang="en-US" dirty="0"/>
              <a:t>I let the former client initiate, then respond to them.</a:t>
            </a:r>
          </a:p>
          <a:p>
            <a:endParaRPr lang="en-US" dirty="0"/>
          </a:p>
          <a:p>
            <a:r>
              <a:rPr lang="en-US" dirty="0"/>
              <a:t>Save your thank you notes.  Keep them in a file. Read them every once in a while, especially if/when you wonder whether the work you are doing makes a difference.</a:t>
            </a:r>
          </a:p>
          <a:p>
            <a:endParaRPr lang="en-US" dirty="0"/>
          </a:p>
          <a:p>
            <a:r>
              <a:rPr lang="en-US" dirty="0"/>
              <a:t>You and Nancy both profoundly altered the course of my life. ( I have no idea where Nancy found the patience to deal with it all. :) ) I was thinking about why. Granted you were my therapist, back almost 30 years ago (OMG - 30). And I was trying to say why was it so profound. And I finally found the words / phrase that when I think of you, I think of unconditional acceptance. And reading all the posts, its not therapy. Its who you are that changed my life. Until this moment, I had never placed why it was what it was, and that's what it is- unconditional acceptance. You are one special person Mark. You both have always had a special place in my heart. Wishing you both much joy.</a:t>
            </a:r>
          </a:p>
        </p:txBody>
      </p:sp>
      <p:sp>
        <p:nvSpPr>
          <p:cNvPr id="4" name="Slide Number Placeholder 3"/>
          <p:cNvSpPr>
            <a:spLocks noGrp="1"/>
          </p:cNvSpPr>
          <p:nvPr>
            <p:ph type="sldNum" sz="quarter" idx="10"/>
          </p:nvPr>
        </p:nvSpPr>
        <p:spPr/>
        <p:txBody>
          <a:bodyPr/>
          <a:lstStyle/>
          <a:p>
            <a:fld id="{B855B469-B2F0-47B8-8D87-BC15AFAF4288}" type="slidenum">
              <a:rPr lang="en-US" smtClean="0"/>
              <a:t>44</a:t>
            </a:fld>
            <a:endParaRPr lang="en-US"/>
          </a:p>
        </p:txBody>
      </p:sp>
    </p:spTree>
    <p:extLst>
      <p:ext uri="{BB962C8B-B14F-4D97-AF65-F5344CB8AC3E}">
        <p14:creationId xmlns:p14="http://schemas.microsoft.com/office/powerpoint/2010/main" val="4144860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45</a:t>
            </a:fld>
            <a:endParaRPr lang="en-US"/>
          </a:p>
        </p:txBody>
      </p:sp>
    </p:spTree>
    <p:extLst>
      <p:ext uri="{BB962C8B-B14F-4D97-AF65-F5344CB8AC3E}">
        <p14:creationId xmlns:p14="http://schemas.microsoft.com/office/powerpoint/2010/main" val="3771107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55B469-B2F0-47B8-8D87-BC15AFAF4288}" type="slidenum">
              <a:rPr lang="en-US" smtClean="0"/>
              <a:t>46</a:t>
            </a:fld>
            <a:endParaRPr lang="en-US"/>
          </a:p>
        </p:txBody>
      </p:sp>
    </p:spTree>
    <p:extLst>
      <p:ext uri="{BB962C8B-B14F-4D97-AF65-F5344CB8AC3E}">
        <p14:creationId xmlns:p14="http://schemas.microsoft.com/office/powerpoint/2010/main" val="22016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was leaving Hamilton College in 1997 to assume the directorship at Colgate, my dean at Hamilton, Jan Coates, offered these words of advice.</a:t>
            </a:r>
          </a:p>
          <a:p>
            <a:endParaRPr lang="en-US" dirty="0"/>
          </a:p>
          <a:p>
            <a:r>
              <a:rPr lang="en-US" dirty="0"/>
              <a:t>Since that time, I would often hear Jan’s voice in my head when I undertook the process of hiring a new staff member.</a:t>
            </a:r>
          </a:p>
          <a:p>
            <a:endParaRPr lang="en-US" dirty="0"/>
          </a:p>
          <a:p>
            <a:r>
              <a:rPr lang="en-US" dirty="0"/>
              <a:t>Sometimes her voice was clear and strong, sometimes less so.</a:t>
            </a:r>
          </a:p>
          <a:p>
            <a:endParaRPr lang="en-US" dirty="0"/>
          </a:p>
          <a:p>
            <a:r>
              <a:rPr lang="en-US" dirty="0"/>
              <a:t>Less so when I felt pressure.  Starting a search in May or June, and we were WAY behind the timetable.  Or the first, or second, search had failed. And when I wasn’t hearing that voice clearly, it had the potential to really compromise the hiring process.</a:t>
            </a:r>
          </a:p>
          <a:p>
            <a:endParaRPr lang="en-US" dirty="0"/>
          </a:p>
          <a:p>
            <a:r>
              <a:rPr lang="en-US" dirty="0"/>
              <a:t>I believe those words are very true, and incredibly important, in creating the foundation for the type of counseling center you want to work in, that students want to utilize, and that your upper administration and faculty want on campus to meet the needs of students.</a:t>
            </a:r>
          </a:p>
        </p:txBody>
      </p:sp>
      <p:sp>
        <p:nvSpPr>
          <p:cNvPr id="4" name="Slide Number Placeholder 3"/>
          <p:cNvSpPr>
            <a:spLocks noGrp="1"/>
          </p:cNvSpPr>
          <p:nvPr>
            <p:ph type="sldNum" sz="quarter" idx="10"/>
          </p:nvPr>
        </p:nvSpPr>
        <p:spPr/>
        <p:txBody>
          <a:bodyPr/>
          <a:lstStyle/>
          <a:p>
            <a:fld id="{B855B469-B2F0-47B8-8D87-BC15AFAF4288}" type="slidenum">
              <a:rPr lang="en-US" smtClean="0"/>
              <a:t>5</a:t>
            </a:fld>
            <a:endParaRPr lang="en-US" dirty="0"/>
          </a:p>
        </p:txBody>
      </p:sp>
    </p:spTree>
    <p:extLst>
      <p:ext uri="{BB962C8B-B14F-4D97-AF65-F5344CB8AC3E}">
        <p14:creationId xmlns:p14="http://schemas.microsoft.com/office/powerpoint/2010/main" val="28905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Hiring good staff, and then </a:t>
            </a:r>
          </a:p>
        </p:txBody>
      </p:sp>
      <p:sp>
        <p:nvSpPr>
          <p:cNvPr id="4" name="Slide Number Placeholder 3"/>
          <p:cNvSpPr>
            <a:spLocks noGrp="1"/>
          </p:cNvSpPr>
          <p:nvPr>
            <p:ph type="sldNum" sz="quarter" idx="10"/>
          </p:nvPr>
        </p:nvSpPr>
        <p:spPr/>
        <p:txBody>
          <a:bodyPr/>
          <a:lstStyle/>
          <a:p>
            <a:fld id="{B855B469-B2F0-47B8-8D87-BC15AFAF4288}" type="slidenum">
              <a:rPr lang="en-US" smtClean="0"/>
              <a:t>6</a:t>
            </a:fld>
            <a:endParaRPr lang="en-US"/>
          </a:p>
        </p:txBody>
      </p:sp>
    </p:spTree>
    <p:extLst>
      <p:ext uri="{BB962C8B-B14F-4D97-AF65-F5344CB8AC3E}">
        <p14:creationId xmlns:p14="http://schemas.microsoft.com/office/powerpoint/2010/main" val="167120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well aware that the process of hiring new staff is long and involved, if you want to get the right person.</a:t>
            </a:r>
          </a:p>
          <a:p>
            <a:endParaRPr lang="en-US" dirty="0"/>
          </a:p>
          <a:p>
            <a:r>
              <a:rPr lang="en-US" dirty="0"/>
              <a:t>Go through the steps that lead up to supervision and mentoring.</a:t>
            </a:r>
          </a:p>
          <a:p>
            <a:endParaRPr lang="en-US" dirty="0"/>
          </a:p>
          <a:p>
            <a:r>
              <a:rPr lang="en-US" dirty="0"/>
              <a:t>After you invest all of this effort to hire a good person, how can we best insure the new staff member will be satisfied in the position and want to stay?</a:t>
            </a:r>
          </a:p>
          <a:p>
            <a:endParaRPr lang="en-US" dirty="0"/>
          </a:p>
          <a:p>
            <a:r>
              <a:rPr lang="en-US" dirty="0"/>
              <a:t>Supervision and mentoring are two important ways we can keep good people.</a:t>
            </a:r>
          </a:p>
        </p:txBody>
      </p:sp>
      <p:sp>
        <p:nvSpPr>
          <p:cNvPr id="4" name="Slide Number Placeholder 3"/>
          <p:cNvSpPr>
            <a:spLocks noGrp="1"/>
          </p:cNvSpPr>
          <p:nvPr>
            <p:ph type="sldNum" sz="quarter" idx="10"/>
          </p:nvPr>
        </p:nvSpPr>
        <p:spPr/>
        <p:txBody>
          <a:bodyPr/>
          <a:lstStyle/>
          <a:p>
            <a:fld id="{B855B469-B2F0-47B8-8D87-BC15AFAF4288}" type="slidenum">
              <a:rPr lang="en-US" smtClean="0"/>
              <a:t>7</a:t>
            </a:fld>
            <a:endParaRPr lang="en-US"/>
          </a:p>
        </p:txBody>
      </p:sp>
    </p:spTree>
    <p:extLst>
      <p:ext uri="{BB962C8B-B14F-4D97-AF65-F5344CB8AC3E}">
        <p14:creationId xmlns:p14="http://schemas.microsoft.com/office/powerpoint/2010/main" val="1692154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definitions of supervision and mentoring.</a:t>
            </a:r>
          </a:p>
        </p:txBody>
      </p:sp>
      <p:sp>
        <p:nvSpPr>
          <p:cNvPr id="4" name="Slide Number Placeholder 3"/>
          <p:cNvSpPr>
            <a:spLocks noGrp="1"/>
          </p:cNvSpPr>
          <p:nvPr>
            <p:ph type="sldNum" sz="quarter" idx="10"/>
          </p:nvPr>
        </p:nvSpPr>
        <p:spPr/>
        <p:txBody>
          <a:bodyPr/>
          <a:lstStyle/>
          <a:p>
            <a:fld id="{B855B469-B2F0-47B8-8D87-BC15AFAF4288}" type="slidenum">
              <a:rPr lang="en-US" smtClean="0"/>
              <a:t>8</a:t>
            </a:fld>
            <a:endParaRPr lang="en-US"/>
          </a:p>
        </p:txBody>
      </p:sp>
    </p:spTree>
    <p:extLst>
      <p:ext uri="{BB962C8B-B14F-4D97-AF65-F5344CB8AC3E}">
        <p14:creationId xmlns:p14="http://schemas.microsoft.com/office/powerpoint/2010/main" val="26367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Supervision is </a:t>
            </a:r>
            <a:r>
              <a:rPr lang="en-US" b="1" dirty="0"/>
              <a:t>directed at performance </a:t>
            </a:r>
            <a:r>
              <a:rPr lang="en-US" dirty="0"/>
              <a:t>of the job tasks and responsibilities, and usually </a:t>
            </a:r>
            <a:r>
              <a:rPr lang="en-US" b="1" dirty="0"/>
              <a:t>the evaluation and assessment of that performance</a:t>
            </a:r>
            <a:r>
              <a:rPr lang="en-US" dirty="0"/>
              <a:t>.  Supervisors write performance evaluations on how well the staff member carries out their responsibilities.</a:t>
            </a:r>
          </a:p>
          <a:p>
            <a:endParaRPr lang="en-US" dirty="0"/>
          </a:p>
          <a:p>
            <a:r>
              <a:rPr lang="en-US" dirty="0"/>
              <a:t>Mentoring looks to address personal and vocational </a:t>
            </a:r>
            <a:r>
              <a:rPr lang="en-US" b="1" dirty="0"/>
              <a:t>development</a:t>
            </a:r>
            <a:r>
              <a:rPr lang="en-US" dirty="0"/>
              <a:t>.  Looks at managing personal and professional life; finding the right balance.  Provides emotional support.  </a:t>
            </a:r>
          </a:p>
          <a:p>
            <a:endParaRPr lang="en-US" dirty="0"/>
          </a:p>
          <a:p>
            <a:r>
              <a:rPr lang="en-US" dirty="0"/>
              <a:t>Not really focusing directly on job performance, or at least when it happens it ‘s less direct. Increased job performance typically is an outcome of mentoring, but it’s not the specific purpose of the relationship.</a:t>
            </a:r>
          </a:p>
        </p:txBody>
      </p:sp>
      <p:sp>
        <p:nvSpPr>
          <p:cNvPr id="4" name="Slide Number Placeholder 3"/>
          <p:cNvSpPr>
            <a:spLocks noGrp="1"/>
          </p:cNvSpPr>
          <p:nvPr>
            <p:ph type="sldNum" sz="quarter" idx="10"/>
          </p:nvPr>
        </p:nvSpPr>
        <p:spPr/>
        <p:txBody>
          <a:bodyPr/>
          <a:lstStyle/>
          <a:p>
            <a:fld id="{B855B469-B2F0-47B8-8D87-BC15AFAF4288}" type="slidenum">
              <a:rPr lang="en-US" smtClean="0"/>
              <a:t>9</a:t>
            </a:fld>
            <a:endParaRPr lang="en-US"/>
          </a:p>
        </p:txBody>
      </p:sp>
    </p:spTree>
    <p:extLst>
      <p:ext uri="{BB962C8B-B14F-4D97-AF65-F5344CB8AC3E}">
        <p14:creationId xmlns:p14="http://schemas.microsoft.com/office/powerpoint/2010/main" val="371597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6/15/2018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6/15/2018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6/15/2018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6/15/2018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apa.org/grad/psy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hyperlink" Target="https://unsplash.com/photos/flEStjHTY14?utm_source=unsplash&amp;utm_medium=referral&amp;utm_content=creditCopyText"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hyperlink" Target="https://unsplash.com/search/photos/trust?utm_source=unsplash&amp;utm_medium=referral&amp;utm_content=creditCopyTex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9.jpeg"/><Relationship Id="rId7"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hyperlink" Target="https://unsplash.com/photos/w4PgVOPGFXs?utm_source=unsplash&amp;utm_medium=referral&amp;utm_content=creditCopyText" TargetMode="External"/><Relationship Id="rId5" Type="http://schemas.openxmlformats.org/officeDocument/2006/relationships/hyperlink" Target="https://unsplash.com/search/photos/leader?utm_source=unsplash&amp;utm_medium=referral&amp;utm_content=creditCopyText" TargetMode="External"/><Relationship Id="rId4" Type="http://schemas.openxmlformats.org/officeDocument/2006/relationships/hyperlink" Target="https://unsplash.com/photos/tpLz5aKdQmM?utm_source=unsplash&amp;utm_medium=referral&amp;utm_content=creditCopyTex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hyperlink" Target="https://unsplash.com/photos/9U4XBVsevfo?utm_source=unsplash&amp;utm_medium=referral&amp;utm_content=creditCopyText" TargetMode="External"/><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35.jpeg"/><Relationship Id="rId4" Type="http://schemas.openxmlformats.org/officeDocument/2006/relationships/hyperlink" Target="https://unsplash.com/search/photos/gardening?utm_source=unsplash&amp;utm_medium=referral&amp;utm_content=creditCopyTex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hyperlink" Target="https://unsplash.com/search/photos/field?utm_source=unsplash&amp;utm_medium=referral&amp;utm_content=creditCopyText" TargetMode="External"/><Relationship Id="rId4" Type="http://schemas.openxmlformats.org/officeDocument/2006/relationships/hyperlink" Target="https://unsplash.com/photos/gh1UZkWzw9Q?utm_source=unsplash&amp;utm_medium=referral&amp;utm_content=creditCopyTex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C804-D89F-41B7-AB4B-1E297E1C1A92}"/>
              </a:ext>
            </a:extLst>
          </p:cNvPr>
          <p:cNvSpPr>
            <a:spLocks noGrp="1"/>
          </p:cNvSpPr>
          <p:nvPr>
            <p:ph type="ctrTitle"/>
          </p:nvPr>
        </p:nvSpPr>
        <p:spPr>
          <a:xfrm>
            <a:off x="1477109" y="1863969"/>
            <a:ext cx="9363806" cy="2168695"/>
          </a:xfrm>
        </p:spPr>
        <p:txBody>
          <a:bodyPr>
            <a:normAutofit/>
          </a:bodyPr>
          <a:lstStyle/>
          <a:p>
            <a:r>
              <a:rPr lang="en-US" sz="2400" dirty="0"/>
              <a:t>Cultivating staff and lessons learned: Reflections on 30 years in college counseling</a:t>
            </a:r>
            <a:br>
              <a:rPr lang="en-US" sz="2400" dirty="0"/>
            </a:br>
            <a:endParaRPr lang="en-US" sz="2400" dirty="0"/>
          </a:p>
        </p:txBody>
      </p:sp>
      <p:sp>
        <p:nvSpPr>
          <p:cNvPr id="3" name="Subtitle 2">
            <a:extLst>
              <a:ext uri="{FF2B5EF4-FFF2-40B4-BE49-F238E27FC236}">
                <a16:creationId xmlns:a16="http://schemas.microsoft.com/office/drawing/2014/main" id="{9BCDF357-7EE1-416A-869B-D1957573B69B}"/>
              </a:ext>
            </a:extLst>
          </p:cNvPr>
          <p:cNvSpPr>
            <a:spLocks noGrp="1"/>
          </p:cNvSpPr>
          <p:nvPr>
            <p:ph type="subTitle" idx="1"/>
          </p:nvPr>
        </p:nvSpPr>
        <p:spPr/>
        <p:txBody>
          <a:bodyPr>
            <a:normAutofit lnSpcReduction="10000"/>
          </a:bodyPr>
          <a:lstStyle/>
          <a:p>
            <a:r>
              <a:rPr lang="en-US" dirty="0"/>
              <a:t>Mark D. Thompson</a:t>
            </a:r>
          </a:p>
          <a:p>
            <a:r>
              <a:rPr lang="en-US" dirty="0"/>
              <a:t>CCNY Conference—Brockport</a:t>
            </a:r>
          </a:p>
          <a:p>
            <a:r>
              <a:rPr lang="en-US" dirty="0"/>
              <a:t>June 7, 2018</a:t>
            </a:r>
          </a:p>
        </p:txBody>
      </p:sp>
    </p:spTree>
    <p:extLst>
      <p:ext uri="{BB962C8B-B14F-4D97-AF65-F5344CB8AC3E}">
        <p14:creationId xmlns:p14="http://schemas.microsoft.com/office/powerpoint/2010/main" val="12907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20850-CA6C-4835-9A32-D554F7E21647}"/>
              </a:ext>
            </a:extLst>
          </p:cNvPr>
          <p:cNvSpPr>
            <a:spLocks noGrp="1"/>
          </p:cNvSpPr>
          <p:nvPr>
            <p:ph type="title"/>
          </p:nvPr>
        </p:nvSpPr>
        <p:spPr>
          <a:xfrm>
            <a:off x="765449" y="415027"/>
            <a:ext cx="4494998" cy="1842397"/>
          </a:xfrm>
        </p:spPr>
        <p:txBody>
          <a:bodyPr/>
          <a:lstStyle/>
          <a:p>
            <a:r>
              <a:rPr lang="en-US" sz="2800" dirty="0"/>
              <a:t>Your experience with Mentoring</a:t>
            </a:r>
          </a:p>
        </p:txBody>
      </p:sp>
      <p:sp>
        <p:nvSpPr>
          <p:cNvPr id="3" name="Picture Placeholder 2">
            <a:extLst>
              <a:ext uri="{FF2B5EF4-FFF2-40B4-BE49-F238E27FC236}">
                <a16:creationId xmlns:a16="http://schemas.microsoft.com/office/drawing/2014/main" id="{A73CC62B-74BF-4AEA-AE74-AAECE9FC65A3}"/>
              </a:ext>
            </a:extLst>
          </p:cNvPr>
          <p:cNvSpPr>
            <a:spLocks noGrp="1"/>
          </p:cNvSpPr>
          <p:nvPr>
            <p:ph type="pic" idx="1"/>
          </p:nvPr>
        </p:nvSpPr>
        <p:spPr>
          <a:xfrm>
            <a:off x="6096000" y="0"/>
            <a:ext cx="5953126" cy="6858000"/>
          </a:xfrm>
        </p:spPr>
      </p:sp>
      <p:sp>
        <p:nvSpPr>
          <p:cNvPr id="4" name="Text Placeholder 3">
            <a:extLst>
              <a:ext uri="{FF2B5EF4-FFF2-40B4-BE49-F238E27FC236}">
                <a16:creationId xmlns:a16="http://schemas.microsoft.com/office/drawing/2014/main" id="{9AA8875C-8513-4E09-A024-1A5112202E70}"/>
              </a:ext>
            </a:extLst>
          </p:cNvPr>
          <p:cNvSpPr>
            <a:spLocks noGrp="1"/>
          </p:cNvSpPr>
          <p:nvPr>
            <p:ph type="body" sz="half" idx="2"/>
          </p:nvPr>
        </p:nvSpPr>
        <p:spPr>
          <a:xfrm>
            <a:off x="339129" y="2578367"/>
            <a:ext cx="5213945" cy="4041507"/>
          </a:xfrm>
        </p:spPr>
        <p:txBody>
          <a:bodyPr>
            <a:normAutofit lnSpcReduction="10000"/>
          </a:bodyPr>
          <a:lstStyle/>
          <a:p>
            <a:pPr algn="l"/>
            <a:r>
              <a:rPr lang="en-US" sz="1800" dirty="0"/>
              <a:t>Have you ever had a mentor?</a:t>
            </a:r>
          </a:p>
          <a:p>
            <a:pPr lvl="1"/>
            <a:r>
              <a:rPr lang="en-US" sz="1800" dirty="0"/>
              <a:t>How did the mentoring relationship get started?</a:t>
            </a:r>
          </a:p>
          <a:p>
            <a:pPr lvl="1"/>
            <a:r>
              <a:rPr lang="en-US" sz="1800" dirty="0"/>
              <a:t>What was the experience like for you?</a:t>
            </a:r>
          </a:p>
          <a:p>
            <a:pPr lvl="1"/>
            <a:r>
              <a:rPr lang="en-US" sz="1800" dirty="0"/>
              <a:t>If it was positive, what contributed to make it positive?</a:t>
            </a:r>
          </a:p>
          <a:p>
            <a:pPr marL="228600" lvl="1"/>
            <a:endParaRPr lang="en-US" sz="1800" dirty="0"/>
          </a:p>
          <a:p>
            <a:pPr algn="l"/>
            <a:r>
              <a:rPr lang="en-US" sz="1800" dirty="0"/>
              <a:t>Have you ever been a mentor?</a:t>
            </a:r>
          </a:p>
          <a:p>
            <a:pPr lvl="1"/>
            <a:r>
              <a:rPr lang="en-US" sz="1800" dirty="0"/>
              <a:t>How was it that you found yourself in this role?</a:t>
            </a:r>
          </a:p>
          <a:p>
            <a:pPr lvl="1"/>
            <a:r>
              <a:rPr lang="en-US" sz="1800" dirty="0"/>
              <a:t>What was the experience like for you?</a:t>
            </a:r>
          </a:p>
          <a:p>
            <a:pPr lvl="1"/>
            <a:r>
              <a:rPr lang="en-US" sz="1800" dirty="0"/>
              <a:t>If it was positive, what contributed to make it positive?</a:t>
            </a:r>
          </a:p>
          <a:p>
            <a:endParaRPr lang="en-US" dirty="0"/>
          </a:p>
        </p:txBody>
      </p:sp>
      <p:sp>
        <p:nvSpPr>
          <p:cNvPr id="5" name="Picture Placeholder 2">
            <a:extLst>
              <a:ext uri="{FF2B5EF4-FFF2-40B4-BE49-F238E27FC236}">
                <a16:creationId xmlns:a16="http://schemas.microsoft.com/office/drawing/2014/main" id="{DB21CBEA-BA8E-4309-A560-FD03AA6964EB}"/>
              </a:ext>
            </a:extLst>
          </p:cNvPr>
          <p:cNvSpPr txBox="1">
            <a:spLocks/>
          </p:cNvSpPr>
          <p:nvPr/>
        </p:nvSpPr>
        <p:spPr>
          <a:xfrm>
            <a:off x="10236381" y="1333960"/>
            <a:ext cx="3108903" cy="4123864"/>
          </a:xfrm>
          <a:prstGeom prst="rect">
            <a:avLst/>
          </a:prstGeom>
          <a:solidFill>
            <a:schemeClr val="bg1">
              <a:lumMod val="75000"/>
            </a:schemeClr>
          </a:solidFill>
        </p:spPr>
      </p:sp>
      <p:pic>
        <p:nvPicPr>
          <p:cNvPr id="3074" name="Picture 2" descr="University and College Counseling Centers of New York conference at Buffalo State College.">
            <a:extLst>
              <a:ext uri="{FF2B5EF4-FFF2-40B4-BE49-F238E27FC236}">
                <a16:creationId xmlns:a16="http://schemas.microsoft.com/office/drawing/2014/main" id="{78333D2A-AF96-4D94-B26A-C781B532C1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36149" y="1507722"/>
            <a:ext cx="5672827" cy="377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634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4861-79B7-43DA-8DC9-3F36B53A646B}"/>
              </a:ext>
            </a:extLst>
          </p:cNvPr>
          <p:cNvSpPr>
            <a:spLocks noGrp="1"/>
          </p:cNvSpPr>
          <p:nvPr>
            <p:ph type="title"/>
          </p:nvPr>
        </p:nvSpPr>
        <p:spPr>
          <a:xfrm>
            <a:off x="765449" y="624578"/>
            <a:ext cx="4494998" cy="1134640"/>
          </a:xfrm>
        </p:spPr>
        <p:txBody>
          <a:bodyPr/>
          <a:lstStyle/>
          <a:p>
            <a:r>
              <a:rPr lang="en-US" dirty="0"/>
              <a:t>The Benefits of Having a Mentor</a:t>
            </a:r>
          </a:p>
        </p:txBody>
      </p:sp>
      <p:pic>
        <p:nvPicPr>
          <p:cNvPr id="6" name="Picture Placeholder 5">
            <a:extLst>
              <a:ext uri="{FF2B5EF4-FFF2-40B4-BE49-F238E27FC236}">
                <a16:creationId xmlns:a16="http://schemas.microsoft.com/office/drawing/2014/main" id="{F781B840-AA92-4CBC-A99F-B77F76E5B5B8}"/>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F66EEC2C-8B1B-46EA-8F56-59429F6858A8}"/>
              </a:ext>
            </a:extLst>
          </p:cNvPr>
          <p:cNvSpPr>
            <a:spLocks noGrp="1"/>
          </p:cNvSpPr>
          <p:nvPr>
            <p:ph type="body" sz="half" idx="2"/>
          </p:nvPr>
        </p:nvSpPr>
        <p:spPr>
          <a:xfrm>
            <a:off x="266701" y="1981201"/>
            <a:ext cx="5419724" cy="4524374"/>
          </a:xfrm>
        </p:spPr>
        <p:txBody>
          <a:bodyPr>
            <a:normAutofit fontScale="92500" lnSpcReduction="10000"/>
          </a:bodyPr>
          <a:lstStyle/>
          <a:p>
            <a:r>
              <a:rPr lang="en-US" b="1" dirty="0"/>
              <a:t>Graduate students </a:t>
            </a:r>
            <a:r>
              <a:rPr lang="en-US" dirty="0"/>
              <a:t>in mental health professions who have a mentor:</a:t>
            </a:r>
          </a:p>
          <a:p>
            <a:pPr lvl="1"/>
            <a:r>
              <a:rPr lang="en-US" dirty="0"/>
              <a:t>Perform better in their programs</a:t>
            </a:r>
          </a:p>
          <a:p>
            <a:pPr lvl="1"/>
            <a:r>
              <a:rPr lang="en-US" dirty="0"/>
              <a:t>More satisfied with their programs</a:t>
            </a:r>
          </a:p>
          <a:p>
            <a:pPr lvl="1"/>
            <a:r>
              <a:rPr lang="en-US" dirty="0"/>
              <a:t>Stronger sense of professional identity</a:t>
            </a:r>
          </a:p>
          <a:p>
            <a:pPr lvl="1"/>
            <a:r>
              <a:rPr lang="en-US" dirty="0"/>
              <a:t>Experience more options due to connection with professional networks</a:t>
            </a:r>
          </a:p>
          <a:p>
            <a:pPr lvl="1"/>
            <a:endParaRPr lang="en-US" dirty="0"/>
          </a:p>
          <a:p>
            <a:r>
              <a:rPr lang="en-US" b="1" dirty="0"/>
              <a:t>Mental health professionals </a:t>
            </a:r>
            <a:r>
              <a:rPr lang="en-US" dirty="0"/>
              <a:t>who have mentors:</a:t>
            </a:r>
          </a:p>
          <a:p>
            <a:pPr lvl="1"/>
            <a:r>
              <a:rPr lang="en-US" dirty="0"/>
              <a:t>Higher level of job satisfaction</a:t>
            </a:r>
          </a:p>
          <a:p>
            <a:pPr lvl="1"/>
            <a:r>
              <a:rPr lang="en-US" dirty="0"/>
              <a:t>Reduced sense of isolation</a:t>
            </a:r>
          </a:p>
          <a:p>
            <a:pPr lvl="1"/>
            <a:r>
              <a:rPr lang="en-US" dirty="0"/>
              <a:t>Increased level of confidence in approaching work-related responsibilities</a:t>
            </a:r>
          </a:p>
          <a:p>
            <a:pPr lvl="1"/>
            <a:endParaRPr lang="en-US" dirty="0"/>
          </a:p>
          <a:p>
            <a:pPr lvl="1"/>
            <a:r>
              <a:rPr lang="en-US" dirty="0"/>
              <a:t>Smith, Brendan L.  (2014, November). </a:t>
            </a:r>
            <a:r>
              <a:rPr lang="en-US" i="1" dirty="0"/>
              <a:t>The lifelong benefits of mentoring.</a:t>
            </a:r>
            <a:r>
              <a:rPr lang="en-US" dirty="0"/>
              <a:t>  Retrieved from </a:t>
            </a:r>
            <a:r>
              <a:rPr lang="en-US" dirty="0">
                <a:hlinkClick r:id="rId4"/>
              </a:rPr>
              <a:t>www.apa.org/grad/psych/</a:t>
            </a:r>
            <a:r>
              <a:rPr lang="en-US" dirty="0"/>
              <a:t>2014/11/ mentoring-benefits.aspx</a:t>
            </a:r>
          </a:p>
          <a:p>
            <a:pPr algn="l"/>
            <a:endParaRPr lang="en-US" dirty="0"/>
          </a:p>
        </p:txBody>
      </p:sp>
    </p:spTree>
    <p:extLst>
      <p:ext uri="{BB962C8B-B14F-4D97-AF65-F5344CB8AC3E}">
        <p14:creationId xmlns:p14="http://schemas.microsoft.com/office/powerpoint/2010/main" val="1098338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9DB8B-4355-4093-B102-EF7919772CD9}"/>
              </a:ext>
            </a:extLst>
          </p:cNvPr>
          <p:cNvSpPr>
            <a:spLocks noGrp="1"/>
          </p:cNvSpPr>
          <p:nvPr>
            <p:ph type="title"/>
          </p:nvPr>
        </p:nvSpPr>
        <p:spPr>
          <a:xfrm>
            <a:off x="856148" y="624577"/>
            <a:ext cx="4494998" cy="1537597"/>
          </a:xfrm>
        </p:spPr>
        <p:txBody>
          <a:bodyPr/>
          <a:lstStyle/>
          <a:p>
            <a:r>
              <a:rPr lang="en-US" dirty="0"/>
              <a:t>The Benefits of Being a Mentor</a:t>
            </a:r>
          </a:p>
        </p:txBody>
      </p:sp>
      <p:pic>
        <p:nvPicPr>
          <p:cNvPr id="6" name="Picture Placeholder 5">
            <a:extLst>
              <a:ext uri="{FF2B5EF4-FFF2-40B4-BE49-F238E27FC236}">
                <a16:creationId xmlns:a16="http://schemas.microsoft.com/office/drawing/2014/main" id="{F55279A9-935E-42AF-84C6-EE584FBA5995}"/>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504516" y="624577"/>
            <a:ext cx="5296959" cy="5953125"/>
          </a:xfrm>
        </p:spPr>
      </p:pic>
      <p:sp>
        <p:nvSpPr>
          <p:cNvPr id="4" name="Text Placeholder 3">
            <a:extLst>
              <a:ext uri="{FF2B5EF4-FFF2-40B4-BE49-F238E27FC236}">
                <a16:creationId xmlns:a16="http://schemas.microsoft.com/office/drawing/2014/main" id="{CED6CA22-A05C-4EEA-93F6-982BA270A94A}"/>
              </a:ext>
            </a:extLst>
          </p:cNvPr>
          <p:cNvSpPr>
            <a:spLocks noGrp="1"/>
          </p:cNvSpPr>
          <p:nvPr>
            <p:ph type="body" sz="half" idx="2"/>
          </p:nvPr>
        </p:nvSpPr>
        <p:spPr>
          <a:xfrm>
            <a:off x="609600" y="2501790"/>
            <a:ext cx="4953000" cy="3632310"/>
          </a:xfrm>
        </p:spPr>
        <p:txBody>
          <a:bodyPr>
            <a:normAutofit fontScale="70000" lnSpcReduction="20000"/>
          </a:bodyPr>
          <a:lstStyle/>
          <a:p>
            <a:pPr algn="l"/>
            <a:r>
              <a:rPr lang="en-US" sz="2900" dirty="0"/>
              <a:t>Higher level of </a:t>
            </a:r>
            <a:r>
              <a:rPr lang="en-US" sz="2900" b="1" dirty="0"/>
              <a:t>job satisfaction</a:t>
            </a:r>
          </a:p>
          <a:p>
            <a:pPr algn="l"/>
            <a:r>
              <a:rPr lang="en-US" sz="2900" dirty="0"/>
              <a:t>Perceived greater </a:t>
            </a:r>
            <a:r>
              <a:rPr lang="en-US" sz="2900" b="1" dirty="0"/>
              <a:t>career success</a:t>
            </a:r>
          </a:p>
          <a:p>
            <a:pPr algn="l"/>
            <a:r>
              <a:rPr lang="en-US" sz="2900" dirty="0"/>
              <a:t>Increased </a:t>
            </a:r>
            <a:r>
              <a:rPr lang="en-US" sz="2900" b="1" dirty="0"/>
              <a:t>commitment</a:t>
            </a:r>
            <a:r>
              <a:rPr lang="en-US" sz="2900" dirty="0"/>
              <a:t> to your organization</a:t>
            </a:r>
          </a:p>
          <a:p>
            <a:pPr algn="l"/>
            <a:r>
              <a:rPr lang="en-US" sz="2900" dirty="0"/>
              <a:t>Higher quality professional </a:t>
            </a:r>
            <a:r>
              <a:rPr lang="en-US" sz="2900" b="1" dirty="0"/>
              <a:t>relationships</a:t>
            </a:r>
          </a:p>
          <a:p>
            <a:pPr algn="l"/>
            <a:r>
              <a:rPr lang="en-US" sz="2900" dirty="0"/>
              <a:t>“Passing the torch to a new generation”</a:t>
            </a:r>
          </a:p>
          <a:p>
            <a:pPr algn="l"/>
            <a:r>
              <a:rPr lang="en-US" sz="2900" dirty="0"/>
              <a:t>Learning from mentee (e.g.– new technologies)</a:t>
            </a:r>
          </a:p>
          <a:p>
            <a:pPr algn="l"/>
            <a:endParaRPr lang="en-US" b="1" dirty="0"/>
          </a:p>
          <a:p>
            <a:pPr algn="l"/>
            <a:endParaRPr lang="en-US" b="1" dirty="0"/>
          </a:p>
          <a:p>
            <a:pPr algn="l"/>
            <a:r>
              <a:rPr lang="en-US" sz="1600" dirty="0"/>
              <a:t>Ghosh, R. and </a:t>
            </a:r>
            <a:r>
              <a:rPr lang="en-US" sz="1600" dirty="0" err="1"/>
              <a:t>Reio</a:t>
            </a:r>
            <a:r>
              <a:rPr lang="en-US" sz="1600" dirty="0"/>
              <a:t>, T.G. (2013).  Career benefits associated with mentoring for mentors: A meta-analysis.         </a:t>
            </a:r>
            <a:r>
              <a:rPr lang="en-US" sz="1600" i="1" dirty="0"/>
              <a:t>Journal of Vocational Behavior</a:t>
            </a:r>
            <a:r>
              <a:rPr lang="en-US" sz="1600" dirty="0"/>
              <a:t>, 83, 106-116.</a:t>
            </a:r>
          </a:p>
          <a:p>
            <a:endParaRPr lang="en-US" dirty="0"/>
          </a:p>
        </p:txBody>
      </p:sp>
    </p:spTree>
    <p:extLst>
      <p:ext uri="{BB962C8B-B14F-4D97-AF65-F5344CB8AC3E}">
        <p14:creationId xmlns:p14="http://schemas.microsoft.com/office/powerpoint/2010/main" val="269694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3DA8-5C55-420A-B2D9-1A23BBCA1507}"/>
              </a:ext>
            </a:extLst>
          </p:cNvPr>
          <p:cNvSpPr>
            <a:spLocks noGrp="1"/>
          </p:cNvSpPr>
          <p:nvPr>
            <p:ph type="title"/>
          </p:nvPr>
        </p:nvSpPr>
        <p:spPr>
          <a:xfrm>
            <a:off x="808523" y="472178"/>
            <a:ext cx="4494998" cy="1661422"/>
          </a:xfrm>
        </p:spPr>
        <p:txBody>
          <a:bodyPr/>
          <a:lstStyle/>
          <a:p>
            <a:r>
              <a:rPr lang="en-US" dirty="0"/>
              <a:t>Characteristics of Successful mentoring Relationships</a:t>
            </a:r>
          </a:p>
        </p:txBody>
      </p:sp>
      <p:pic>
        <p:nvPicPr>
          <p:cNvPr id="6" name="Picture Placeholder 5">
            <a:extLst>
              <a:ext uri="{FF2B5EF4-FFF2-40B4-BE49-F238E27FC236}">
                <a16:creationId xmlns:a16="http://schemas.microsoft.com/office/drawing/2014/main" id="{23AF9153-A207-45A6-B5C5-C57FC4557263}"/>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604506" y="915531"/>
            <a:ext cx="4778971" cy="5370970"/>
          </a:xfrm>
        </p:spPr>
      </p:pic>
      <p:sp>
        <p:nvSpPr>
          <p:cNvPr id="4" name="Text Placeholder 3">
            <a:extLst>
              <a:ext uri="{FF2B5EF4-FFF2-40B4-BE49-F238E27FC236}">
                <a16:creationId xmlns:a16="http://schemas.microsoft.com/office/drawing/2014/main" id="{B084DE4D-A82E-4F41-BE2E-F7049AEFE8EF}"/>
              </a:ext>
            </a:extLst>
          </p:cNvPr>
          <p:cNvSpPr>
            <a:spLocks noGrp="1"/>
          </p:cNvSpPr>
          <p:nvPr>
            <p:ph type="body" sz="half" idx="2"/>
          </p:nvPr>
        </p:nvSpPr>
        <p:spPr>
          <a:xfrm>
            <a:off x="514350" y="2331981"/>
            <a:ext cx="5181600" cy="3954520"/>
          </a:xfrm>
        </p:spPr>
        <p:txBody>
          <a:bodyPr>
            <a:normAutofit fontScale="92500" lnSpcReduction="20000"/>
          </a:bodyPr>
          <a:lstStyle/>
          <a:p>
            <a:pPr algn="l"/>
            <a:r>
              <a:rPr lang="en-US" sz="3200" dirty="0"/>
              <a:t>Reciprocity			</a:t>
            </a:r>
          </a:p>
          <a:p>
            <a:pPr algn="l"/>
            <a:r>
              <a:rPr lang="en-US" sz="3200" dirty="0"/>
              <a:t>Mutual respect</a:t>
            </a:r>
          </a:p>
          <a:p>
            <a:pPr algn="l"/>
            <a:r>
              <a:rPr lang="en-US" sz="3200" dirty="0"/>
              <a:t>Clear expectations</a:t>
            </a:r>
          </a:p>
          <a:p>
            <a:pPr algn="l"/>
            <a:r>
              <a:rPr lang="en-US" sz="3200" dirty="0"/>
              <a:t>Personal connections</a:t>
            </a:r>
          </a:p>
          <a:p>
            <a:pPr algn="l"/>
            <a:r>
              <a:rPr lang="en-US" sz="3200" dirty="0"/>
              <a:t>Shared values</a:t>
            </a:r>
          </a:p>
          <a:p>
            <a:pPr algn="l"/>
            <a:endParaRPr lang="en-US" sz="1600" dirty="0"/>
          </a:p>
          <a:p>
            <a:pPr algn="l"/>
            <a:r>
              <a:rPr lang="en-US" sz="1600" dirty="0"/>
              <a:t>Straus, S., Johnson, M., Marquez, C. and Feldman, M.  (2013). Characteristics of successful and failed mentoring relationships.  A quantitative study across two academic health centers.   </a:t>
            </a:r>
            <a:r>
              <a:rPr lang="en-US" sz="1600" i="1" dirty="0"/>
              <a:t>Academic Medicine</a:t>
            </a:r>
            <a:r>
              <a:rPr lang="en-US" sz="1600" dirty="0"/>
              <a:t>, Jan. 2013: 88 (1): 82-89.   Retrieved from http://www.ncbi.hm.nih.gov/pmc/articles/PMC3665769.</a:t>
            </a:r>
          </a:p>
          <a:p>
            <a:endParaRPr lang="en-US" dirty="0"/>
          </a:p>
        </p:txBody>
      </p:sp>
    </p:spTree>
    <p:extLst>
      <p:ext uri="{BB962C8B-B14F-4D97-AF65-F5344CB8AC3E}">
        <p14:creationId xmlns:p14="http://schemas.microsoft.com/office/powerpoint/2010/main" val="305524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F119-EE85-4DF2-B495-43340A151947}"/>
              </a:ext>
            </a:extLst>
          </p:cNvPr>
          <p:cNvSpPr>
            <a:spLocks noGrp="1"/>
          </p:cNvSpPr>
          <p:nvPr>
            <p:ph type="title"/>
          </p:nvPr>
        </p:nvSpPr>
        <p:spPr/>
        <p:txBody>
          <a:bodyPr/>
          <a:lstStyle/>
          <a:p>
            <a:r>
              <a:rPr lang="en-US" dirty="0"/>
              <a:t>Characteristics of Unsuccessful mentoring relationships</a:t>
            </a:r>
          </a:p>
        </p:txBody>
      </p:sp>
      <p:sp>
        <p:nvSpPr>
          <p:cNvPr id="3" name="Content Placeholder 2">
            <a:extLst>
              <a:ext uri="{FF2B5EF4-FFF2-40B4-BE49-F238E27FC236}">
                <a16:creationId xmlns:a16="http://schemas.microsoft.com/office/drawing/2014/main" id="{EA843790-A51F-4B5C-B21F-4503FBDB27E8}"/>
              </a:ext>
            </a:extLst>
          </p:cNvPr>
          <p:cNvSpPr>
            <a:spLocks noGrp="1"/>
          </p:cNvSpPr>
          <p:nvPr>
            <p:ph idx="1"/>
          </p:nvPr>
        </p:nvSpPr>
        <p:spPr>
          <a:xfrm>
            <a:off x="2231136" y="2638044"/>
            <a:ext cx="7729728" cy="3705606"/>
          </a:xfrm>
        </p:spPr>
        <p:txBody>
          <a:bodyPr>
            <a:normAutofit fontScale="47500" lnSpcReduction="20000"/>
          </a:bodyPr>
          <a:lstStyle/>
          <a:p>
            <a:r>
              <a:rPr lang="en-US" sz="4400" b="1" dirty="0"/>
              <a:t>Poor communication</a:t>
            </a:r>
            <a:r>
              <a:rPr lang="en-US" sz="4400" dirty="0"/>
              <a:t>—lack of openness, failure to communicate</a:t>
            </a:r>
          </a:p>
          <a:p>
            <a:pPr marL="0" indent="0">
              <a:buNone/>
            </a:pPr>
            <a:r>
              <a:rPr lang="en-US" sz="4400" dirty="0"/>
              <a:t>      tactfully, poor listening </a:t>
            </a:r>
          </a:p>
          <a:p>
            <a:r>
              <a:rPr lang="en-US" sz="4400" b="1" dirty="0"/>
              <a:t>Lack of commitment</a:t>
            </a:r>
          </a:p>
          <a:p>
            <a:r>
              <a:rPr lang="en-US" sz="4400" b="1" dirty="0"/>
              <a:t>Personality differences</a:t>
            </a:r>
            <a:r>
              <a:rPr lang="en-US" sz="4400" dirty="0"/>
              <a:t>– view world differently, different styles in</a:t>
            </a:r>
          </a:p>
          <a:p>
            <a:pPr marL="0" indent="0">
              <a:buNone/>
            </a:pPr>
            <a:r>
              <a:rPr lang="en-US" sz="4400" dirty="0"/>
              <a:t>      approach to work</a:t>
            </a:r>
          </a:p>
          <a:p>
            <a:r>
              <a:rPr lang="en-US" sz="4400" b="1" dirty="0"/>
              <a:t>Perceived (or real) competition</a:t>
            </a:r>
          </a:p>
          <a:p>
            <a:r>
              <a:rPr lang="en-US" sz="4400" b="1" dirty="0"/>
              <a:t>Conflicts of interest</a:t>
            </a:r>
            <a:r>
              <a:rPr lang="en-US" sz="4400" dirty="0"/>
              <a:t>– competing agendas</a:t>
            </a:r>
          </a:p>
          <a:p>
            <a:r>
              <a:rPr lang="en-US" sz="4400" b="1" dirty="0"/>
              <a:t>Lack of experience, knowledge, skills</a:t>
            </a:r>
          </a:p>
          <a:p>
            <a:endParaRPr lang="en-US" dirty="0"/>
          </a:p>
          <a:p>
            <a:r>
              <a:rPr lang="en-US" dirty="0"/>
              <a:t>Straus, S., Johnson, M., Marques, C., and Feldman, M. (2013).  Characteristics of successful and failed mentoring relationships: A qualitative study across two academic health centers.  </a:t>
            </a:r>
            <a:r>
              <a:rPr lang="en-US" i="1" dirty="0"/>
              <a:t>Academic Medicine</a:t>
            </a:r>
            <a:r>
              <a:rPr lang="en-US" dirty="0"/>
              <a:t>, Jan. 2013: 88 (19): 82-89.  Retrieved from http://www.ncbi.nlm.nih.gov/pmc/articles/PMC3665769.</a:t>
            </a:r>
          </a:p>
        </p:txBody>
      </p:sp>
    </p:spTree>
    <p:extLst>
      <p:ext uri="{BB962C8B-B14F-4D97-AF65-F5344CB8AC3E}">
        <p14:creationId xmlns:p14="http://schemas.microsoft.com/office/powerpoint/2010/main" val="380206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2105-B6AA-4AEC-8DD9-DE25E76E876C}"/>
              </a:ext>
            </a:extLst>
          </p:cNvPr>
          <p:cNvSpPr>
            <a:spLocks noGrp="1"/>
          </p:cNvSpPr>
          <p:nvPr>
            <p:ph type="title"/>
          </p:nvPr>
        </p:nvSpPr>
        <p:spPr>
          <a:xfrm>
            <a:off x="765449" y="314632"/>
            <a:ext cx="4838938" cy="1507598"/>
          </a:xfrm>
        </p:spPr>
        <p:txBody>
          <a:bodyPr/>
          <a:lstStyle/>
          <a:p>
            <a:r>
              <a:rPr lang="en-US" dirty="0"/>
              <a:t>Establishing a meaningful relationship with your mentor</a:t>
            </a:r>
          </a:p>
        </p:txBody>
      </p:sp>
      <p:pic>
        <p:nvPicPr>
          <p:cNvPr id="6" name="Picture Placeholder 5">
            <a:extLst>
              <a:ext uri="{FF2B5EF4-FFF2-40B4-BE49-F238E27FC236}">
                <a16:creationId xmlns:a16="http://schemas.microsoft.com/office/drawing/2014/main" id="{CF7F6856-99CA-4312-B74F-2150B336BDD2}"/>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444762" y="391966"/>
            <a:ext cx="5141532" cy="5778444"/>
          </a:xfrm>
        </p:spPr>
      </p:pic>
      <p:sp>
        <p:nvSpPr>
          <p:cNvPr id="4" name="Text Placeholder 3">
            <a:extLst>
              <a:ext uri="{FF2B5EF4-FFF2-40B4-BE49-F238E27FC236}">
                <a16:creationId xmlns:a16="http://schemas.microsoft.com/office/drawing/2014/main" id="{6E4D6144-2052-496C-BA97-7B3D31D305A8}"/>
              </a:ext>
            </a:extLst>
          </p:cNvPr>
          <p:cNvSpPr>
            <a:spLocks noGrp="1"/>
          </p:cNvSpPr>
          <p:nvPr>
            <p:ph type="body" sz="half" idx="2"/>
          </p:nvPr>
        </p:nvSpPr>
        <p:spPr>
          <a:xfrm>
            <a:off x="592771" y="2233246"/>
            <a:ext cx="5011616" cy="3937164"/>
          </a:xfrm>
        </p:spPr>
        <p:txBody>
          <a:bodyPr/>
          <a:lstStyle/>
          <a:p>
            <a:pPr algn="l"/>
            <a:r>
              <a:rPr lang="en-US" dirty="0"/>
              <a:t>Invest time in seeking our your mentor (if you choose).</a:t>
            </a:r>
          </a:p>
          <a:p>
            <a:pPr algn="l"/>
            <a:r>
              <a:rPr lang="en-US" dirty="0"/>
              <a:t>Share your goals and fears/concerns/struggles openly.</a:t>
            </a:r>
          </a:p>
          <a:p>
            <a:pPr algn="l"/>
            <a:r>
              <a:rPr lang="en-US" dirty="0"/>
              <a:t>Don’t expect the mentor to solve your problems or give “answers”.</a:t>
            </a:r>
          </a:p>
          <a:p>
            <a:pPr algn="l"/>
            <a:r>
              <a:rPr lang="en-US" dirty="0"/>
              <a:t>Listen carefully and consider applying your mentor’s guidance.</a:t>
            </a:r>
          </a:p>
          <a:p>
            <a:pPr algn="l"/>
            <a:r>
              <a:rPr lang="en-US" dirty="0"/>
              <a:t>Convey appreciation for your mentor’s support.</a:t>
            </a:r>
          </a:p>
          <a:p>
            <a:pPr algn="l"/>
            <a:r>
              <a:rPr lang="en-US" dirty="0"/>
              <a:t>Don’t try to take advantage of the relationship by expecting political support within your organization.</a:t>
            </a:r>
          </a:p>
          <a:p>
            <a:pPr algn="l"/>
            <a:endParaRPr lang="en-US" dirty="0"/>
          </a:p>
          <a:p>
            <a:pPr algn="l"/>
            <a:r>
              <a:rPr lang="en-US" sz="1400" dirty="0" err="1"/>
              <a:t>Reh</a:t>
            </a:r>
            <a:r>
              <a:rPr lang="en-US" sz="1400" dirty="0"/>
              <a:t>, John F.  (2017, August 8). </a:t>
            </a:r>
            <a:r>
              <a:rPr lang="en-US" sz="1400" i="1" dirty="0"/>
              <a:t>The Balance Careers. </a:t>
            </a:r>
            <a:r>
              <a:rPr lang="en-US" sz="1400" dirty="0"/>
              <a:t> Retrieved from https://www.thebalancecareers.com</a:t>
            </a:r>
          </a:p>
          <a:p>
            <a:endParaRPr lang="en-US" dirty="0"/>
          </a:p>
        </p:txBody>
      </p:sp>
    </p:spTree>
    <p:extLst>
      <p:ext uri="{BB962C8B-B14F-4D97-AF65-F5344CB8AC3E}">
        <p14:creationId xmlns:p14="http://schemas.microsoft.com/office/powerpoint/2010/main" val="1839233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5A2D-FBFA-4563-83D5-5112372708D9}"/>
              </a:ext>
            </a:extLst>
          </p:cNvPr>
          <p:cNvSpPr>
            <a:spLocks noGrp="1"/>
          </p:cNvSpPr>
          <p:nvPr>
            <p:ph type="title"/>
          </p:nvPr>
        </p:nvSpPr>
        <p:spPr>
          <a:xfrm>
            <a:off x="865673" y="624578"/>
            <a:ext cx="4494998" cy="1134640"/>
          </a:xfrm>
        </p:spPr>
        <p:txBody>
          <a:bodyPr/>
          <a:lstStyle/>
          <a:p>
            <a:r>
              <a:rPr lang="en-US" dirty="0"/>
              <a:t>Qualities of a good Mentee</a:t>
            </a:r>
          </a:p>
        </p:txBody>
      </p:sp>
      <p:pic>
        <p:nvPicPr>
          <p:cNvPr id="6" name="Picture Placeholder 5">
            <a:extLst>
              <a:ext uri="{FF2B5EF4-FFF2-40B4-BE49-F238E27FC236}">
                <a16:creationId xmlns:a16="http://schemas.microsoft.com/office/drawing/2014/main" id="{E3A273C8-B44A-4E2A-8654-FC740E94AE24}"/>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468906" y="509982"/>
            <a:ext cx="5275420" cy="5928918"/>
          </a:xfrm>
        </p:spPr>
      </p:pic>
      <p:sp>
        <p:nvSpPr>
          <p:cNvPr id="4" name="Text Placeholder 3">
            <a:extLst>
              <a:ext uri="{FF2B5EF4-FFF2-40B4-BE49-F238E27FC236}">
                <a16:creationId xmlns:a16="http://schemas.microsoft.com/office/drawing/2014/main" id="{B8F855A2-2F3E-4D8B-92AC-5D906D34727F}"/>
              </a:ext>
            </a:extLst>
          </p:cNvPr>
          <p:cNvSpPr>
            <a:spLocks noGrp="1"/>
          </p:cNvSpPr>
          <p:nvPr>
            <p:ph type="body" sz="half" idx="2"/>
          </p:nvPr>
        </p:nvSpPr>
        <p:spPr>
          <a:xfrm>
            <a:off x="600074" y="2331981"/>
            <a:ext cx="4886325" cy="3983094"/>
          </a:xfrm>
        </p:spPr>
        <p:txBody>
          <a:bodyPr>
            <a:normAutofit fontScale="77500" lnSpcReduction="20000"/>
          </a:bodyPr>
          <a:lstStyle/>
          <a:p>
            <a:pPr algn="l"/>
            <a:r>
              <a:rPr lang="en-US" sz="2800" dirty="0"/>
              <a:t>Open to feedback</a:t>
            </a:r>
          </a:p>
          <a:p>
            <a:pPr algn="l"/>
            <a:r>
              <a:rPr lang="en-US" sz="2800" dirty="0"/>
              <a:t>Active listener</a:t>
            </a:r>
          </a:p>
          <a:p>
            <a:pPr algn="l"/>
            <a:r>
              <a:rPr lang="en-US" sz="2800" dirty="0"/>
              <a:t>Respectful of mentor’s input and time (and competing demands on time)</a:t>
            </a:r>
          </a:p>
          <a:p>
            <a:pPr algn="l"/>
            <a:r>
              <a:rPr lang="en-US" sz="2800" dirty="0"/>
              <a:t>Responsible for “driving the relationship”</a:t>
            </a:r>
          </a:p>
          <a:p>
            <a:pPr algn="l"/>
            <a:r>
              <a:rPr lang="en-US" sz="2800" dirty="0"/>
              <a:t>Prepared for scheduled meetings</a:t>
            </a:r>
          </a:p>
          <a:p>
            <a:pPr algn="l"/>
            <a:endParaRPr lang="en-US" dirty="0"/>
          </a:p>
          <a:p>
            <a:pPr algn="l"/>
            <a:endParaRPr lang="en-US" dirty="0"/>
          </a:p>
          <a:p>
            <a:pPr algn="l"/>
            <a:r>
              <a:rPr lang="en-US" sz="1600" dirty="0"/>
              <a:t>Straus, S., Johnson, M., Marques, C., and Feldman, M. (2013).  Characteristics of successful and failed mentoring relationships: A qualitative study across two academic health centers.  </a:t>
            </a:r>
            <a:r>
              <a:rPr lang="en-US" sz="1600" i="1" dirty="0"/>
              <a:t>Academic Medicine</a:t>
            </a:r>
            <a:r>
              <a:rPr lang="en-US" sz="1600" dirty="0"/>
              <a:t>, Jan. 2013: 88 (19): 82-89.  Retrieved from http/;/www.ncbi.nlm.nih.gov/pmc/articles/PMC3665789.</a:t>
            </a:r>
          </a:p>
          <a:p>
            <a:endParaRPr lang="en-US" dirty="0"/>
          </a:p>
        </p:txBody>
      </p:sp>
    </p:spTree>
    <p:extLst>
      <p:ext uri="{BB962C8B-B14F-4D97-AF65-F5344CB8AC3E}">
        <p14:creationId xmlns:p14="http://schemas.microsoft.com/office/powerpoint/2010/main" val="2048220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1BA1-A4CA-4E5A-8D13-7A3258ABEB81}"/>
              </a:ext>
            </a:extLst>
          </p:cNvPr>
          <p:cNvSpPr>
            <a:spLocks noGrp="1"/>
          </p:cNvSpPr>
          <p:nvPr>
            <p:ph type="title"/>
          </p:nvPr>
        </p:nvSpPr>
        <p:spPr>
          <a:xfrm>
            <a:off x="640080" y="357878"/>
            <a:ext cx="4486656" cy="1141497"/>
          </a:xfrm>
        </p:spPr>
        <p:txBody>
          <a:bodyPr/>
          <a:lstStyle/>
          <a:p>
            <a:r>
              <a:rPr lang="en-US" dirty="0"/>
              <a:t>Qualities of a good Mentor</a:t>
            </a:r>
          </a:p>
        </p:txBody>
      </p:sp>
      <p:pic>
        <p:nvPicPr>
          <p:cNvPr id="6" name="Content Placeholder 5">
            <a:extLst>
              <a:ext uri="{FF2B5EF4-FFF2-40B4-BE49-F238E27FC236}">
                <a16:creationId xmlns:a16="http://schemas.microsoft.com/office/drawing/2014/main" id="{A39FE864-3BFA-4534-92C8-C16AB2D0D95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91277" y="1632725"/>
            <a:ext cx="5610224" cy="3834625"/>
          </a:xfrm>
        </p:spPr>
      </p:pic>
      <p:sp>
        <p:nvSpPr>
          <p:cNvPr id="4" name="Text Placeholder 3">
            <a:extLst>
              <a:ext uri="{FF2B5EF4-FFF2-40B4-BE49-F238E27FC236}">
                <a16:creationId xmlns:a16="http://schemas.microsoft.com/office/drawing/2014/main" id="{4507B044-25AB-4E5F-BDCE-B3B60D2AD545}"/>
              </a:ext>
            </a:extLst>
          </p:cNvPr>
          <p:cNvSpPr>
            <a:spLocks noGrp="1"/>
          </p:cNvSpPr>
          <p:nvPr>
            <p:ph type="body" sz="half" idx="2"/>
          </p:nvPr>
        </p:nvSpPr>
        <p:spPr>
          <a:xfrm>
            <a:off x="390525" y="1911617"/>
            <a:ext cx="5065396" cy="4384407"/>
          </a:xfrm>
        </p:spPr>
        <p:txBody>
          <a:bodyPr/>
          <a:lstStyle/>
          <a:p>
            <a:pPr algn="l"/>
            <a:r>
              <a:rPr lang="en-US" dirty="0"/>
              <a:t>Altruistic</a:t>
            </a:r>
          </a:p>
          <a:p>
            <a:pPr algn="l"/>
            <a:r>
              <a:rPr lang="en-US" dirty="0"/>
              <a:t>Honest</a:t>
            </a:r>
          </a:p>
          <a:p>
            <a:pPr algn="l"/>
            <a:r>
              <a:rPr lang="en-US" dirty="0"/>
              <a:t>Trustworthy</a:t>
            </a:r>
          </a:p>
          <a:p>
            <a:pPr algn="l"/>
            <a:r>
              <a:rPr lang="en-US" dirty="0"/>
              <a:t>Active listener</a:t>
            </a:r>
          </a:p>
          <a:p>
            <a:pPr lvl="1"/>
            <a:r>
              <a:rPr lang="en-US" dirty="0"/>
              <a:t>Focuses on issues </a:t>
            </a:r>
            <a:r>
              <a:rPr lang="en-US" dirty="0" err="1"/>
              <a:t>ID’ed</a:t>
            </a:r>
            <a:endParaRPr lang="en-US" dirty="0"/>
          </a:p>
          <a:p>
            <a:pPr lvl="1"/>
            <a:r>
              <a:rPr lang="en-US" dirty="0"/>
              <a:t>Facilitates goal setting</a:t>
            </a:r>
          </a:p>
          <a:p>
            <a:pPr algn="l"/>
            <a:r>
              <a:rPr lang="en-US" dirty="0"/>
              <a:t>Accessible</a:t>
            </a:r>
          </a:p>
          <a:p>
            <a:pPr algn="l"/>
            <a:r>
              <a:rPr lang="en-US" dirty="0"/>
              <a:t>Promotes career development</a:t>
            </a:r>
          </a:p>
          <a:p>
            <a:pPr algn="l"/>
            <a:r>
              <a:rPr lang="en-US" dirty="0"/>
              <a:t>Able to ID &amp; support development of mentee’s potential strengths and skills</a:t>
            </a:r>
          </a:p>
          <a:p>
            <a:pPr algn="l"/>
            <a:r>
              <a:rPr lang="en-US" dirty="0"/>
              <a:t>Substantial experience</a:t>
            </a:r>
          </a:p>
        </p:txBody>
      </p:sp>
    </p:spTree>
    <p:extLst>
      <p:ext uri="{BB962C8B-B14F-4D97-AF65-F5344CB8AC3E}">
        <p14:creationId xmlns:p14="http://schemas.microsoft.com/office/powerpoint/2010/main" val="3515349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8C73-EBC1-4520-A532-EF6A73FC3410}"/>
              </a:ext>
            </a:extLst>
          </p:cNvPr>
          <p:cNvSpPr>
            <a:spLocks noGrp="1"/>
          </p:cNvSpPr>
          <p:nvPr>
            <p:ph type="title"/>
          </p:nvPr>
        </p:nvSpPr>
        <p:spPr>
          <a:xfrm>
            <a:off x="765449" y="546725"/>
            <a:ext cx="4494998" cy="1134640"/>
          </a:xfrm>
        </p:spPr>
        <p:txBody>
          <a:bodyPr/>
          <a:lstStyle/>
          <a:p>
            <a:r>
              <a:rPr lang="en-US" dirty="0"/>
              <a:t>Effective mentoring behaviors</a:t>
            </a:r>
          </a:p>
        </p:txBody>
      </p:sp>
      <p:pic>
        <p:nvPicPr>
          <p:cNvPr id="6" name="Picture Placeholder 5">
            <a:extLst>
              <a:ext uri="{FF2B5EF4-FFF2-40B4-BE49-F238E27FC236}">
                <a16:creationId xmlns:a16="http://schemas.microsoft.com/office/drawing/2014/main" id="{E20E465A-0054-413D-8A81-4A406AE08F16}"/>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400800" y="342559"/>
            <a:ext cx="5610225" cy="6305196"/>
          </a:xfrm>
        </p:spPr>
      </p:pic>
      <p:sp>
        <p:nvSpPr>
          <p:cNvPr id="4" name="Text Placeholder 3">
            <a:extLst>
              <a:ext uri="{FF2B5EF4-FFF2-40B4-BE49-F238E27FC236}">
                <a16:creationId xmlns:a16="http://schemas.microsoft.com/office/drawing/2014/main" id="{D4D23174-271C-4FDF-ABCD-EC1DA301FC72}"/>
              </a:ext>
            </a:extLst>
          </p:cNvPr>
          <p:cNvSpPr>
            <a:spLocks noGrp="1"/>
          </p:cNvSpPr>
          <p:nvPr>
            <p:ph type="body" sz="half" idx="2"/>
          </p:nvPr>
        </p:nvSpPr>
        <p:spPr>
          <a:xfrm>
            <a:off x="542925" y="1968768"/>
            <a:ext cx="5019675" cy="4342507"/>
          </a:xfrm>
        </p:spPr>
        <p:txBody>
          <a:bodyPr>
            <a:normAutofit fontScale="92500" lnSpcReduction="20000"/>
          </a:bodyPr>
          <a:lstStyle/>
          <a:p>
            <a:pPr algn="l"/>
            <a:r>
              <a:rPr lang="en-US" sz="1600" dirty="0"/>
              <a:t>Act as a </a:t>
            </a:r>
            <a:r>
              <a:rPr lang="en-US" sz="1600" b="1" dirty="0"/>
              <a:t>guide</a:t>
            </a:r>
            <a:r>
              <a:rPr lang="en-US" sz="1600" dirty="0"/>
              <a:t> rather than a director/supervisor</a:t>
            </a:r>
          </a:p>
          <a:p>
            <a:pPr algn="l"/>
            <a:r>
              <a:rPr lang="en-US" sz="1600" dirty="0"/>
              <a:t>Offer</a:t>
            </a:r>
            <a:r>
              <a:rPr lang="en-US" sz="1600" b="1" dirty="0"/>
              <a:t> advice </a:t>
            </a:r>
            <a:r>
              <a:rPr lang="en-US" sz="1600" dirty="0"/>
              <a:t>(when asked), </a:t>
            </a:r>
            <a:r>
              <a:rPr lang="en-US" sz="1600" b="1" dirty="0"/>
              <a:t>not</a:t>
            </a:r>
            <a:r>
              <a:rPr lang="en-US" sz="1600" dirty="0"/>
              <a:t> </a:t>
            </a:r>
            <a:r>
              <a:rPr lang="en-US" sz="1600" b="1" dirty="0"/>
              <a:t>directives</a:t>
            </a:r>
          </a:p>
          <a:p>
            <a:pPr algn="l"/>
            <a:r>
              <a:rPr lang="en-US" sz="1600" b="1" dirty="0"/>
              <a:t>Not</a:t>
            </a:r>
            <a:r>
              <a:rPr lang="en-US" sz="1600" dirty="0"/>
              <a:t> solving problems, rather helping find solutions</a:t>
            </a:r>
          </a:p>
          <a:p>
            <a:pPr algn="l"/>
            <a:r>
              <a:rPr lang="en-US" sz="1600" b="1" dirty="0"/>
              <a:t>ID</a:t>
            </a:r>
            <a:r>
              <a:rPr lang="en-US" sz="1600" dirty="0"/>
              <a:t> potential </a:t>
            </a:r>
            <a:r>
              <a:rPr lang="en-US" sz="1600" b="1" dirty="0"/>
              <a:t>opportunities</a:t>
            </a:r>
          </a:p>
          <a:p>
            <a:pPr algn="l"/>
            <a:r>
              <a:rPr lang="en-US" sz="1600" dirty="0"/>
              <a:t>Facilitate </a:t>
            </a:r>
            <a:r>
              <a:rPr lang="en-US" sz="1600" b="1" dirty="0"/>
              <a:t>networking opportunities and connections</a:t>
            </a:r>
          </a:p>
          <a:p>
            <a:pPr algn="l"/>
            <a:r>
              <a:rPr lang="en-US" sz="1600" dirty="0"/>
              <a:t>Warnings re: </a:t>
            </a:r>
            <a:r>
              <a:rPr lang="en-US" sz="1600" b="1" dirty="0"/>
              <a:t>potential pitfalls</a:t>
            </a:r>
          </a:p>
          <a:p>
            <a:pPr algn="l"/>
            <a:r>
              <a:rPr lang="en-US" sz="1600" dirty="0"/>
              <a:t>Providing </a:t>
            </a:r>
            <a:r>
              <a:rPr lang="en-US" sz="1600" b="1" dirty="0"/>
              <a:t>emotional support</a:t>
            </a:r>
          </a:p>
          <a:p>
            <a:pPr algn="l"/>
            <a:r>
              <a:rPr lang="en-US" sz="1600" dirty="0"/>
              <a:t>Reflections on </a:t>
            </a:r>
            <a:r>
              <a:rPr lang="en-US" sz="1600" b="1" dirty="0"/>
              <a:t>work/life balance</a:t>
            </a:r>
          </a:p>
          <a:p>
            <a:pPr algn="l"/>
            <a:r>
              <a:rPr lang="en-US" sz="1600" b="1" dirty="0"/>
              <a:t>Career </a:t>
            </a:r>
            <a:r>
              <a:rPr lang="en-US" sz="1600" b="1" dirty="0" err="1"/>
              <a:t>fx’s</a:t>
            </a:r>
            <a:r>
              <a:rPr lang="en-US" sz="1600" dirty="0"/>
              <a:t>– advising/promote self-advocacy/goal setting/navigating institutions/creating opportunities</a:t>
            </a:r>
          </a:p>
          <a:p>
            <a:pPr algn="l"/>
            <a:endParaRPr lang="en-US" dirty="0"/>
          </a:p>
          <a:p>
            <a:pPr algn="l"/>
            <a:r>
              <a:rPr lang="en-US" sz="1400" dirty="0"/>
              <a:t>Straus, S., Johnson, M., Marques, C., and Feldman, M. (2013).  Characteristics of successful and failed mentoring relationships: A qualitative study across two academic health centers.  </a:t>
            </a:r>
            <a:r>
              <a:rPr lang="en-US" sz="1400" i="1" dirty="0"/>
              <a:t>Academic Medicine</a:t>
            </a:r>
            <a:r>
              <a:rPr lang="en-US" sz="1400" dirty="0"/>
              <a:t>, Jan. 2013: 88 (19): 82-89.  Retrieved from http/;/www.ncbi.nlm.nih.gov/pmc/articles/PMC3665789.</a:t>
            </a:r>
          </a:p>
          <a:p>
            <a:pPr algn="l"/>
            <a:endParaRPr lang="en-US" dirty="0"/>
          </a:p>
          <a:p>
            <a:endParaRPr lang="en-US" dirty="0"/>
          </a:p>
        </p:txBody>
      </p:sp>
    </p:spTree>
    <p:extLst>
      <p:ext uri="{BB962C8B-B14F-4D97-AF65-F5344CB8AC3E}">
        <p14:creationId xmlns:p14="http://schemas.microsoft.com/office/powerpoint/2010/main" val="39567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2D42C-E389-4510-B2CD-AA4AC0731EBE}"/>
              </a:ext>
            </a:extLst>
          </p:cNvPr>
          <p:cNvSpPr>
            <a:spLocks noGrp="1"/>
          </p:cNvSpPr>
          <p:nvPr>
            <p:ph type="title"/>
          </p:nvPr>
        </p:nvSpPr>
        <p:spPr/>
        <p:txBody>
          <a:bodyPr/>
          <a:lstStyle/>
          <a:p>
            <a:r>
              <a:rPr lang="en-US" dirty="0"/>
              <a:t>Factors impacting mentoring relationships</a:t>
            </a:r>
          </a:p>
        </p:txBody>
      </p:sp>
      <p:sp>
        <p:nvSpPr>
          <p:cNvPr id="3" name="Content Placeholder 2">
            <a:extLst>
              <a:ext uri="{FF2B5EF4-FFF2-40B4-BE49-F238E27FC236}">
                <a16:creationId xmlns:a16="http://schemas.microsoft.com/office/drawing/2014/main" id="{1B0B9423-8F6A-4195-83F4-7C7B10BD8827}"/>
              </a:ext>
            </a:extLst>
          </p:cNvPr>
          <p:cNvSpPr>
            <a:spLocks noGrp="1"/>
          </p:cNvSpPr>
          <p:nvPr>
            <p:ph idx="1"/>
          </p:nvPr>
        </p:nvSpPr>
        <p:spPr>
          <a:xfrm>
            <a:off x="2231136" y="2638044"/>
            <a:ext cx="7729728" cy="3610356"/>
          </a:xfrm>
        </p:spPr>
        <p:txBody>
          <a:bodyPr>
            <a:normAutofit/>
          </a:bodyPr>
          <a:lstStyle/>
          <a:p>
            <a:r>
              <a:rPr lang="en-US" sz="2000" dirty="0"/>
              <a:t>Size of your center</a:t>
            </a:r>
          </a:p>
          <a:p>
            <a:r>
              <a:rPr lang="en-US" sz="2000" dirty="0"/>
              <a:t>Credentials/discipline of mentor/mentee</a:t>
            </a:r>
          </a:p>
          <a:p>
            <a:r>
              <a:rPr lang="en-US" sz="2000" dirty="0"/>
              <a:t>Different levels of staff experience</a:t>
            </a:r>
          </a:p>
          <a:p>
            <a:r>
              <a:rPr lang="en-US" sz="2000" dirty="0"/>
              <a:t>Factors related to identities of mentor and mentee:</a:t>
            </a:r>
          </a:p>
          <a:p>
            <a:pPr lvl="1"/>
            <a:r>
              <a:rPr lang="en-US" sz="2000" dirty="0"/>
              <a:t>Gender, race, ethnicity, age, etc.</a:t>
            </a:r>
          </a:p>
          <a:p>
            <a:r>
              <a:rPr lang="en-US" sz="2000" dirty="0"/>
              <a:t>From peer to director/mentor</a:t>
            </a:r>
          </a:p>
          <a:p>
            <a:r>
              <a:rPr lang="en-US" sz="2000" dirty="0"/>
              <a:t>How is the decision to establish a mentoring relationship made?</a:t>
            </a:r>
          </a:p>
        </p:txBody>
      </p:sp>
    </p:spTree>
    <p:extLst>
      <p:ext uri="{BB962C8B-B14F-4D97-AF65-F5344CB8AC3E}">
        <p14:creationId xmlns:p14="http://schemas.microsoft.com/office/powerpoint/2010/main" val="117967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D6E2E-762A-4F88-8318-5B18C9AC4E8D}"/>
              </a:ext>
            </a:extLst>
          </p:cNvPr>
          <p:cNvSpPr>
            <a:spLocks noGrp="1"/>
          </p:cNvSpPr>
          <p:nvPr>
            <p:ph type="title"/>
          </p:nvPr>
        </p:nvSpPr>
        <p:spPr/>
        <p:txBody>
          <a:bodyPr>
            <a:normAutofit/>
          </a:bodyPr>
          <a:lstStyle/>
          <a:p>
            <a:r>
              <a:rPr lang="en-US" sz="3600" dirty="0"/>
              <a:t>Agenda</a:t>
            </a:r>
          </a:p>
        </p:txBody>
      </p:sp>
      <p:sp>
        <p:nvSpPr>
          <p:cNvPr id="3" name="Content Placeholder 2">
            <a:extLst>
              <a:ext uri="{FF2B5EF4-FFF2-40B4-BE49-F238E27FC236}">
                <a16:creationId xmlns:a16="http://schemas.microsoft.com/office/drawing/2014/main" id="{BE597412-D0E7-4DAC-992E-3B6593833340}"/>
              </a:ext>
            </a:extLst>
          </p:cNvPr>
          <p:cNvSpPr>
            <a:spLocks noGrp="1"/>
          </p:cNvSpPr>
          <p:nvPr>
            <p:ph idx="1"/>
          </p:nvPr>
        </p:nvSpPr>
        <p:spPr/>
        <p:txBody>
          <a:bodyPr/>
          <a:lstStyle/>
          <a:p>
            <a:r>
              <a:rPr lang="en-US" sz="2400" dirty="0"/>
              <a:t>Cultivating staff:</a:t>
            </a:r>
          </a:p>
          <a:p>
            <a:pPr lvl="1"/>
            <a:r>
              <a:rPr lang="en-US" sz="2400" dirty="0"/>
              <a:t>Creating a center where people would like to work</a:t>
            </a:r>
          </a:p>
          <a:p>
            <a:pPr lvl="1"/>
            <a:r>
              <a:rPr lang="en-US" sz="2400" dirty="0"/>
              <a:t>Mentoring staff</a:t>
            </a:r>
          </a:p>
          <a:p>
            <a:pPr marL="228600" lvl="1" indent="0">
              <a:buNone/>
            </a:pPr>
            <a:endParaRPr lang="en-US" sz="2400" dirty="0"/>
          </a:p>
          <a:p>
            <a:r>
              <a:rPr lang="en-US" sz="2400" dirty="0"/>
              <a:t>Lessons learned</a:t>
            </a:r>
          </a:p>
          <a:p>
            <a:pPr marL="228600" lvl="1" indent="0">
              <a:buNone/>
            </a:pPr>
            <a:endParaRPr lang="en-US" dirty="0"/>
          </a:p>
        </p:txBody>
      </p:sp>
    </p:spTree>
    <p:extLst>
      <p:ext uri="{BB962C8B-B14F-4D97-AF65-F5344CB8AC3E}">
        <p14:creationId xmlns:p14="http://schemas.microsoft.com/office/powerpoint/2010/main" val="2102102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80BC5-CD65-43A3-8935-FA7B2D423CAA}"/>
              </a:ext>
            </a:extLst>
          </p:cNvPr>
          <p:cNvSpPr>
            <a:spLocks noGrp="1"/>
          </p:cNvSpPr>
          <p:nvPr>
            <p:ph type="title"/>
          </p:nvPr>
        </p:nvSpPr>
        <p:spPr/>
        <p:txBody>
          <a:bodyPr/>
          <a:lstStyle/>
          <a:p>
            <a:r>
              <a:rPr lang="en-US" dirty="0"/>
              <a:t>Mentoring Relationship Example</a:t>
            </a:r>
          </a:p>
        </p:txBody>
      </p:sp>
      <p:sp>
        <p:nvSpPr>
          <p:cNvPr id="3" name="Content Placeholder 2">
            <a:extLst>
              <a:ext uri="{FF2B5EF4-FFF2-40B4-BE49-F238E27FC236}">
                <a16:creationId xmlns:a16="http://schemas.microsoft.com/office/drawing/2014/main" id="{5F1A20D1-3F9B-4E52-A709-1B04326CC03A}"/>
              </a:ext>
            </a:extLst>
          </p:cNvPr>
          <p:cNvSpPr>
            <a:spLocks noGrp="1"/>
          </p:cNvSpPr>
          <p:nvPr>
            <p:ph idx="1"/>
          </p:nvPr>
        </p:nvSpPr>
        <p:spPr>
          <a:xfrm>
            <a:off x="2133600" y="2362200"/>
            <a:ext cx="7962900" cy="4362450"/>
          </a:xfrm>
        </p:spPr>
        <p:txBody>
          <a:bodyPr>
            <a:normAutofit fontScale="92500"/>
          </a:bodyPr>
          <a:lstStyle/>
          <a:p>
            <a:r>
              <a:rPr lang="en-US" b="1" dirty="0"/>
              <a:t>Mentee’s goal</a:t>
            </a:r>
            <a:r>
              <a:rPr lang="en-US" dirty="0"/>
              <a:t>– become a counseling center director</a:t>
            </a:r>
          </a:p>
          <a:p>
            <a:r>
              <a:rPr lang="en-US" b="1" dirty="0"/>
              <a:t>Strategy</a:t>
            </a:r>
            <a:r>
              <a:rPr lang="en-US" dirty="0"/>
              <a:t>-- intentionally introducing to &amp; experiencing all aspects of the directorship:</a:t>
            </a:r>
          </a:p>
          <a:p>
            <a:pPr lvl="1"/>
            <a:r>
              <a:rPr lang="en-US" dirty="0"/>
              <a:t>Supervising staff</a:t>
            </a:r>
          </a:p>
          <a:p>
            <a:pPr lvl="1"/>
            <a:r>
              <a:rPr lang="en-US" dirty="0"/>
              <a:t>CC representative to the Students of Concern committee</a:t>
            </a:r>
          </a:p>
          <a:p>
            <a:pPr lvl="1"/>
            <a:r>
              <a:rPr lang="en-US" dirty="0"/>
              <a:t>Budget awareness--thought process, challenges, opportunities</a:t>
            </a:r>
          </a:p>
          <a:p>
            <a:pPr lvl="1"/>
            <a:r>
              <a:rPr lang="en-US" dirty="0"/>
              <a:t>Clinical coordinator</a:t>
            </a:r>
          </a:p>
          <a:p>
            <a:pPr lvl="1"/>
            <a:r>
              <a:rPr lang="en-US" dirty="0"/>
              <a:t>Technology coordinator</a:t>
            </a:r>
          </a:p>
          <a:p>
            <a:pPr lvl="1"/>
            <a:r>
              <a:rPr lang="en-US" dirty="0"/>
              <a:t>Presenting to key constituents– </a:t>
            </a:r>
            <a:r>
              <a:rPr lang="en-US" dirty="0" err="1"/>
              <a:t>BoT</a:t>
            </a:r>
            <a:r>
              <a:rPr lang="en-US" dirty="0"/>
              <a:t>, senior staff, alumni committees,  parents,  &amp; community</a:t>
            </a:r>
          </a:p>
          <a:p>
            <a:pPr lvl="1"/>
            <a:r>
              <a:rPr lang="en-US" dirty="0"/>
              <a:t>Representing CC on key committees</a:t>
            </a:r>
          </a:p>
          <a:p>
            <a:pPr lvl="1"/>
            <a:r>
              <a:rPr lang="en-US" dirty="0"/>
              <a:t>Lead for key center/division-wide initiatives (e.g.– positive sexuality, diversity programming)</a:t>
            </a:r>
          </a:p>
          <a:p>
            <a:pPr lvl="1"/>
            <a:r>
              <a:rPr lang="en-US" dirty="0"/>
              <a:t>Search committee responsibilities:</a:t>
            </a:r>
          </a:p>
          <a:p>
            <a:pPr lvl="2"/>
            <a:r>
              <a:rPr lang="en-US" dirty="0"/>
              <a:t>Chairing, contacting candidates not selected</a:t>
            </a:r>
          </a:p>
        </p:txBody>
      </p:sp>
    </p:spTree>
    <p:extLst>
      <p:ext uri="{BB962C8B-B14F-4D97-AF65-F5344CB8AC3E}">
        <p14:creationId xmlns:p14="http://schemas.microsoft.com/office/powerpoint/2010/main" val="320424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9C79-61A4-4F74-B0C5-83BF0AF050AE}"/>
              </a:ext>
            </a:extLst>
          </p:cNvPr>
          <p:cNvSpPr>
            <a:spLocks noGrp="1"/>
          </p:cNvSpPr>
          <p:nvPr>
            <p:ph type="title"/>
          </p:nvPr>
        </p:nvSpPr>
        <p:spPr>
          <a:xfrm>
            <a:off x="2231136" y="145542"/>
            <a:ext cx="7729728" cy="1188720"/>
          </a:xfrm>
        </p:spPr>
        <p:txBody>
          <a:bodyPr/>
          <a:lstStyle/>
          <a:p>
            <a:endParaRPr lang="en-US" dirty="0"/>
          </a:p>
        </p:txBody>
      </p:sp>
      <p:pic>
        <p:nvPicPr>
          <p:cNvPr id="4098" name="Picture 2" descr="University and College Counseling Centers of New York conference at Buffalo State College.">
            <a:extLst>
              <a:ext uri="{FF2B5EF4-FFF2-40B4-BE49-F238E27FC236}">
                <a16:creationId xmlns:a16="http://schemas.microsoft.com/office/drawing/2014/main" id="{042A8A1D-3378-44DE-9DF3-4274FD849B35}"/>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05151" y="1828800"/>
            <a:ext cx="6257924" cy="445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802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F795-ACC1-4C69-95A3-86B4F34B9E72}"/>
              </a:ext>
            </a:extLst>
          </p:cNvPr>
          <p:cNvSpPr>
            <a:spLocks noGrp="1"/>
          </p:cNvSpPr>
          <p:nvPr>
            <p:ph type="title"/>
          </p:nvPr>
        </p:nvSpPr>
        <p:spPr/>
        <p:txBody>
          <a:bodyPr>
            <a:normAutofit/>
          </a:bodyPr>
          <a:lstStyle/>
          <a:p>
            <a:r>
              <a:rPr lang="en-US" dirty="0"/>
              <a:t>Finding your Mentor</a:t>
            </a:r>
          </a:p>
        </p:txBody>
      </p:sp>
      <p:sp useBgFill="1">
        <p:nvSpPr>
          <p:cNvPr id="3" name="Content Placeholder 2">
            <a:extLst>
              <a:ext uri="{FF2B5EF4-FFF2-40B4-BE49-F238E27FC236}">
                <a16:creationId xmlns:a16="http://schemas.microsoft.com/office/drawing/2014/main" id="{24C4161A-FB40-4224-B30A-A17986A1E1AF}"/>
              </a:ext>
            </a:extLst>
          </p:cNvPr>
          <p:cNvSpPr>
            <a:spLocks noGrp="1"/>
          </p:cNvSpPr>
          <p:nvPr>
            <p:ph idx="1"/>
          </p:nvPr>
        </p:nvSpPr>
        <p:spPr>
          <a:xfrm>
            <a:off x="2135886" y="2380869"/>
            <a:ext cx="8036814" cy="3886581"/>
          </a:xfrm>
        </p:spPr>
        <p:txBody>
          <a:bodyPr>
            <a:normAutofit/>
          </a:bodyPr>
          <a:lstStyle/>
          <a:p>
            <a:r>
              <a:rPr lang="en-US" sz="2000" dirty="0"/>
              <a:t>How is the decision about a mentor (vs. supervisor) made?</a:t>
            </a:r>
          </a:p>
          <a:p>
            <a:endParaRPr lang="en-US" sz="2000" dirty="0"/>
          </a:p>
          <a:p>
            <a:r>
              <a:rPr lang="en-US" sz="2000" dirty="0"/>
              <a:t>Someone at your institution?</a:t>
            </a:r>
          </a:p>
          <a:p>
            <a:pPr lvl="1"/>
            <a:r>
              <a:rPr lang="en-US" sz="2000" dirty="0"/>
              <a:t>Someone who also has supervisory responsibilities?</a:t>
            </a:r>
          </a:p>
          <a:p>
            <a:pPr lvl="1"/>
            <a:r>
              <a:rPr lang="en-US" sz="2000" dirty="0"/>
              <a:t>Another senior CC staff member without supervisory responsibilities</a:t>
            </a:r>
          </a:p>
          <a:p>
            <a:pPr lvl="1"/>
            <a:r>
              <a:rPr lang="en-US" sz="2000" dirty="0"/>
              <a:t>In your counseling center vs. other department?</a:t>
            </a:r>
          </a:p>
          <a:p>
            <a:pPr lvl="1"/>
            <a:endParaRPr lang="en-US" sz="2000" dirty="0"/>
          </a:p>
          <a:p>
            <a:r>
              <a:rPr lang="en-US" sz="2000" dirty="0"/>
              <a:t>Someone from CCNY?</a:t>
            </a:r>
          </a:p>
          <a:p>
            <a:pPr lvl="1"/>
            <a:r>
              <a:rPr lang="en-US" sz="2000" dirty="0"/>
              <a:t>Formal vs. Organic?  Who initiates?</a:t>
            </a:r>
          </a:p>
          <a:p>
            <a:pPr lvl="1"/>
            <a:endParaRPr lang="en-US" sz="2000" dirty="0"/>
          </a:p>
        </p:txBody>
      </p:sp>
    </p:spTree>
    <p:extLst>
      <p:ext uri="{BB962C8B-B14F-4D97-AF65-F5344CB8AC3E}">
        <p14:creationId xmlns:p14="http://schemas.microsoft.com/office/powerpoint/2010/main" val="3255618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2DA3-2E98-40CC-A628-1510727DD0B8}"/>
              </a:ext>
            </a:extLst>
          </p:cNvPr>
          <p:cNvSpPr>
            <a:spLocks noGrp="1"/>
          </p:cNvSpPr>
          <p:nvPr>
            <p:ph type="title"/>
          </p:nvPr>
        </p:nvSpPr>
        <p:spPr>
          <a:xfrm>
            <a:off x="447674" y="546724"/>
            <a:ext cx="5286375" cy="1815475"/>
          </a:xfrm>
        </p:spPr>
        <p:txBody>
          <a:bodyPr/>
          <a:lstStyle/>
          <a:p>
            <a:r>
              <a:rPr lang="en-US" dirty="0"/>
              <a:t>Developing mentoring opportunities at </a:t>
            </a:r>
            <a:r>
              <a:rPr lang="en-US" dirty="0" err="1"/>
              <a:t>ccny</a:t>
            </a:r>
            <a:endParaRPr lang="en-US" dirty="0"/>
          </a:p>
        </p:txBody>
      </p:sp>
      <p:pic>
        <p:nvPicPr>
          <p:cNvPr id="6" name="Picture Placeholder 5">
            <a:extLst>
              <a:ext uri="{FF2B5EF4-FFF2-40B4-BE49-F238E27FC236}">
                <a16:creationId xmlns:a16="http://schemas.microsoft.com/office/drawing/2014/main" id="{8AD7E5A1-3DCA-41A2-A534-CE354FC53F85}"/>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570606" y="509981"/>
            <a:ext cx="5173720" cy="5814620"/>
          </a:xfrm>
        </p:spPr>
      </p:pic>
      <p:sp>
        <p:nvSpPr>
          <p:cNvPr id="4" name="Text Placeholder 3">
            <a:extLst>
              <a:ext uri="{FF2B5EF4-FFF2-40B4-BE49-F238E27FC236}">
                <a16:creationId xmlns:a16="http://schemas.microsoft.com/office/drawing/2014/main" id="{777F2B2F-CD50-4018-9C98-B459CF445CAD}"/>
              </a:ext>
            </a:extLst>
          </p:cNvPr>
          <p:cNvSpPr>
            <a:spLocks noGrp="1"/>
          </p:cNvSpPr>
          <p:nvPr>
            <p:ph type="body" sz="half" idx="2"/>
          </p:nvPr>
        </p:nvSpPr>
        <p:spPr>
          <a:xfrm>
            <a:off x="361951" y="2635518"/>
            <a:ext cx="5372098" cy="3822432"/>
          </a:xfrm>
        </p:spPr>
        <p:txBody>
          <a:bodyPr/>
          <a:lstStyle/>
          <a:p>
            <a:r>
              <a:rPr lang="en-US" dirty="0"/>
              <a:t>Look for a mentor at the annual conference:</a:t>
            </a:r>
          </a:p>
          <a:p>
            <a:pPr lvl="1"/>
            <a:r>
              <a:rPr lang="en-US" dirty="0"/>
              <a:t>Approach people you respect, seem approachable, have wisdom, and with whom you would be willing to be vulnerable.</a:t>
            </a:r>
          </a:p>
          <a:p>
            <a:endParaRPr lang="en-US" dirty="0"/>
          </a:p>
          <a:p>
            <a:r>
              <a:rPr lang="en-US" dirty="0"/>
              <a:t>Cultivate new(</a:t>
            </a:r>
            <a:r>
              <a:rPr lang="en-US" dirty="0" err="1"/>
              <a:t>er</a:t>
            </a:r>
            <a:r>
              <a:rPr lang="en-US" dirty="0"/>
              <a:t>) members to the group:</a:t>
            </a:r>
          </a:p>
          <a:p>
            <a:pPr lvl="1"/>
            <a:r>
              <a:rPr lang="en-US" dirty="0"/>
              <a:t>When preparing a program for the conference, who do you invite to participate?</a:t>
            </a:r>
          </a:p>
          <a:p>
            <a:pPr lvl="1"/>
            <a:r>
              <a:rPr lang="en-US" dirty="0"/>
              <a:t>Seek out folks after attending one of their presentations.</a:t>
            </a:r>
          </a:p>
          <a:p>
            <a:endParaRPr lang="en-US" dirty="0"/>
          </a:p>
          <a:p>
            <a:r>
              <a:rPr lang="en-US" dirty="0"/>
              <a:t>Participate in any formal mentoring program offered by CCNY</a:t>
            </a:r>
          </a:p>
          <a:p>
            <a:endParaRPr lang="en-US" dirty="0"/>
          </a:p>
        </p:txBody>
      </p:sp>
    </p:spTree>
    <p:extLst>
      <p:ext uri="{BB962C8B-B14F-4D97-AF65-F5344CB8AC3E}">
        <p14:creationId xmlns:p14="http://schemas.microsoft.com/office/powerpoint/2010/main" val="2685102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0153-0ACD-4DE3-B8D4-F27FE7C7CAC1}"/>
              </a:ext>
            </a:extLst>
          </p:cNvPr>
          <p:cNvSpPr>
            <a:spLocks noGrp="1"/>
          </p:cNvSpPr>
          <p:nvPr>
            <p:ph type="ctrTitle"/>
          </p:nvPr>
        </p:nvSpPr>
        <p:spPr/>
        <p:txBody>
          <a:bodyPr/>
          <a:lstStyle/>
          <a:p>
            <a:r>
              <a:rPr lang="en-US" dirty="0"/>
              <a:t>Looking Back: Lessons learned</a:t>
            </a:r>
          </a:p>
        </p:txBody>
      </p:sp>
      <p:sp>
        <p:nvSpPr>
          <p:cNvPr id="3" name="Subtitle 2">
            <a:extLst>
              <a:ext uri="{FF2B5EF4-FFF2-40B4-BE49-F238E27FC236}">
                <a16:creationId xmlns:a16="http://schemas.microsoft.com/office/drawing/2014/main" id="{9DA5B367-0D7F-49FB-BC85-8C0B6EB7199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65061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135F-28C7-46C2-8B58-5D3ADDE930EA}"/>
              </a:ext>
            </a:extLst>
          </p:cNvPr>
          <p:cNvSpPr>
            <a:spLocks noGrp="1"/>
          </p:cNvSpPr>
          <p:nvPr>
            <p:ph type="title"/>
          </p:nvPr>
        </p:nvSpPr>
        <p:spPr>
          <a:xfrm>
            <a:off x="2231136" y="964692"/>
            <a:ext cx="7729728" cy="1911858"/>
          </a:xfrm>
        </p:spPr>
        <p:txBody>
          <a:bodyPr>
            <a:normAutofit/>
          </a:bodyPr>
          <a:lstStyle/>
          <a:p>
            <a:r>
              <a:rPr lang="en-US" sz="4000" dirty="0"/>
              <a:t>Spoiler alert– </a:t>
            </a:r>
            <a:br>
              <a:rPr lang="en-US" sz="4000" dirty="0"/>
            </a:br>
            <a:r>
              <a:rPr lang="en-US" sz="4000" dirty="0"/>
              <a:t>you already know these</a:t>
            </a:r>
          </a:p>
        </p:txBody>
      </p:sp>
      <p:sp>
        <p:nvSpPr>
          <p:cNvPr id="3" name="Content Placeholder 2">
            <a:extLst>
              <a:ext uri="{FF2B5EF4-FFF2-40B4-BE49-F238E27FC236}">
                <a16:creationId xmlns:a16="http://schemas.microsoft.com/office/drawing/2014/main" id="{800379AB-ACF5-41B1-B603-71A1B30BB883}"/>
              </a:ext>
            </a:extLst>
          </p:cNvPr>
          <p:cNvSpPr>
            <a:spLocks noGrp="1"/>
          </p:cNvSpPr>
          <p:nvPr>
            <p:ph idx="1"/>
          </p:nvPr>
        </p:nvSpPr>
        <p:spPr>
          <a:xfrm>
            <a:off x="2231136" y="3047619"/>
            <a:ext cx="7729728" cy="3101983"/>
          </a:xfrm>
        </p:spPr>
        <p:txBody>
          <a:bodyPr/>
          <a:lstStyle/>
          <a:p>
            <a:endParaRPr lang="en-US" dirty="0"/>
          </a:p>
        </p:txBody>
      </p:sp>
    </p:spTree>
    <p:extLst>
      <p:ext uri="{BB962C8B-B14F-4D97-AF65-F5344CB8AC3E}">
        <p14:creationId xmlns:p14="http://schemas.microsoft.com/office/powerpoint/2010/main" val="2799662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E8365-C76D-4809-A62C-1E4F7822D1BC}"/>
              </a:ext>
            </a:extLst>
          </p:cNvPr>
          <p:cNvSpPr>
            <a:spLocks noGrp="1"/>
          </p:cNvSpPr>
          <p:nvPr>
            <p:ph type="title"/>
          </p:nvPr>
        </p:nvSpPr>
        <p:spPr>
          <a:xfrm>
            <a:off x="2231136" y="555117"/>
            <a:ext cx="7729728" cy="1188720"/>
          </a:xfrm>
        </p:spPr>
        <p:txBody>
          <a:bodyPr/>
          <a:lstStyle/>
          <a:p>
            <a:r>
              <a:rPr lang="en-US" dirty="0"/>
              <a:t>Establishing the “Culture” </a:t>
            </a:r>
            <a:br>
              <a:rPr lang="en-US" dirty="0"/>
            </a:br>
            <a:r>
              <a:rPr lang="en-US" dirty="0"/>
              <a:t>for your center</a:t>
            </a:r>
          </a:p>
        </p:txBody>
      </p:sp>
      <p:sp>
        <p:nvSpPr>
          <p:cNvPr id="3" name="Content Placeholder 2">
            <a:extLst>
              <a:ext uri="{FF2B5EF4-FFF2-40B4-BE49-F238E27FC236}">
                <a16:creationId xmlns:a16="http://schemas.microsoft.com/office/drawing/2014/main" id="{21656DEE-300A-439D-B4BD-6AC9FFE6AEEA}"/>
              </a:ext>
            </a:extLst>
          </p:cNvPr>
          <p:cNvSpPr>
            <a:spLocks noGrp="1"/>
          </p:cNvSpPr>
          <p:nvPr>
            <p:ph idx="1"/>
          </p:nvPr>
        </p:nvSpPr>
        <p:spPr>
          <a:xfrm>
            <a:off x="1717431" y="2171319"/>
            <a:ext cx="8757138" cy="4353306"/>
          </a:xfrm>
        </p:spPr>
        <p:txBody>
          <a:bodyPr>
            <a:noAutofit/>
          </a:bodyPr>
          <a:lstStyle/>
          <a:p>
            <a:r>
              <a:rPr lang="en-US" sz="2400" dirty="0"/>
              <a:t>Decide what kind of center you want to create and work hard to do just that.</a:t>
            </a:r>
          </a:p>
          <a:p>
            <a:endParaRPr lang="en-US" sz="2400" dirty="0"/>
          </a:p>
          <a:p>
            <a:r>
              <a:rPr lang="en-US" sz="2400" dirty="0"/>
              <a:t>Based on what values?– trust, integrity, ethical, transparency,</a:t>
            </a:r>
          </a:p>
          <a:p>
            <a:r>
              <a:rPr lang="en-US" sz="2400" dirty="0"/>
              <a:t>    competence, respect, inclusive</a:t>
            </a:r>
          </a:p>
          <a:p>
            <a:endParaRPr lang="en-US" sz="2400" dirty="0"/>
          </a:p>
          <a:p>
            <a:r>
              <a:rPr lang="en-US" sz="2400" dirty="0"/>
              <a:t>Who decides?</a:t>
            </a:r>
          </a:p>
          <a:p>
            <a:endParaRPr lang="en-US" sz="2400" dirty="0"/>
          </a:p>
          <a:p>
            <a:r>
              <a:rPr lang="en-US" sz="2400" dirty="0"/>
              <a:t>How established and maintained?</a:t>
            </a:r>
          </a:p>
        </p:txBody>
      </p:sp>
    </p:spTree>
    <p:extLst>
      <p:ext uri="{BB962C8B-B14F-4D97-AF65-F5344CB8AC3E}">
        <p14:creationId xmlns:p14="http://schemas.microsoft.com/office/powerpoint/2010/main" val="175665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136CD-2729-4A07-8577-977E2E07FC2E}"/>
              </a:ext>
            </a:extLst>
          </p:cNvPr>
          <p:cNvSpPr>
            <a:spLocks noGrp="1"/>
          </p:cNvSpPr>
          <p:nvPr>
            <p:ph type="title"/>
          </p:nvPr>
        </p:nvSpPr>
        <p:spPr>
          <a:xfrm>
            <a:off x="808523" y="447869"/>
            <a:ext cx="4494998" cy="1810139"/>
          </a:xfrm>
        </p:spPr>
        <p:txBody>
          <a:bodyPr/>
          <a:lstStyle/>
          <a:p>
            <a:r>
              <a:rPr lang="en-US" dirty="0"/>
              <a:t>Who is your client?</a:t>
            </a:r>
          </a:p>
        </p:txBody>
      </p:sp>
      <p:pic>
        <p:nvPicPr>
          <p:cNvPr id="6" name="Picture Placeholder 5">
            <a:extLst>
              <a:ext uri="{FF2B5EF4-FFF2-40B4-BE49-F238E27FC236}">
                <a16:creationId xmlns:a16="http://schemas.microsoft.com/office/drawing/2014/main" id="{CD620DA7-344C-4DA9-9E7F-9E8A0633CF7C}"/>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400800" y="447869"/>
            <a:ext cx="2447606" cy="2750805"/>
          </a:xfrm>
        </p:spPr>
      </p:pic>
      <p:sp>
        <p:nvSpPr>
          <p:cNvPr id="4" name="Text Placeholder 3">
            <a:extLst>
              <a:ext uri="{FF2B5EF4-FFF2-40B4-BE49-F238E27FC236}">
                <a16:creationId xmlns:a16="http://schemas.microsoft.com/office/drawing/2014/main" id="{536BA9EA-7DB0-487E-BFCA-F52BC1CAAAE6}"/>
              </a:ext>
            </a:extLst>
          </p:cNvPr>
          <p:cNvSpPr>
            <a:spLocks noGrp="1"/>
          </p:cNvSpPr>
          <p:nvPr>
            <p:ph type="body" sz="half" idx="2"/>
          </p:nvPr>
        </p:nvSpPr>
        <p:spPr>
          <a:xfrm>
            <a:off x="653143" y="2528596"/>
            <a:ext cx="4795935" cy="3732245"/>
          </a:xfrm>
        </p:spPr>
        <p:txBody>
          <a:bodyPr/>
          <a:lstStyle/>
          <a:p>
            <a:pPr algn="l"/>
            <a:r>
              <a:rPr lang="en-US" sz="1600" dirty="0"/>
              <a:t>Your students, your division, the university?</a:t>
            </a:r>
          </a:p>
          <a:p>
            <a:pPr algn="l"/>
            <a:endParaRPr lang="en-US" sz="1600" dirty="0"/>
          </a:p>
          <a:p>
            <a:pPr algn="l"/>
            <a:r>
              <a:rPr lang="en-US" sz="1600" dirty="0"/>
              <a:t>If all of those, under what circumstances and how is that communicated?</a:t>
            </a:r>
          </a:p>
          <a:p>
            <a:pPr algn="l"/>
            <a:endParaRPr lang="en-US" sz="1600" dirty="0"/>
          </a:p>
          <a:p>
            <a:pPr algn="l"/>
            <a:r>
              <a:rPr lang="en-US" sz="1600" dirty="0"/>
              <a:t>If all above, addressing the confidentiality question.</a:t>
            </a:r>
          </a:p>
          <a:p>
            <a:pPr algn="l"/>
            <a:endParaRPr lang="en-US" sz="1600" dirty="0"/>
          </a:p>
          <a:p>
            <a:pPr algn="l"/>
            <a:r>
              <a:rPr lang="en-US" sz="1600" dirty="0"/>
              <a:t>Being asked to consult when the student of concern is your client.</a:t>
            </a:r>
          </a:p>
          <a:p>
            <a:endParaRPr lang="en-US" dirty="0"/>
          </a:p>
        </p:txBody>
      </p:sp>
      <p:pic>
        <p:nvPicPr>
          <p:cNvPr id="8" name="Picture 7">
            <a:extLst>
              <a:ext uri="{FF2B5EF4-FFF2-40B4-BE49-F238E27FC236}">
                <a16:creationId xmlns:a16="http://schemas.microsoft.com/office/drawing/2014/main" id="{87AB6895-55A9-4483-9F5D-27F151CB34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3113" y="827552"/>
            <a:ext cx="2995039" cy="1991438"/>
          </a:xfrm>
          <a:prstGeom prst="rect">
            <a:avLst/>
          </a:prstGeom>
        </p:spPr>
      </p:pic>
      <p:pic>
        <p:nvPicPr>
          <p:cNvPr id="12" name="Picture 11">
            <a:extLst>
              <a:ext uri="{FF2B5EF4-FFF2-40B4-BE49-F238E27FC236}">
                <a16:creationId xmlns:a16="http://schemas.microsoft.com/office/drawing/2014/main" id="{14151699-1D7E-4FBD-A754-81B66504D2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4083" y="3793629"/>
            <a:ext cx="3398676" cy="2551988"/>
          </a:xfrm>
          <a:prstGeom prst="rect">
            <a:avLst/>
          </a:prstGeom>
        </p:spPr>
      </p:pic>
    </p:spTree>
    <p:extLst>
      <p:ext uri="{BB962C8B-B14F-4D97-AF65-F5344CB8AC3E}">
        <p14:creationId xmlns:p14="http://schemas.microsoft.com/office/powerpoint/2010/main" val="2304297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9E1E-0F8F-4C27-BF1D-AD6B8297F847}"/>
              </a:ext>
            </a:extLst>
          </p:cNvPr>
          <p:cNvSpPr>
            <a:spLocks noGrp="1"/>
          </p:cNvSpPr>
          <p:nvPr>
            <p:ph type="title"/>
          </p:nvPr>
        </p:nvSpPr>
        <p:spPr>
          <a:xfrm>
            <a:off x="180975" y="257176"/>
            <a:ext cx="5753100" cy="2076450"/>
          </a:xfrm>
        </p:spPr>
        <p:txBody>
          <a:bodyPr/>
          <a:lstStyle/>
          <a:p>
            <a:r>
              <a:rPr lang="en-US" sz="4000" dirty="0"/>
              <a:t>Trust</a:t>
            </a:r>
            <a:r>
              <a:rPr lang="en-US" dirty="0"/>
              <a:t/>
            </a:r>
            <a:br>
              <a:rPr lang="en-US" dirty="0"/>
            </a:br>
            <a:r>
              <a:rPr lang="en-US" dirty="0"/>
              <a:t>establishing and maintaining</a:t>
            </a:r>
          </a:p>
        </p:txBody>
      </p:sp>
      <p:sp>
        <p:nvSpPr>
          <p:cNvPr id="4" name="Text Placeholder 3">
            <a:extLst>
              <a:ext uri="{FF2B5EF4-FFF2-40B4-BE49-F238E27FC236}">
                <a16:creationId xmlns:a16="http://schemas.microsoft.com/office/drawing/2014/main" id="{AA113166-51A3-4A0E-A166-DA49AED1A927}"/>
              </a:ext>
            </a:extLst>
          </p:cNvPr>
          <p:cNvSpPr>
            <a:spLocks noGrp="1"/>
          </p:cNvSpPr>
          <p:nvPr>
            <p:ph type="body" sz="half" idx="2"/>
          </p:nvPr>
        </p:nvSpPr>
        <p:spPr>
          <a:xfrm>
            <a:off x="95250" y="2676525"/>
            <a:ext cx="5753100" cy="3924299"/>
          </a:xfrm>
        </p:spPr>
        <p:txBody>
          <a:bodyPr>
            <a:normAutofit/>
          </a:bodyPr>
          <a:lstStyle/>
          <a:p>
            <a:pPr lvl="1"/>
            <a:r>
              <a:rPr lang="en-US" sz="2400" dirty="0"/>
              <a:t>Key stakeholders– faculty, student affairs colleagues, upper administration, other divisions at your institution</a:t>
            </a:r>
          </a:p>
          <a:p>
            <a:pPr lvl="1"/>
            <a:endParaRPr lang="en-US" sz="2400" dirty="0"/>
          </a:p>
          <a:p>
            <a:pPr lvl="1"/>
            <a:r>
              <a:rPr lang="en-US" sz="2400" dirty="0"/>
              <a:t>Our clients/students</a:t>
            </a:r>
          </a:p>
          <a:p>
            <a:pPr lvl="1"/>
            <a:endParaRPr lang="en-US" sz="2400" dirty="0"/>
          </a:p>
          <a:p>
            <a:pPr lvl="1"/>
            <a:r>
              <a:rPr lang="en-US" sz="2400" dirty="0"/>
              <a:t>Our staff</a:t>
            </a:r>
          </a:p>
          <a:p>
            <a:pPr algn="l"/>
            <a:endParaRPr lang="en-US" dirty="0"/>
          </a:p>
          <a:p>
            <a:pPr algn="l"/>
            <a:r>
              <a:rPr lang="en-US" dirty="0"/>
              <a:t>Photo by </a:t>
            </a:r>
            <a:r>
              <a:rPr lang="en-US" dirty="0" err="1">
                <a:hlinkClick r:id="rId3"/>
              </a:rPr>
              <a:t>Leio</a:t>
            </a:r>
            <a:r>
              <a:rPr lang="en-US" dirty="0">
                <a:hlinkClick r:id="rId3"/>
              </a:rPr>
              <a:t> McLaren</a:t>
            </a:r>
            <a:r>
              <a:rPr lang="en-US" dirty="0"/>
              <a:t> on </a:t>
            </a:r>
            <a:r>
              <a:rPr lang="en-US" dirty="0" err="1">
                <a:hlinkClick r:id="rId4"/>
              </a:rPr>
              <a:t>Unsplash</a:t>
            </a:r>
            <a:endParaRPr lang="en-US" dirty="0"/>
          </a:p>
        </p:txBody>
      </p:sp>
      <p:pic>
        <p:nvPicPr>
          <p:cNvPr id="9" name="Picture Placeholder 8">
            <a:extLst>
              <a:ext uri="{FF2B5EF4-FFF2-40B4-BE49-F238E27FC236}">
                <a16:creationId xmlns:a16="http://schemas.microsoft.com/office/drawing/2014/main" id="{3586F483-DA7D-420D-BA04-3F202AAEB1DA}"/>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6683121" y="697027"/>
            <a:ext cx="5253068" cy="5903797"/>
          </a:xfrm>
        </p:spPr>
      </p:pic>
    </p:spTree>
    <p:extLst>
      <p:ext uri="{BB962C8B-B14F-4D97-AF65-F5344CB8AC3E}">
        <p14:creationId xmlns:p14="http://schemas.microsoft.com/office/powerpoint/2010/main" val="86224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87891-DF53-468C-9B93-79242B92DF60}"/>
              </a:ext>
            </a:extLst>
          </p:cNvPr>
          <p:cNvSpPr>
            <a:spLocks noGrp="1"/>
          </p:cNvSpPr>
          <p:nvPr>
            <p:ph type="title"/>
          </p:nvPr>
        </p:nvSpPr>
        <p:spPr/>
        <p:txBody>
          <a:bodyPr/>
          <a:lstStyle/>
          <a:p>
            <a:r>
              <a:rPr lang="en-US" dirty="0"/>
              <a:t>Intentional  relationships</a:t>
            </a:r>
          </a:p>
        </p:txBody>
      </p:sp>
      <p:sp useBgFill="1">
        <p:nvSpPr>
          <p:cNvPr id="3" name="Content Placeholder 2">
            <a:extLst>
              <a:ext uri="{FF2B5EF4-FFF2-40B4-BE49-F238E27FC236}">
                <a16:creationId xmlns:a16="http://schemas.microsoft.com/office/drawing/2014/main" id="{11A4C826-C7FA-49E7-9D14-7F7FEEDDD083}"/>
              </a:ext>
            </a:extLst>
          </p:cNvPr>
          <p:cNvSpPr>
            <a:spLocks noGrp="1"/>
          </p:cNvSpPr>
          <p:nvPr>
            <p:ph idx="1"/>
          </p:nvPr>
        </p:nvSpPr>
        <p:spPr/>
        <p:txBody>
          <a:bodyPr>
            <a:normAutofit lnSpcReduction="10000"/>
          </a:bodyPr>
          <a:lstStyle/>
          <a:p>
            <a:r>
              <a:rPr lang="en-US" sz="2400" dirty="0"/>
              <a:t>Key stakeholders– faculty, your student affairs colleagues (esp. campus safety, judicial, residential life, deans, multicultural affairs, LGBTQ office, chaplains), student leaders, student groups, athletics, development office, parents.</a:t>
            </a:r>
          </a:p>
          <a:p>
            <a:endParaRPr lang="en-US" sz="2400" dirty="0"/>
          </a:p>
          <a:p>
            <a:r>
              <a:rPr lang="en-US" sz="2400" dirty="0"/>
              <a:t>Establish BEFORE the crisis takes place or you need the relationship</a:t>
            </a:r>
          </a:p>
          <a:p>
            <a:endParaRPr lang="en-US" sz="2400" dirty="0"/>
          </a:p>
          <a:p>
            <a:endParaRPr lang="en-US" dirty="0"/>
          </a:p>
        </p:txBody>
      </p:sp>
    </p:spTree>
    <p:extLst>
      <p:ext uri="{BB962C8B-B14F-4D97-AF65-F5344CB8AC3E}">
        <p14:creationId xmlns:p14="http://schemas.microsoft.com/office/powerpoint/2010/main" val="17744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7D5F-CA7A-4C05-B069-ABF358AAD0F4}"/>
              </a:ext>
            </a:extLst>
          </p:cNvPr>
          <p:cNvSpPr>
            <a:spLocks noGrp="1"/>
          </p:cNvSpPr>
          <p:nvPr>
            <p:ph type="title"/>
          </p:nvPr>
        </p:nvSpPr>
        <p:spPr>
          <a:xfrm>
            <a:off x="765449" y="634103"/>
            <a:ext cx="4494998" cy="1134640"/>
          </a:xfrm>
        </p:spPr>
        <p:txBody>
          <a:bodyPr/>
          <a:lstStyle/>
          <a:p>
            <a:r>
              <a:rPr lang="en-US" dirty="0"/>
              <a:t>Creating your Center’s “Culture”</a:t>
            </a:r>
          </a:p>
        </p:txBody>
      </p:sp>
      <p:pic>
        <p:nvPicPr>
          <p:cNvPr id="7" name="Picture Placeholder 6">
            <a:extLst>
              <a:ext uri="{FF2B5EF4-FFF2-40B4-BE49-F238E27FC236}">
                <a16:creationId xmlns:a16="http://schemas.microsoft.com/office/drawing/2014/main" id="{441EB7B5-8D4D-453C-A3DE-477F04F638EF}"/>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743700" y="1106031"/>
            <a:ext cx="4581526" cy="5149067"/>
          </a:xfrm>
        </p:spPr>
      </p:pic>
      <p:sp>
        <p:nvSpPr>
          <p:cNvPr id="4" name="Text Placeholder 3">
            <a:extLst>
              <a:ext uri="{FF2B5EF4-FFF2-40B4-BE49-F238E27FC236}">
                <a16:creationId xmlns:a16="http://schemas.microsoft.com/office/drawing/2014/main" id="{432B5B30-DDC7-4692-A284-2DB6D211D8BF}"/>
              </a:ext>
            </a:extLst>
          </p:cNvPr>
          <p:cNvSpPr>
            <a:spLocks noGrp="1"/>
          </p:cNvSpPr>
          <p:nvPr>
            <p:ph type="body" sz="half" idx="2"/>
          </p:nvPr>
        </p:nvSpPr>
        <p:spPr>
          <a:xfrm>
            <a:off x="571500" y="2130693"/>
            <a:ext cx="4781550" cy="4220946"/>
          </a:xfrm>
        </p:spPr>
        <p:txBody>
          <a:bodyPr>
            <a:normAutofit/>
          </a:bodyPr>
          <a:lstStyle/>
          <a:p>
            <a:pPr algn="l"/>
            <a:r>
              <a:rPr lang="en-US" sz="2000" dirty="0"/>
              <a:t>Your center’s atmosphere and culture: what do you want it to be?  </a:t>
            </a:r>
          </a:p>
          <a:p>
            <a:pPr algn="l"/>
            <a:endParaRPr lang="en-US" sz="2000" dirty="0"/>
          </a:p>
          <a:p>
            <a:pPr algn="l"/>
            <a:r>
              <a:rPr lang="en-US" sz="2000" dirty="0"/>
              <a:t>How do you want it to be viewed and experienced by other constituents?</a:t>
            </a:r>
          </a:p>
          <a:p>
            <a:pPr algn="l"/>
            <a:endParaRPr lang="en-US" sz="2000" dirty="0"/>
          </a:p>
          <a:p>
            <a:pPr algn="l"/>
            <a:r>
              <a:rPr lang="en-US" sz="2000" dirty="0"/>
              <a:t>Determining and maintaining the values that serve as the foundation for your center</a:t>
            </a:r>
          </a:p>
          <a:p>
            <a:pPr algn="l"/>
            <a:endParaRPr lang="en-US" sz="2000" dirty="0"/>
          </a:p>
          <a:p>
            <a:pPr algn="l"/>
            <a:endParaRPr lang="en-US" dirty="0"/>
          </a:p>
        </p:txBody>
      </p:sp>
    </p:spTree>
    <p:extLst>
      <p:ext uri="{BB962C8B-B14F-4D97-AF65-F5344CB8AC3E}">
        <p14:creationId xmlns:p14="http://schemas.microsoft.com/office/powerpoint/2010/main" val="905157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9B54-3AF3-477F-BD65-719C2F452A70}"/>
              </a:ext>
            </a:extLst>
          </p:cNvPr>
          <p:cNvSpPr>
            <a:spLocks noGrp="1"/>
          </p:cNvSpPr>
          <p:nvPr>
            <p:ph type="ctrTitle"/>
          </p:nvPr>
        </p:nvSpPr>
        <p:spPr/>
        <p:txBody>
          <a:bodyPr/>
          <a:lstStyle/>
          <a:p>
            <a:r>
              <a:rPr lang="en-US" dirty="0"/>
              <a:t>What are the most important cc functions?</a:t>
            </a:r>
          </a:p>
        </p:txBody>
      </p:sp>
      <p:sp>
        <p:nvSpPr>
          <p:cNvPr id="3" name="Subtitle 2">
            <a:extLst>
              <a:ext uri="{FF2B5EF4-FFF2-40B4-BE49-F238E27FC236}">
                <a16:creationId xmlns:a16="http://schemas.microsoft.com/office/drawing/2014/main" id="{E0FC1D3A-8AE8-4FE9-AAEC-24DA56CE8EB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9901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B0E3-FB9C-4D7D-9E0C-C0C4444FF67C}"/>
              </a:ext>
            </a:extLst>
          </p:cNvPr>
          <p:cNvSpPr>
            <a:spLocks noGrp="1"/>
          </p:cNvSpPr>
          <p:nvPr>
            <p:ph type="title"/>
          </p:nvPr>
        </p:nvSpPr>
        <p:spPr>
          <a:xfrm>
            <a:off x="419878" y="480342"/>
            <a:ext cx="5346440" cy="1712351"/>
          </a:xfrm>
        </p:spPr>
        <p:txBody>
          <a:bodyPr/>
          <a:lstStyle/>
          <a:p>
            <a:r>
              <a:rPr lang="en-US" sz="2400" dirty="0"/>
              <a:t>What do others see as the cc’s most important contribution to the institution?</a:t>
            </a:r>
            <a:endParaRPr lang="en-US" dirty="0"/>
          </a:p>
        </p:txBody>
      </p:sp>
      <p:pic>
        <p:nvPicPr>
          <p:cNvPr id="8" name="Picture Placeholder 7">
            <a:extLst>
              <a:ext uri="{FF2B5EF4-FFF2-40B4-BE49-F238E27FC236}">
                <a16:creationId xmlns:a16="http://schemas.microsoft.com/office/drawing/2014/main" id="{1135014C-2533-4269-A798-B72CDA3A732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197923" y="3429000"/>
            <a:ext cx="2806117" cy="3153596"/>
          </a:xfrm>
        </p:spPr>
      </p:pic>
      <p:sp>
        <p:nvSpPr>
          <p:cNvPr id="4" name="Text Placeholder 3">
            <a:extLst>
              <a:ext uri="{FF2B5EF4-FFF2-40B4-BE49-F238E27FC236}">
                <a16:creationId xmlns:a16="http://schemas.microsoft.com/office/drawing/2014/main" id="{FC1F182A-E6E1-4E8C-B62F-74EAD63CB172}"/>
              </a:ext>
            </a:extLst>
          </p:cNvPr>
          <p:cNvSpPr>
            <a:spLocks noGrp="1"/>
          </p:cNvSpPr>
          <p:nvPr>
            <p:ph type="body" sz="half" idx="2"/>
          </p:nvPr>
        </p:nvSpPr>
        <p:spPr>
          <a:xfrm>
            <a:off x="625151" y="2407298"/>
            <a:ext cx="4842588" cy="3970358"/>
          </a:xfrm>
        </p:spPr>
        <p:txBody>
          <a:bodyPr>
            <a:normAutofit fontScale="92500" lnSpcReduction="10000"/>
          </a:bodyPr>
          <a:lstStyle/>
          <a:p>
            <a:pPr algn="l"/>
            <a:r>
              <a:rPr lang="en-US" sz="2400" dirty="0"/>
              <a:t>Responding in times of crisis:</a:t>
            </a:r>
          </a:p>
          <a:p>
            <a:pPr lvl="1"/>
            <a:r>
              <a:rPr lang="en-US" sz="2200" dirty="0"/>
              <a:t>Campus emergencies</a:t>
            </a:r>
          </a:p>
          <a:p>
            <a:pPr lvl="1"/>
            <a:r>
              <a:rPr lang="en-US" sz="2200" dirty="0"/>
              <a:t>Assessing students </a:t>
            </a:r>
          </a:p>
          <a:p>
            <a:pPr lvl="1"/>
            <a:endParaRPr lang="en-US" sz="2200" dirty="0"/>
          </a:p>
          <a:p>
            <a:pPr algn="l"/>
            <a:r>
              <a:rPr lang="en-US" sz="2400" dirty="0"/>
              <a:t>Consulting </a:t>
            </a:r>
          </a:p>
          <a:p>
            <a:pPr algn="l"/>
            <a:endParaRPr lang="en-US" sz="2400" dirty="0"/>
          </a:p>
          <a:p>
            <a:pPr algn="l"/>
            <a:r>
              <a:rPr lang="en-US" sz="2400" dirty="0"/>
              <a:t>Training</a:t>
            </a:r>
          </a:p>
          <a:p>
            <a:pPr algn="l"/>
            <a:endParaRPr lang="en-US" sz="2400" dirty="0"/>
          </a:p>
          <a:p>
            <a:pPr algn="l"/>
            <a:r>
              <a:rPr lang="en-US" sz="2400" dirty="0"/>
              <a:t>Providing treatment</a:t>
            </a:r>
          </a:p>
          <a:p>
            <a:endParaRPr lang="en-US" dirty="0"/>
          </a:p>
        </p:txBody>
      </p:sp>
      <p:pic>
        <p:nvPicPr>
          <p:cNvPr id="10" name="Picture 9">
            <a:extLst>
              <a:ext uri="{FF2B5EF4-FFF2-40B4-BE49-F238E27FC236}">
                <a16:creationId xmlns:a16="http://schemas.microsoft.com/office/drawing/2014/main" id="{F02BAC5E-1D10-471A-9C9E-AB19EE8DC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7110" y="4012163"/>
            <a:ext cx="3044890" cy="1614196"/>
          </a:xfrm>
          <a:prstGeom prst="rect">
            <a:avLst/>
          </a:prstGeom>
        </p:spPr>
      </p:pic>
      <p:pic>
        <p:nvPicPr>
          <p:cNvPr id="12" name="Picture 11">
            <a:extLst>
              <a:ext uri="{FF2B5EF4-FFF2-40B4-BE49-F238E27FC236}">
                <a16:creationId xmlns:a16="http://schemas.microsoft.com/office/drawing/2014/main" id="{7E81C854-FEB6-4056-8D78-0D8426991C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0836" y="275404"/>
            <a:ext cx="4952547" cy="2882537"/>
          </a:xfrm>
          <a:prstGeom prst="rect">
            <a:avLst/>
          </a:prstGeom>
        </p:spPr>
      </p:pic>
    </p:spTree>
    <p:extLst>
      <p:ext uri="{BB962C8B-B14F-4D97-AF65-F5344CB8AC3E}">
        <p14:creationId xmlns:p14="http://schemas.microsoft.com/office/powerpoint/2010/main" val="2539119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D236C-D1F0-4958-85D6-7FE6C5D68A45}"/>
              </a:ext>
            </a:extLst>
          </p:cNvPr>
          <p:cNvSpPr>
            <a:spLocks noGrp="1"/>
          </p:cNvSpPr>
          <p:nvPr>
            <p:ph type="title"/>
          </p:nvPr>
        </p:nvSpPr>
        <p:spPr>
          <a:xfrm>
            <a:off x="765449" y="606327"/>
            <a:ext cx="4494998" cy="1134640"/>
          </a:xfrm>
        </p:spPr>
        <p:txBody>
          <a:bodyPr/>
          <a:lstStyle/>
          <a:p>
            <a:r>
              <a:rPr lang="en-US" dirty="0"/>
              <a:t>CC role in responding to </a:t>
            </a:r>
            <a:br>
              <a:rPr lang="en-US" dirty="0"/>
            </a:br>
            <a:r>
              <a:rPr lang="en-US" dirty="0"/>
              <a:t>campus crises</a:t>
            </a:r>
          </a:p>
        </p:txBody>
      </p:sp>
      <p:pic>
        <p:nvPicPr>
          <p:cNvPr id="6" name="Picture Placeholder 5">
            <a:extLst>
              <a:ext uri="{FF2B5EF4-FFF2-40B4-BE49-F238E27FC236}">
                <a16:creationId xmlns:a16="http://schemas.microsoft.com/office/drawing/2014/main" id="{B4F11A98-FA7A-48F3-83E3-F80011FFBCE0}"/>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536705" y="606327"/>
            <a:ext cx="5121895" cy="5756374"/>
          </a:xfrm>
        </p:spPr>
      </p:pic>
      <p:sp>
        <p:nvSpPr>
          <p:cNvPr id="4" name="Text Placeholder 3">
            <a:extLst>
              <a:ext uri="{FF2B5EF4-FFF2-40B4-BE49-F238E27FC236}">
                <a16:creationId xmlns:a16="http://schemas.microsoft.com/office/drawing/2014/main" id="{9448DBAC-4F0F-4C13-9A56-56A8DDEA0CD4}"/>
              </a:ext>
            </a:extLst>
          </p:cNvPr>
          <p:cNvSpPr>
            <a:spLocks noGrp="1"/>
          </p:cNvSpPr>
          <p:nvPr>
            <p:ph type="body" sz="half" idx="2"/>
          </p:nvPr>
        </p:nvSpPr>
        <p:spPr>
          <a:xfrm>
            <a:off x="533400" y="2197368"/>
            <a:ext cx="4952999" cy="3974832"/>
          </a:xfrm>
        </p:spPr>
        <p:txBody>
          <a:bodyPr>
            <a:normAutofit fontScale="77500" lnSpcReduction="20000"/>
          </a:bodyPr>
          <a:lstStyle/>
          <a:p>
            <a:pPr algn="l"/>
            <a:r>
              <a:rPr lang="en-US" sz="1600" dirty="0"/>
              <a:t>-The CC role in responding to many campus crises can not be overstated</a:t>
            </a:r>
          </a:p>
          <a:p>
            <a:pPr algn="l"/>
            <a:endParaRPr lang="en-US" sz="1600" dirty="0"/>
          </a:p>
          <a:p>
            <a:pPr algn="l"/>
            <a:r>
              <a:rPr lang="en-US" sz="1600" dirty="0"/>
              <a:t>-Timely response, directive when needed</a:t>
            </a:r>
          </a:p>
          <a:p>
            <a:pPr algn="l"/>
            <a:endParaRPr lang="en-US" sz="1600" dirty="0"/>
          </a:p>
          <a:p>
            <a:pPr algn="l">
              <a:lnSpc>
                <a:spcPct val="110000"/>
              </a:lnSpc>
            </a:pPr>
            <a:r>
              <a:rPr lang="en-US" sz="1600" dirty="0"/>
              <a:t>-The significance of our role as consultants for others</a:t>
            </a:r>
          </a:p>
          <a:p>
            <a:pPr algn="l">
              <a:lnSpc>
                <a:spcPct val="110000"/>
              </a:lnSpc>
            </a:pPr>
            <a:r>
              <a:rPr lang="en-US" sz="1600" dirty="0"/>
              <a:t>(e.g.– faculty, residential life staff, top administrators)</a:t>
            </a:r>
          </a:p>
          <a:p>
            <a:pPr algn="l">
              <a:lnSpc>
                <a:spcPct val="110000"/>
              </a:lnSpc>
            </a:pPr>
            <a:endParaRPr lang="en-US" sz="1600" dirty="0"/>
          </a:p>
          <a:p>
            <a:pPr algn="l">
              <a:lnSpc>
                <a:spcPct val="110000"/>
              </a:lnSpc>
            </a:pPr>
            <a:r>
              <a:rPr lang="en-US" sz="1600" dirty="0"/>
              <a:t>-Communication, esp. with CC staff</a:t>
            </a:r>
          </a:p>
          <a:p>
            <a:pPr algn="l">
              <a:lnSpc>
                <a:spcPct val="110000"/>
              </a:lnSpc>
            </a:pPr>
            <a:endParaRPr lang="en-US" sz="1600" dirty="0"/>
          </a:p>
          <a:p>
            <a:pPr algn="l"/>
            <a:r>
              <a:rPr lang="en-US" sz="1600" dirty="0"/>
              <a:t>-Being available and visible  (even if not utilized)</a:t>
            </a:r>
          </a:p>
          <a:p>
            <a:pPr algn="l"/>
            <a:endParaRPr lang="en-US" sz="1600" dirty="0"/>
          </a:p>
          <a:p>
            <a:pPr algn="l"/>
            <a:r>
              <a:rPr lang="en-US" sz="1600" dirty="0"/>
              <a:t>-Follow-up</a:t>
            </a:r>
          </a:p>
          <a:p>
            <a:pPr algn="l"/>
            <a:endParaRPr lang="en-US" sz="1600" dirty="0"/>
          </a:p>
          <a:p>
            <a:pPr algn="l"/>
            <a:r>
              <a:rPr lang="en-US" sz="1600" dirty="0"/>
              <a:t>-Speaking at community services</a:t>
            </a:r>
          </a:p>
          <a:p>
            <a:endParaRPr lang="en-US" dirty="0"/>
          </a:p>
        </p:txBody>
      </p:sp>
    </p:spTree>
    <p:extLst>
      <p:ext uri="{BB962C8B-B14F-4D97-AF65-F5344CB8AC3E}">
        <p14:creationId xmlns:p14="http://schemas.microsoft.com/office/powerpoint/2010/main" val="759063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6FD1-46B7-45FC-9B7A-B19E31245FB6}"/>
              </a:ext>
            </a:extLst>
          </p:cNvPr>
          <p:cNvSpPr>
            <a:spLocks noGrp="1"/>
          </p:cNvSpPr>
          <p:nvPr>
            <p:ph type="title"/>
          </p:nvPr>
        </p:nvSpPr>
        <p:spPr>
          <a:xfrm>
            <a:off x="846623" y="424552"/>
            <a:ext cx="4494998" cy="1709047"/>
          </a:xfrm>
        </p:spPr>
        <p:txBody>
          <a:bodyPr/>
          <a:lstStyle/>
          <a:p>
            <a:r>
              <a:rPr lang="en-US" dirty="0"/>
              <a:t>The consuming nature of responding to crises</a:t>
            </a:r>
          </a:p>
        </p:txBody>
      </p:sp>
      <p:pic>
        <p:nvPicPr>
          <p:cNvPr id="6" name="Picture Placeholder 5">
            <a:extLst>
              <a:ext uri="{FF2B5EF4-FFF2-40B4-BE49-F238E27FC236}">
                <a16:creationId xmlns:a16="http://schemas.microsoft.com/office/drawing/2014/main" id="{908379A8-9D16-4875-82B4-8D2D8D3F4C82}"/>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807910" y="724081"/>
            <a:ext cx="4745916" cy="5333820"/>
          </a:xfrm>
        </p:spPr>
      </p:pic>
      <p:sp>
        <p:nvSpPr>
          <p:cNvPr id="4" name="Text Placeholder 3">
            <a:extLst>
              <a:ext uri="{FF2B5EF4-FFF2-40B4-BE49-F238E27FC236}">
                <a16:creationId xmlns:a16="http://schemas.microsoft.com/office/drawing/2014/main" id="{1CC4F17D-6BFC-4CDE-B8D7-862F8AE05335}"/>
              </a:ext>
            </a:extLst>
          </p:cNvPr>
          <p:cNvSpPr>
            <a:spLocks noGrp="1"/>
          </p:cNvSpPr>
          <p:nvPr>
            <p:ph type="body" sz="half" idx="2"/>
          </p:nvPr>
        </p:nvSpPr>
        <p:spPr>
          <a:xfrm>
            <a:off x="533400" y="2447926"/>
            <a:ext cx="5067300" cy="3800474"/>
          </a:xfrm>
        </p:spPr>
        <p:txBody>
          <a:bodyPr/>
          <a:lstStyle/>
          <a:p>
            <a:pPr algn="l"/>
            <a:r>
              <a:rPr lang="en-US" sz="1600" dirty="0"/>
              <a:t>Is often exhausting</a:t>
            </a:r>
          </a:p>
          <a:p>
            <a:pPr algn="l"/>
            <a:endParaRPr lang="en-US" sz="1600" dirty="0"/>
          </a:p>
          <a:p>
            <a:pPr algn="l"/>
            <a:r>
              <a:rPr lang="en-US" sz="1600" dirty="0"/>
              <a:t>Utilize other resources (e.g.– SA colleagues, faculty, coaches)</a:t>
            </a:r>
          </a:p>
          <a:p>
            <a:pPr algn="l"/>
            <a:endParaRPr lang="en-US" sz="1600" dirty="0"/>
          </a:p>
          <a:p>
            <a:pPr algn="l"/>
            <a:r>
              <a:rPr lang="en-US" sz="1600" dirty="0"/>
              <a:t>Exposure to community members previously unaware of your services and/or staff</a:t>
            </a:r>
          </a:p>
          <a:p>
            <a:pPr algn="l"/>
            <a:endParaRPr lang="en-US" sz="1600" dirty="0"/>
          </a:p>
          <a:p>
            <a:pPr algn="l"/>
            <a:r>
              <a:rPr lang="en-US" sz="1600" dirty="0"/>
              <a:t>Unexpected payoffs</a:t>
            </a:r>
          </a:p>
          <a:p>
            <a:endParaRPr lang="en-US" dirty="0"/>
          </a:p>
        </p:txBody>
      </p:sp>
    </p:spTree>
    <p:extLst>
      <p:ext uri="{BB962C8B-B14F-4D97-AF65-F5344CB8AC3E}">
        <p14:creationId xmlns:p14="http://schemas.microsoft.com/office/powerpoint/2010/main" val="25407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479E-CD9A-4815-AE74-77E43250B291}"/>
              </a:ext>
            </a:extLst>
          </p:cNvPr>
          <p:cNvSpPr>
            <a:spLocks noGrp="1"/>
          </p:cNvSpPr>
          <p:nvPr>
            <p:ph type="title"/>
          </p:nvPr>
        </p:nvSpPr>
        <p:spPr>
          <a:xfrm>
            <a:off x="765449" y="546725"/>
            <a:ext cx="4494998" cy="1134640"/>
          </a:xfrm>
        </p:spPr>
        <p:txBody>
          <a:bodyPr/>
          <a:lstStyle/>
          <a:p>
            <a:r>
              <a:rPr lang="en-US" dirty="0"/>
              <a:t>The director’s style of leadership</a:t>
            </a:r>
          </a:p>
        </p:txBody>
      </p:sp>
      <p:pic>
        <p:nvPicPr>
          <p:cNvPr id="6" name="Picture Placeholder 5">
            <a:extLst>
              <a:ext uri="{FF2B5EF4-FFF2-40B4-BE49-F238E27FC236}">
                <a16:creationId xmlns:a16="http://schemas.microsoft.com/office/drawing/2014/main" id="{0856C76B-6BD2-4AD3-AAD3-FED378B7F04D}"/>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9078686" y="1590871"/>
            <a:ext cx="2926514" cy="3289039"/>
          </a:xfrm>
        </p:spPr>
      </p:pic>
      <p:sp>
        <p:nvSpPr>
          <p:cNvPr id="4" name="Text Placeholder 3">
            <a:extLst>
              <a:ext uri="{FF2B5EF4-FFF2-40B4-BE49-F238E27FC236}">
                <a16:creationId xmlns:a16="http://schemas.microsoft.com/office/drawing/2014/main" id="{7A952F4B-4A4D-4F11-9EEE-6D769830DCDC}"/>
              </a:ext>
            </a:extLst>
          </p:cNvPr>
          <p:cNvSpPr>
            <a:spLocks noGrp="1"/>
          </p:cNvSpPr>
          <p:nvPr>
            <p:ph type="body" sz="half" idx="2"/>
          </p:nvPr>
        </p:nvSpPr>
        <p:spPr>
          <a:xfrm>
            <a:off x="765449" y="1912775"/>
            <a:ext cx="4494998" cy="4739951"/>
          </a:xfrm>
        </p:spPr>
        <p:txBody>
          <a:bodyPr/>
          <a:lstStyle/>
          <a:p>
            <a:pPr algn="l"/>
            <a:r>
              <a:rPr lang="en-US" sz="2000" dirty="0"/>
              <a:t>Democratic vs. “benevolent dictator”</a:t>
            </a:r>
          </a:p>
          <a:p>
            <a:pPr algn="l"/>
            <a:endParaRPr lang="en-US" sz="2000" dirty="0"/>
          </a:p>
          <a:p>
            <a:pPr algn="l"/>
            <a:r>
              <a:rPr lang="en-US" sz="2000" dirty="0"/>
              <a:t>What decisions should include all staff, what belong to the director?</a:t>
            </a:r>
          </a:p>
          <a:p>
            <a:pPr algn="l"/>
            <a:endParaRPr lang="en-US" sz="2000" dirty="0"/>
          </a:p>
          <a:p>
            <a:pPr algn="l"/>
            <a:r>
              <a:rPr lang="en-US" sz="2000" dirty="0"/>
              <a:t>Clarify– deciding not to follow a staff member’s suggestions does not mean the director is not listening.</a:t>
            </a:r>
          </a:p>
          <a:p>
            <a:pPr algn="l"/>
            <a:endParaRPr lang="en-US" sz="2000" dirty="0"/>
          </a:p>
          <a:p>
            <a:pPr algn="l"/>
            <a:endParaRPr lang="en-US" sz="2000" dirty="0"/>
          </a:p>
          <a:p>
            <a:pPr algn="l"/>
            <a:r>
              <a:rPr lang="en-US" dirty="0"/>
              <a:t>Photo by </a:t>
            </a:r>
            <a:r>
              <a:rPr lang="en-US" dirty="0" err="1">
                <a:hlinkClick r:id="rId4"/>
              </a:rPr>
              <a:t>rawpixel</a:t>
            </a:r>
            <a:r>
              <a:rPr lang="en-US" dirty="0"/>
              <a:t> on </a:t>
            </a:r>
            <a:r>
              <a:rPr lang="en-US" dirty="0" err="1">
                <a:hlinkClick r:id="rId5"/>
              </a:rPr>
              <a:t>Unsplash</a:t>
            </a:r>
            <a:endParaRPr lang="en-US" dirty="0"/>
          </a:p>
          <a:p>
            <a:pPr algn="l"/>
            <a:r>
              <a:rPr lang="en-US" dirty="0"/>
              <a:t>Photo by </a:t>
            </a:r>
            <a:r>
              <a:rPr lang="en-US" dirty="0">
                <a:hlinkClick r:id="rId6"/>
              </a:rPr>
              <a:t>Jonas </a:t>
            </a:r>
            <a:r>
              <a:rPr lang="en-US" dirty="0" err="1">
                <a:hlinkClick r:id="rId6"/>
              </a:rPr>
              <a:t>Kakaroto</a:t>
            </a:r>
            <a:r>
              <a:rPr lang="en-US" dirty="0"/>
              <a:t> on </a:t>
            </a:r>
            <a:r>
              <a:rPr lang="en-US" dirty="0" err="1">
                <a:hlinkClick r:id="rId5"/>
              </a:rPr>
              <a:t>Unsplash</a:t>
            </a:r>
            <a:endParaRPr lang="en-US" dirty="0"/>
          </a:p>
        </p:txBody>
      </p:sp>
      <p:pic>
        <p:nvPicPr>
          <p:cNvPr id="8" name="Picture 7">
            <a:extLst>
              <a:ext uri="{FF2B5EF4-FFF2-40B4-BE49-F238E27FC236}">
                <a16:creationId xmlns:a16="http://schemas.microsoft.com/office/drawing/2014/main" id="{00FE9739-F7CA-4B9C-8D6A-AF7F607358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25975" y="3429000"/>
            <a:ext cx="2883158" cy="1922105"/>
          </a:xfrm>
          <a:prstGeom prst="rect">
            <a:avLst/>
          </a:prstGeom>
        </p:spPr>
      </p:pic>
      <p:pic>
        <p:nvPicPr>
          <p:cNvPr id="1026" name="Picture 2" descr="University and College Counseling Centers of New York conference at Buffalo State College.">
            <a:extLst>
              <a:ext uri="{FF2B5EF4-FFF2-40B4-BE49-F238E27FC236}">
                <a16:creationId xmlns:a16="http://schemas.microsoft.com/office/drawing/2014/main" id="{6A1D7D32-21EF-4602-AE56-1F445257619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07191" y="1287624"/>
            <a:ext cx="2732388" cy="181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448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5A32-2BEF-41C8-8A6A-C3C5066EAD37}"/>
              </a:ext>
            </a:extLst>
          </p:cNvPr>
          <p:cNvSpPr>
            <a:spLocks noGrp="1"/>
          </p:cNvSpPr>
          <p:nvPr>
            <p:ph type="title"/>
          </p:nvPr>
        </p:nvSpPr>
        <p:spPr>
          <a:xfrm>
            <a:off x="2231136" y="523613"/>
            <a:ext cx="7729728" cy="1188720"/>
          </a:xfrm>
        </p:spPr>
        <p:txBody>
          <a:bodyPr/>
          <a:lstStyle/>
          <a:p>
            <a:r>
              <a:rPr lang="en-US" dirty="0"/>
              <a:t>Decisions from above that we don’t understand or agree with</a:t>
            </a:r>
          </a:p>
        </p:txBody>
      </p:sp>
      <p:sp>
        <p:nvSpPr>
          <p:cNvPr id="3" name="Content Placeholder 2">
            <a:extLst>
              <a:ext uri="{FF2B5EF4-FFF2-40B4-BE49-F238E27FC236}">
                <a16:creationId xmlns:a16="http://schemas.microsoft.com/office/drawing/2014/main" id="{5B83043B-C847-44CA-811B-D31A5F1BFA01}"/>
              </a:ext>
            </a:extLst>
          </p:cNvPr>
          <p:cNvSpPr>
            <a:spLocks noGrp="1"/>
          </p:cNvSpPr>
          <p:nvPr>
            <p:ph idx="1"/>
          </p:nvPr>
        </p:nvSpPr>
        <p:spPr>
          <a:xfrm>
            <a:off x="2231136" y="2018919"/>
            <a:ext cx="7729728" cy="4210431"/>
          </a:xfrm>
        </p:spPr>
        <p:txBody>
          <a:bodyPr>
            <a:normAutofit/>
          </a:bodyPr>
          <a:lstStyle/>
          <a:p>
            <a:r>
              <a:rPr lang="en-US" sz="2400" dirty="0"/>
              <a:t>Default– the decision maker has the best intentions in mind.</a:t>
            </a:r>
          </a:p>
          <a:p>
            <a:endParaRPr lang="en-US" sz="2400" dirty="0"/>
          </a:p>
          <a:p>
            <a:r>
              <a:rPr lang="en-US" sz="2400" dirty="0"/>
              <a:t>Maybe you don’t have all the information, and can’t!</a:t>
            </a:r>
          </a:p>
          <a:p>
            <a:endParaRPr lang="en-US" sz="2400" dirty="0"/>
          </a:p>
          <a:p>
            <a:r>
              <a:rPr lang="en-US" sz="2400" dirty="0"/>
              <a:t>Your priorities may not be the same as others.</a:t>
            </a:r>
          </a:p>
          <a:p>
            <a:endParaRPr lang="en-US" sz="2400" dirty="0"/>
          </a:p>
          <a:p>
            <a:r>
              <a:rPr lang="en-US" sz="2400" dirty="0"/>
              <a:t>If you disagree, how might that be respectfully shared with the decision-maker?</a:t>
            </a:r>
          </a:p>
        </p:txBody>
      </p:sp>
    </p:spTree>
    <p:extLst>
      <p:ext uri="{BB962C8B-B14F-4D97-AF65-F5344CB8AC3E}">
        <p14:creationId xmlns:p14="http://schemas.microsoft.com/office/powerpoint/2010/main" val="3515072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14BC7-6645-43A1-B34E-200452B3471D}"/>
              </a:ext>
            </a:extLst>
          </p:cNvPr>
          <p:cNvSpPr>
            <a:spLocks noGrp="1"/>
          </p:cNvSpPr>
          <p:nvPr>
            <p:ph type="title"/>
          </p:nvPr>
        </p:nvSpPr>
        <p:spPr>
          <a:xfrm>
            <a:off x="765449" y="634103"/>
            <a:ext cx="4494998" cy="1134640"/>
          </a:xfrm>
        </p:spPr>
        <p:txBody>
          <a:bodyPr/>
          <a:lstStyle/>
          <a:p>
            <a:r>
              <a:rPr lang="en-US" dirty="0"/>
              <a:t>Adapting  when  needed</a:t>
            </a:r>
          </a:p>
        </p:txBody>
      </p:sp>
      <p:pic>
        <p:nvPicPr>
          <p:cNvPr id="8" name="Picture Placeholder 7">
            <a:extLst>
              <a:ext uri="{FF2B5EF4-FFF2-40B4-BE49-F238E27FC236}">
                <a16:creationId xmlns:a16="http://schemas.microsoft.com/office/drawing/2014/main" id="{9EC53413-C975-487B-AEE4-DC662517B7D7}"/>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453554" y="543744"/>
            <a:ext cx="5336931" cy="5998049"/>
          </a:xfrm>
        </p:spPr>
      </p:pic>
      <p:sp>
        <p:nvSpPr>
          <p:cNvPr id="4" name="Text Placeholder 3">
            <a:extLst>
              <a:ext uri="{FF2B5EF4-FFF2-40B4-BE49-F238E27FC236}">
                <a16:creationId xmlns:a16="http://schemas.microsoft.com/office/drawing/2014/main" id="{7F3991AF-7EB4-4EFB-94F6-FE68CA3ED8A0}"/>
              </a:ext>
            </a:extLst>
          </p:cNvPr>
          <p:cNvSpPr>
            <a:spLocks noGrp="1"/>
          </p:cNvSpPr>
          <p:nvPr>
            <p:ph type="body" sz="half" idx="2"/>
          </p:nvPr>
        </p:nvSpPr>
        <p:spPr>
          <a:xfrm>
            <a:off x="1115568" y="2095500"/>
            <a:ext cx="3794760" cy="4029075"/>
          </a:xfrm>
        </p:spPr>
        <p:txBody>
          <a:bodyPr/>
          <a:lstStyle/>
          <a:p>
            <a:pPr algn="l"/>
            <a:r>
              <a:rPr lang="en-US" sz="2400" dirty="0"/>
              <a:t>Establish protocols and procedures for times when not in crisis.</a:t>
            </a:r>
          </a:p>
          <a:p>
            <a:pPr algn="l"/>
            <a:endParaRPr lang="en-US" sz="2400" dirty="0"/>
          </a:p>
          <a:p>
            <a:pPr algn="l"/>
            <a:r>
              <a:rPr lang="en-US" sz="2400" dirty="0"/>
              <a:t>Be willing to adapt and change as crisis/situations call for creativity and alternative solutions.</a:t>
            </a:r>
          </a:p>
          <a:p>
            <a:endParaRPr lang="en-US" dirty="0"/>
          </a:p>
        </p:txBody>
      </p:sp>
    </p:spTree>
    <p:extLst>
      <p:ext uri="{BB962C8B-B14F-4D97-AF65-F5344CB8AC3E}">
        <p14:creationId xmlns:p14="http://schemas.microsoft.com/office/powerpoint/2010/main" val="3647515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C85B1-9A5A-4947-B5BE-1D6C8B879003}"/>
              </a:ext>
            </a:extLst>
          </p:cNvPr>
          <p:cNvSpPr>
            <a:spLocks noGrp="1"/>
          </p:cNvSpPr>
          <p:nvPr>
            <p:ph type="title"/>
          </p:nvPr>
        </p:nvSpPr>
        <p:spPr/>
        <p:txBody>
          <a:bodyPr/>
          <a:lstStyle/>
          <a:p>
            <a:r>
              <a:rPr lang="en-US" dirty="0"/>
              <a:t>Communicating expectations</a:t>
            </a:r>
            <a:br>
              <a:rPr lang="en-US" dirty="0"/>
            </a:br>
            <a:r>
              <a:rPr lang="en-US" dirty="0"/>
              <a:t>for staff members</a:t>
            </a:r>
          </a:p>
        </p:txBody>
      </p:sp>
      <p:sp>
        <p:nvSpPr>
          <p:cNvPr id="3" name="Content Placeholder 2">
            <a:extLst>
              <a:ext uri="{FF2B5EF4-FFF2-40B4-BE49-F238E27FC236}">
                <a16:creationId xmlns:a16="http://schemas.microsoft.com/office/drawing/2014/main" id="{DC907DF9-71E0-4B4C-9DB4-4DBFC67C8B09}"/>
              </a:ext>
            </a:extLst>
          </p:cNvPr>
          <p:cNvSpPr>
            <a:spLocks noGrp="1"/>
          </p:cNvSpPr>
          <p:nvPr>
            <p:ph idx="1"/>
          </p:nvPr>
        </p:nvSpPr>
        <p:spPr>
          <a:xfrm>
            <a:off x="2231136" y="2314576"/>
            <a:ext cx="7729728" cy="4114800"/>
          </a:xfrm>
        </p:spPr>
        <p:txBody>
          <a:bodyPr>
            <a:normAutofit/>
          </a:bodyPr>
          <a:lstStyle/>
          <a:p>
            <a:r>
              <a:rPr lang="en-US" sz="2400" dirty="0"/>
              <a:t>“</a:t>
            </a:r>
            <a:r>
              <a:rPr lang="en-US" sz="2000" dirty="0"/>
              <a:t>We” vs “they”– shared responsibility (for center’s culture and atmosphere)</a:t>
            </a:r>
          </a:p>
          <a:p>
            <a:endParaRPr lang="en-US" sz="2000" dirty="0"/>
          </a:p>
          <a:p>
            <a:r>
              <a:rPr lang="en-US" sz="2000" dirty="0"/>
              <a:t>“Dump and run” vs. generating possible solutions</a:t>
            </a:r>
          </a:p>
          <a:p>
            <a:endParaRPr lang="en-US" sz="2000" dirty="0"/>
          </a:p>
          <a:p>
            <a:r>
              <a:rPr lang="en-US" sz="2000" dirty="0"/>
              <a:t>When hiring (CC or division staff), we are “selling” the position/opportunity rather than “only” assessing the candidate</a:t>
            </a:r>
          </a:p>
          <a:p>
            <a:endParaRPr lang="en-US" sz="2400" dirty="0"/>
          </a:p>
          <a:p>
            <a:r>
              <a:rPr lang="en-US" sz="2000" dirty="0"/>
              <a:t>Each staff member plays a key role, although not necessarily the same role.</a:t>
            </a:r>
          </a:p>
          <a:p>
            <a:endParaRPr lang="en-US" dirty="0"/>
          </a:p>
        </p:txBody>
      </p:sp>
    </p:spTree>
    <p:extLst>
      <p:ext uri="{BB962C8B-B14F-4D97-AF65-F5344CB8AC3E}">
        <p14:creationId xmlns:p14="http://schemas.microsoft.com/office/powerpoint/2010/main" val="3895615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B5A-1F22-441A-8DA4-F42E928FF7A1}"/>
              </a:ext>
            </a:extLst>
          </p:cNvPr>
          <p:cNvSpPr>
            <a:spLocks noGrp="1"/>
          </p:cNvSpPr>
          <p:nvPr>
            <p:ph type="title"/>
          </p:nvPr>
        </p:nvSpPr>
        <p:spPr>
          <a:xfrm>
            <a:off x="765449" y="648293"/>
            <a:ext cx="4494998" cy="1134640"/>
          </a:xfrm>
        </p:spPr>
        <p:txBody>
          <a:bodyPr/>
          <a:lstStyle/>
          <a:p>
            <a:r>
              <a:rPr lang="en-US" dirty="0"/>
              <a:t>Career ladders</a:t>
            </a:r>
          </a:p>
        </p:txBody>
      </p:sp>
      <p:pic>
        <p:nvPicPr>
          <p:cNvPr id="16" name="Picture Placeholder 15">
            <a:extLst>
              <a:ext uri="{FF2B5EF4-FFF2-40B4-BE49-F238E27FC236}">
                <a16:creationId xmlns:a16="http://schemas.microsoft.com/office/drawing/2014/main" id="{80C761C1-BC26-4876-8860-7FEC8B58C96A}"/>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l="11071" r="11071"/>
          <a:stretch>
            <a:fillRect/>
          </a:stretch>
        </p:blipFill>
        <p:spPr>
          <a:xfrm>
            <a:off x="6456784" y="405478"/>
            <a:ext cx="5271796" cy="5924844"/>
          </a:xfrm>
        </p:spPr>
      </p:pic>
      <p:sp>
        <p:nvSpPr>
          <p:cNvPr id="4" name="Text Placeholder 3">
            <a:extLst>
              <a:ext uri="{FF2B5EF4-FFF2-40B4-BE49-F238E27FC236}">
                <a16:creationId xmlns:a16="http://schemas.microsoft.com/office/drawing/2014/main" id="{4B1F9CA0-99C5-4CE4-A923-52E73000636B}"/>
              </a:ext>
            </a:extLst>
          </p:cNvPr>
          <p:cNvSpPr>
            <a:spLocks noGrp="1"/>
          </p:cNvSpPr>
          <p:nvPr>
            <p:ph type="body" sz="half" idx="2"/>
          </p:nvPr>
        </p:nvSpPr>
        <p:spPr>
          <a:xfrm>
            <a:off x="1115568" y="2090058"/>
            <a:ext cx="3794760" cy="3653898"/>
          </a:xfrm>
        </p:spPr>
        <p:txBody>
          <a:bodyPr>
            <a:normAutofit fontScale="92500" lnSpcReduction="20000"/>
          </a:bodyPr>
          <a:lstStyle/>
          <a:p>
            <a:pPr algn="l"/>
            <a:r>
              <a:rPr lang="en-US" sz="2400" dirty="0"/>
              <a:t>What does the staff member’s path look like?</a:t>
            </a:r>
          </a:p>
          <a:p>
            <a:pPr lvl="1"/>
            <a:r>
              <a:rPr lang="en-US" sz="2200" dirty="0"/>
              <a:t>Is there a path?</a:t>
            </a:r>
          </a:p>
          <a:p>
            <a:pPr algn="l"/>
            <a:endParaRPr lang="en-US" sz="2400" dirty="0"/>
          </a:p>
          <a:p>
            <a:pPr algn="l"/>
            <a:r>
              <a:rPr lang="en-US" sz="2400" dirty="0"/>
              <a:t>Every staff member has something to “own”, esp. in area of interest</a:t>
            </a:r>
          </a:p>
          <a:p>
            <a:pPr algn="l"/>
            <a:endParaRPr lang="en-US" sz="2400" dirty="0"/>
          </a:p>
          <a:p>
            <a:pPr algn="l"/>
            <a:r>
              <a:rPr lang="en-US" sz="2400" dirty="0"/>
              <a:t>Keeping professional development alive and meaningful</a:t>
            </a:r>
          </a:p>
          <a:p>
            <a:endParaRPr lang="en-US" dirty="0"/>
          </a:p>
        </p:txBody>
      </p:sp>
    </p:spTree>
    <p:extLst>
      <p:ext uri="{BB962C8B-B14F-4D97-AF65-F5344CB8AC3E}">
        <p14:creationId xmlns:p14="http://schemas.microsoft.com/office/powerpoint/2010/main" val="1648534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F45-158C-4735-89A3-5A333F683A28}"/>
              </a:ext>
            </a:extLst>
          </p:cNvPr>
          <p:cNvSpPr>
            <a:spLocks noGrp="1"/>
          </p:cNvSpPr>
          <p:nvPr>
            <p:ph type="title"/>
          </p:nvPr>
        </p:nvSpPr>
        <p:spPr>
          <a:xfrm>
            <a:off x="765449" y="376928"/>
            <a:ext cx="4494998" cy="1134640"/>
          </a:xfrm>
        </p:spPr>
        <p:txBody>
          <a:bodyPr/>
          <a:lstStyle/>
          <a:p>
            <a:r>
              <a:rPr lang="en-US" dirty="0"/>
              <a:t>Convey appreciation and recognize others publicly</a:t>
            </a:r>
          </a:p>
        </p:txBody>
      </p:sp>
      <p:sp>
        <p:nvSpPr>
          <p:cNvPr id="4" name="Text Placeholder 3">
            <a:extLst>
              <a:ext uri="{FF2B5EF4-FFF2-40B4-BE49-F238E27FC236}">
                <a16:creationId xmlns:a16="http://schemas.microsoft.com/office/drawing/2014/main" id="{835DB3A3-E672-49FB-B433-764C488AB07D}"/>
              </a:ext>
            </a:extLst>
          </p:cNvPr>
          <p:cNvSpPr>
            <a:spLocks noGrp="1"/>
          </p:cNvSpPr>
          <p:nvPr>
            <p:ph type="body" sz="half" idx="2"/>
          </p:nvPr>
        </p:nvSpPr>
        <p:spPr>
          <a:xfrm>
            <a:off x="415329" y="1847850"/>
            <a:ext cx="5042495" cy="4362450"/>
          </a:xfrm>
        </p:spPr>
        <p:txBody>
          <a:bodyPr/>
          <a:lstStyle/>
          <a:p>
            <a:pPr algn="l"/>
            <a:r>
              <a:rPr lang="en-US" sz="2800" dirty="0"/>
              <a:t>CC Staff</a:t>
            </a:r>
          </a:p>
          <a:p>
            <a:pPr algn="l"/>
            <a:endParaRPr lang="en-US" sz="2800" dirty="0"/>
          </a:p>
          <a:p>
            <a:pPr algn="l"/>
            <a:r>
              <a:rPr lang="en-US" sz="2800" dirty="0"/>
              <a:t>Other student affairs departments</a:t>
            </a:r>
          </a:p>
          <a:p>
            <a:pPr lvl="1"/>
            <a:r>
              <a:rPr lang="en-US" sz="2800" dirty="0"/>
              <a:t>Campus Safety</a:t>
            </a:r>
          </a:p>
          <a:p>
            <a:pPr lvl="1"/>
            <a:r>
              <a:rPr lang="en-US" sz="2800" dirty="0"/>
              <a:t>Residential Life</a:t>
            </a:r>
          </a:p>
          <a:p>
            <a:pPr algn="l"/>
            <a:endParaRPr lang="en-US" sz="2800" dirty="0"/>
          </a:p>
          <a:p>
            <a:pPr algn="l"/>
            <a:r>
              <a:rPr lang="en-US" sz="2800" dirty="0"/>
              <a:t>Faculty</a:t>
            </a:r>
          </a:p>
          <a:p>
            <a:pPr algn="l"/>
            <a:endParaRPr lang="en-US" dirty="0"/>
          </a:p>
        </p:txBody>
      </p:sp>
      <p:pic>
        <p:nvPicPr>
          <p:cNvPr id="6146" name="Picture 2" descr="Many people's hands are painted red to form together a large red heart">
            <a:extLst>
              <a:ext uri="{FF2B5EF4-FFF2-40B4-BE49-F238E27FC236}">
                <a16:creationId xmlns:a16="http://schemas.microsoft.com/office/drawing/2014/main" id="{5E589510-7D91-48AF-816E-5A747E160227}"/>
              </a:ext>
            </a:extLst>
          </p:cNvPr>
          <p:cNvPicPr>
            <a:picLocks noGrp="1" noChangeAspect="1" noChangeArrowheads="1"/>
          </p:cNvPicPr>
          <p:nvPr>
            <p:ph type="pic" idx="1"/>
          </p:nvPr>
        </p:nvPicPr>
        <p:blipFill>
          <a:blip r:embed="rId3" cstate="email">
            <a:extLst>
              <a:ext uri="{28A0092B-C50C-407E-A947-70E740481C1C}">
                <a14:useLocalDpi xmlns:a14="http://schemas.microsoft.com/office/drawing/2010/main"/>
              </a:ext>
            </a:extLst>
          </a:blip>
          <a:srcRect/>
          <a:stretch>
            <a:fillRect/>
          </a:stretch>
        </p:blipFill>
        <p:spPr bwMode="auto">
          <a:xfrm>
            <a:off x="6421562" y="533400"/>
            <a:ext cx="5475163" cy="615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64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89E75-4FB6-443C-B68C-8975C2D4A3B9}"/>
              </a:ext>
            </a:extLst>
          </p:cNvPr>
          <p:cNvSpPr>
            <a:spLocks noGrp="1"/>
          </p:cNvSpPr>
          <p:nvPr>
            <p:ph type="title"/>
          </p:nvPr>
        </p:nvSpPr>
        <p:spPr>
          <a:xfrm>
            <a:off x="2152478" y="216310"/>
            <a:ext cx="7729728" cy="1031004"/>
          </a:xfrm>
        </p:spPr>
        <p:txBody>
          <a:bodyPr>
            <a:normAutofit/>
          </a:bodyPr>
          <a:lstStyle/>
          <a:p>
            <a:r>
              <a:rPr lang="en-US" dirty="0"/>
              <a:t>Insert your center here</a:t>
            </a:r>
          </a:p>
        </p:txBody>
      </p:sp>
      <p:pic>
        <p:nvPicPr>
          <p:cNvPr id="5" name="Content Placeholder 4">
            <a:extLst>
              <a:ext uri="{FF2B5EF4-FFF2-40B4-BE49-F238E27FC236}">
                <a16:creationId xmlns:a16="http://schemas.microsoft.com/office/drawing/2014/main" id="{EFA41337-F20E-46D9-B405-C9487299B65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90361" y="1539895"/>
            <a:ext cx="3648555" cy="2428895"/>
          </a:xfrm>
        </p:spPr>
      </p:pic>
      <p:pic>
        <p:nvPicPr>
          <p:cNvPr id="7" name="Picture 6">
            <a:extLst>
              <a:ext uri="{FF2B5EF4-FFF2-40B4-BE49-F238E27FC236}">
                <a16:creationId xmlns:a16="http://schemas.microsoft.com/office/drawing/2014/main" id="{04041711-4370-4D0C-BD35-6BF2E3A880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956" y="1400890"/>
            <a:ext cx="3855117" cy="2567900"/>
          </a:xfrm>
          <a:prstGeom prst="rect">
            <a:avLst/>
          </a:prstGeom>
        </p:spPr>
      </p:pic>
      <p:pic>
        <p:nvPicPr>
          <p:cNvPr id="11" name="Picture 10">
            <a:extLst>
              <a:ext uri="{FF2B5EF4-FFF2-40B4-BE49-F238E27FC236}">
                <a16:creationId xmlns:a16="http://schemas.microsoft.com/office/drawing/2014/main" id="{CC57ED85-2ED4-490F-9BA3-2BD31EE52902}"/>
              </a:ext>
            </a:extLst>
          </p:cNvPr>
          <p:cNvPicPr>
            <a:picLocks noChangeAspect="1"/>
          </p:cNvPicPr>
          <p:nvPr/>
        </p:nvPicPr>
        <p:blipFill>
          <a:blip r:embed="rId5"/>
          <a:stretch>
            <a:fillRect/>
          </a:stretch>
        </p:blipFill>
        <p:spPr>
          <a:xfrm>
            <a:off x="884212" y="4261371"/>
            <a:ext cx="5999315" cy="1982738"/>
          </a:xfrm>
          <a:prstGeom prst="rect">
            <a:avLst/>
          </a:prstGeom>
        </p:spPr>
      </p:pic>
      <p:pic>
        <p:nvPicPr>
          <p:cNvPr id="13" name="Picture 12">
            <a:extLst>
              <a:ext uri="{FF2B5EF4-FFF2-40B4-BE49-F238E27FC236}">
                <a16:creationId xmlns:a16="http://schemas.microsoft.com/office/drawing/2014/main" id="{3F69EFE3-67DE-4B3E-A5B8-2E66004792AF}"/>
              </a:ext>
            </a:extLst>
          </p:cNvPr>
          <p:cNvPicPr>
            <a:picLocks noChangeAspect="1"/>
          </p:cNvPicPr>
          <p:nvPr/>
        </p:nvPicPr>
        <p:blipFill>
          <a:blip r:embed="rId6"/>
          <a:stretch>
            <a:fillRect/>
          </a:stretch>
        </p:blipFill>
        <p:spPr>
          <a:xfrm>
            <a:off x="7901002" y="4257574"/>
            <a:ext cx="2399071" cy="2399071"/>
          </a:xfrm>
          <a:prstGeom prst="rect">
            <a:avLst/>
          </a:prstGeom>
        </p:spPr>
      </p:pic>
    </p:spTree>
    <p:extLst>
      <p:ext uri="{BB962C8B-B14F-4D97-AF65-F5344CB8AC3E}">
        <p14:creationId xmlns:p14="http://schemas.microsoft.com/office/powerpoint/2010/main" val="3886948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F3E5-F458-4469-8AE9-779EAAFF7DE2}"/>
              </a:ext>
            </a:extLst>
          </p:cNvPr>
          <p:cNvSpPr>
            <a:spLocks noGrp="1"/>
          </p:cNvSpPr>
          <p:nvPr>
            <p:ph type="title"/>
          </p:nvPr>
        </p:nvSpPr>
        <p:spPr>
          <a:xfrm>
            <a:off x="922823" y="376927"/>
            <a:ext cx="4494998" cy="1651897"/>
          </a:xfrm>
        </p:spPr>
        <p:txBody>
          <a:bodyPr/>
          <a:lstStyle/>
          <a:p>
            <a:r>
              <a:rPr lang="en-US" dirty="0"/>
              <a:t>Cultivating the Soil:</a:t>
            </a:r>
            <a:br>
              <a:rPr lang="en-US" dirty="0"/>
            </a:br>
            <a:r>
              <a:rPr lang="en-US" dirty="0"/>
              <a:t>Nothing is Too Small or Too Slow</a:t>
            </a:r>
          </a:p>
        </p:txBody>
      </p:sp>
      <p:sp>
        <p:nvSpPr>
          <p:cNvPr id="4" name="Text Placeholder 3">
            <a:extLst>
              <a:ext uri="{FF2B5EF4-FFF2-40B4-BE49-F238E27FC236}">
                <a16:creationId xmlns:a16="http://schemas.microsoft.com/office/drawing/2014/main" id="{89197345-D43E-43DD-A067-020CB6EF25C8}"/>
              </a:ext>
            </a:extLst>
          </p:cNvPr>
          <p:cNvSpPr>
            <a:spLocks noGrp="1"/>
          </p:cNvSpPr>
          <p:nvPr>
            <p:ph type="body" sz="half" idx="2"/>
          </p:nvPr>
        </p:nvSpPr>
        <p:spPr>
          <a:xfrm>
            <a:off x="819151" y="2333626"/>
            <a:ext cx="4598670" cy="4048124"/>
          </a:xfrm>
        </p:spPr>
        <p:txBody>
          <a:bodyPr/>
          <a:lstStyle/>
          <a:p>
            <a:r>
              <a:rPr lang="en-US" sz="2800" dirty="0"/>
              <a:t>Avoid judgments about what “worthwhile” therapy issues might include.</a:t>
            </a:r>
          </a:p>
          <a:p>
            <a:endParaRPr lang="en-US" sz="2800" dirty="0"/>
          </a:p>
          <a:p>
            <a:r>
              <a:rPr lang="en-US" sz="2800" dirty="0"/>
              <a:t>“Preparing the soil” for the future</a:t>
            </a:r>
          </a:p>
          <a:p>
            <a:pPr algn="l"/>
            <a:endParaRPr lang="en-US" dirty="0"/>
          </a:p>
          <a:p>
            <a:pPr algn="l"/>
            <a:r>
              <a:rPr lang="en-US" dirty="0"/>
              <a:t>Photo by </a:t>
            </a:r>
            <a:r>
              <a:rPr lang="en-US" dirty="0">
                <a:hlinkClick r:id="rId3"/>
              </a:rPr>
              <a:t>Manuel </a:t>
            </a:r>
            <a:r>
              <a:rPr lang="en-US" dirty="0" err="1">
                <a:hlinkClick r:id="rId3"/>
              </a:rPr>
              <a:t>Sardo</a:t>
            </a:r>
            <a:r>
              <a:rPr lang="en-US" dirty="0"/>
              <a:t> on </a:t>
            </a:r>
            <a:r>
              <a:rPr lang="en-US" dirty="0" err="1">
                <a:hlinkClick r:id="rId4"/>
              </a:rPr>
              <a:t>Unsplash</a:t>
            </a:r>
            <a:endParaRPr lang="en-US" dirty="0"/>
          </a:p>
        </p:txBody>
      </p:sp>
      <p:pic>
        <p:nvPicPr>
          <p:cNvPr id="5122" name="Picture 2" descr="https://images.unsplash.com/photo-1519677301291-d56e710ea793?ixlib=rb-0.3.5&amp;ixid=eyJhcHBfaWQiOjEyMDd9&amp;s=2a278a65feab702bde4461ebfd84de12&amp;dpr=1&amp;auto=format&amp;fit=crop&amp;w=1000&amp;q=80&amp;cs=tinysrgb">
            <a:extLst>
              <a:ext uri="{FF2B5EF4-FFF2-40B4-BE49-F238E27FC236}">
                <a16:creationId xmlns:a16="http://schemas.microsoft.com/office/drawing/2014/main" id="{B445AF16-894D-44D1-A11D-621CD994DD6D}"/>
              </a:ext>
            </a:extLst>
          </p:cNvPr>
          <p:cNvPicPr>
            <a:picLocks noGrp="1" noChangeAspect="1" noChangeArrowheads="1"/>
          </p:cNvPicPr>
          <p:nvPr>
            <p:ph type="pic" idx="1"/>
          </p:nvPr>
        </p:nvPicPr>
        <p:blipFill>
          <a:blip r:embed="rId5" cstate="email">
            <a:extLst>
              <a:ext uri="{28A0092B-C50C-407E-A947-70E740481C1C}">
                <a14:useLocalDpi xmlns:a14="http://schemas.microsoft.com/office/drawing/2010/main"/>
              </a:ext>
            </a:extLst>
          </a:blip>
          <a:srcRect/>
          <a:stretch>
            <a:fillRect/>
          </a:stretch>
        </p:blipFill>
        <p:spPr bwMode="auto">
          <a:xfrm>
            <a:off x="7067550" y="606650"/>
            <a:ext cx="4791076" cy="53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514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6888-558D-441E-A75C-C7C31DB13F01}"/>
              </a:ext>
            </a:extLst>
          </p:cNvPr>
          <p:cNvSpPr>
            <a:spLocks noGrp="1"/>
          </p:cNvSpPr>
          <p:nvPr>
            <p:ph type="title"/>
          </p:nvPr>
        </p:nvSpPr>
        <p:spPr>
          <a:xfrm>
            <a:off x="2231136" y="545592"/>
            <a:ext cx="7729728" cy="1188720"/>
          </a:xfrm>
        </p:spPr>
        <p:txBody>
          <a:bodyPr/>
          <a:lstStyle/>
          <a:p>
            <a:r>
              <a:rPr lang="en-US" dirty="0"/>
              <a:t>Invitation  And  Acceptance</a:t>
            </a:r>
            <a:br>
              <a:rPr lang="en-US" dirty="0"/>
            </a:br>
            <a:r>
              <a:rPr lang="en-US" sz="2000" dirty="0"/>
              <a:t>Sarah </a:t>
            </a:r>
          </a:p>
        </p:txBody>
      </p:sp>
      <p:sp useBgFill="1">
        <p:nvSpPr>
          <p:cNvPr id="3" name="Content Placeholder 2">
            <a:extLst>
              <a:ext uri="{FF2B5EF4-FFF2-40B4-BE49-F238E27FC236}">
                <a16:creationId xmlns:a16="http://schemas.microsoft.com/office/drawing/2014/main" id="{ED877D84-F7FE-48C6-B49B-E4D0861C3739}"/>
              </a:ext>
            </a:extLst>
          </p:cNvPr>
          <p:cNvSpPr>
            <a:spLocks noGrp="1"/>
          </p:cNvSpPr>
          <p:nvPr>
            <p:ph idx="1"/>
          </p:nvPr>
        </p:nvSpPr>
        <p:spPr>
          <a:xfrm>
            <a:off x="2231136" y="2352675"/>
            <a:ext cx="7729728" cy="4267199"/>
          </a:xfrm>
        </p:spPr>
        <p:txBody>
          <a:bodyPr/>
          <a:lstStyle/>
          <a:p>
            <a:pPr marL="0" indent="0">
              <a:buNone/>
            </a:pPr>
            <a:r>
              <a:rPr lang="en-US" dirty="0"/>
              <a:t>There is a line from Rumi that says, “Out beyond ideas of wrong-doing and right-doing there is a field.  I’ll meet  you there.”</a:t>
            </a:r>
          </a:p>
          <a:p>
            <a:pPr marL="0" indent="0">
              <a:buNone/>
            </a:pPr>
            <a:r>
              <a:rPr lang="en-US" dirty="0"/>
              <a:t>One day we met and I invited you to my field.</a:t>
            </a:r>
          </a:p>
          <a:p>
            <a:pPr marL="0" indent="0">
              <a:buNone/>
            </a:pPr>
            <a:r>
              <a:rPr lang="en-US" dirty="0"/>
              <a:t>It’s a field of not only grass, tress and a few flowers, but of garbage, scrap and waste that has poisoned some of the ground. It is the field of my heart, mind and (dare I say), at times, my soul; one of pain, grief, shame and tragedy.</a:t>
            </a:r>
          </a:p>
          <a:p>
            <a:pPr marL="0" indent="0">
              <a:buNone/>
            </a:pPr>
            <a:r>
              <a:rPr lang="en-US" dirty="0"/>
              <a:t>The invite did not come lightly.  Why would I invite anyone to see this?  Why would anyone come… and want to return?</a:t>
            </a:r>
          </a:p>
          <a:p>
            <a:pPr marL="0" indent="0">
              <a:buNone/>
            </a:pPr>
            <a:r>
              <a:rPr lang="en-US" dirty="0"/>
              <a:t>I had barricaded the opening with the biggest boulders I could find.  Keeping others out, keeping me in.  Keeping me safe, keeping me limited.  Shame kept them in place.  Such work to remove.  It took days of effort before your arrival.</a:t>
            </a:r>
          </a:p>
          <a:p>
            <a:pPr marL="0" indent="0">
              <a:buNone/>
            </a:pPr>
            <a:r>
              <a:rPr lang="en-US" dirty="0"/>
              <a:t>And in you came.</a:t>
            </a:r>
          </a:p>
        </p:txBody>
      </p:sp>
    </p:spTree>
    <p:extLst>
      <p:ext uri="{BB962C8B-B14F-4D97-AF65-F5344CB8AC3E}">
        <p14:creationId xmlns:p14="http://schemas.microsoft.com/office/powerpoint/2010/main" val="1403896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7758-4B91-4880-8281-440164FFB479}"/>
              </a:ext>
            </a:extLst>
          </p:cNvPr>
          <p:cNvSpPr>
            <a:spLocks noGrp="1"/>
          </p:cNvSpPr>
          <p:nvPr>
            <p:ph type="title"/>
          </p:nvPr>
        </p:nvSpPr>
        <p:spPr>
          <a:xfrm>
            <a:off x="2114551" y="964692"/>
            <a:ext cx="8048624" cy="1188720"/>
          </a:xfrm>
        </p:spPr>
        <p:txBody>
          <a:bodyPr/>
          <a:lstStyle/>
          <a:p>
            <a:r>
              <a:rPr lang="en-US" dirty="0"/>
              <a:t>Invitation  and  acceptance (</a:t>
            </a:r>
            <a:r>
              <a:rPr lang="en-US" dirty="0" err="1"/>
              <a:t>con’t</a:t>
            </a:r>
            <a:r>
              <a:rPr lang="en-US" dirty="0"/>
              <a:t>)</a:t>
            </a:r>
          </a:p>
        </p:txBody>
      </p:sp>
      <p:sp useBgFill="1">
        <p:nvSpPr>
          <p:cNvPr id="3" name="Content Placeholder 2">
            <a:extLst>
              <a:ext uri="{FF2B5EF4-FFF2-40B4-BE49-F238E27FC236}">
                <a16:creationId xmlns:a16="http://schemas.microsoft.com/office/drawing/2014/main" id="{6DC7A678-9C92-4FD8-BB93-A8BBCAC6BCB5}"/>
              </a:ext>
            </a:extLst>
          </p:cNvPr>
          <p:cNvSpPr>
            <a:spLocks noGrp="1"/>
          </p:cNvSpPr>
          <p:nvPr>
            <p:ph idx="1"/>
          </p:nvPr>
        </p:nvSpPr>
        <p:spPr>
          <a:xfrm>
            <a:off x="2231136" y="2286000"/>
            <a:ext cx="7729728" cy="4343400"/>
          </a:xfrm>
        </p:spPr>
        <p:txBody>
          <a:bodyPr/>
          <a:lstStyle/>
          <a:p>
            <a:pPr marL="0" indent="0">
              <a:buNone/>
            </a:pPr>
            <a:r>
              <a:rPr lang="en-US" dirty="0"/>
              <a:t>I remember wanting to raise my arms and shield it from your view, but it was too late.  But rather than see the debris, junk and blotches you asked questions; wanting to know history, and meaning to me.  As I held my breath, you held all of it delicately, as though valuable and precious.  I felt myself exhale.  And then you left with a promise to return if invited.</a:t>
            </a:r>
          </a:p>
          <a:p>
            <a:pPr marL="0" indent="0">
              <a:buNone/>
            </a:pPr>
            <a:r>
              <a:rPr lang="en-US" dirty="0"/>
              <a:t>Each week an invite was given and accepted.  Each week the boulders removed.  Each week a meeting in the field.  Giving care and consideration.</a:t>
            </a:r>
          </a:p>
          <a:p>
            <a:pPr marL="0" indent="0">
              <a:buNone/>
            </a:pPr>
            <a:r>
              <a:rPr lang="en-US" dirty="0"/>
              <a:t>Over time, the boulders keeping me in (and others out) have shrunk.  A little easier to move each time. The shame decreasing bit by bit.</a:t>
            </a:r>
          </a:p>
          <a:p>
            <a:pPr marL="0" indent="0">
              <a:buNone/>
            </a:pPr>
            <a:r>
              <a:rPr lang="en-US" dirty="0"/>
              <a:t>What makes you want to come walk and sit in this blighted field of mine with me over and over?  I never thought anyone ever would. The last time, long ago there were not boulders, no one did. Grief and sadness well up inside.  So many years of loss and isolation from a broken trust long ago.  Gaping wounds wide open. Excruciating.</a:t>
            </a:r>
          </a:p>
        </p:txBody>
      </p:sp>
    </p:spTree>
    <p:extLst>
      <p:ext uri="{BB962C8B-B14F-4D97-AF65-F5344CB8AC3E}">
        <p14:creationId xmlns:p14="http://schemas.microsoft.com/office/powerpoint/2010/main" val="891110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60766-A5CD-411B-A0F9-1DA9DA2F8456}"/>
              </a:ext>
            </a:extLst>
          </p:cNvPr>
          <p:cNvSpPr>
            <a:spLocks noGrp="1"/>
          </p:cNvSpPr>
          <p:nvPr>
            <p:ph type="title"/>
          </p:nvPr>
        </p:nvSpPr>
        <p:spPr>
          <a:xfrm>
            <a:off x="894248" y="546725"/>
            <a:ext cx="4494998" cy="1134640"/>
          </a:xfrm>
        </p:spPr>
        <p:txBody>
          <a:bodyPr/>
          <a:lstStyle/>
          <a:p>
            <a:r>
              <a:rPr lang="en-US" dirty="0"/>
              <a:t>Invitation  And  Acceptance (</a:t>
            </a:r>
            <a:r>
              <a:rPr lang="en-US" dirty="0" err="1"/>
              <a:t>cont</a:t>
            </a:r>
            <a:r>
              <a:rPr lang="en-US" dirty="0"/>
              <a:t>)</a:t>
            </a:r>
          </a:p>
        </p:txBody>
      </p:sp>
      <p:pic>
        <p:nvPicPr>
          <p:cNvPr id="6" name="Picture Placeholder 5">
            <a:extLst>
              <a:ext uri="{FF2B5EF4-FFF2-40B4-BE49-F238E27FC236}">
                <a16:creationId xmlns:a16="http://schemas.microsoft.com/office/drawing/2014/main" id="{1FA8C910-4A12-4237-8C46-731EB3710292}"/>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6534150" y="666749"/>
            <a:ext cx="5248276" cy="5391151"/>
          </a:xfrm>
        </p:spPr>
      </p:pic>
      <p:sp>
        <p:nvSpPr>
          <p:cNvPr id="4" name="Text Placeholder 3">
            <a:extLst>
              <a:ext uri="{FF2B5EF4-FFF2-40B4-BE49-F238E27FC236}">
                <a16:creationId xmlns:a16="http://schemas.microsoft.com/office/drawing/2014/main" id="{D5616CE6-C5AE-4AAD-80D3-3C30E0E29BC5}"/>
              </a:ext>
            </a:extLst>
          </p:cNvPr>
          <p:cNvSpPr>
            <a:spLocks noGrp="1"/>
          </p:cNvSpPr>
          <p:nvPr>
            <p:ph type="body" sz="half" idx="2"/>
          </p:nvPr>
        </p:nvSpPr>
        <p:spPr>
          <a:xfrm>
            <a:off x="600075" y="2073543"/>
            <a:ext cx="4914900" cy="4336782"/>
          </a:xfrm>
        </p:spPr>
        <p:txBody>
          <a:bodyPr>
            <a:normAutofit lnSpcReduction="10000"/>
          </a:bodyPr>
          <a:lstStyle/>
          <a:p>
            <a:pPr algn="l"/>
            <a:r>
              <a:rPr lang="en-US" sz="1800" dirty="0">
                <a:solidFill>
                  <a:schemeClr val="tx1"/>
                </a:solidFill>
              </a:rPr>
              <a:t>I feel your understanding.</a:t>
            </a:r>
          </a:p>
          <a:p>
            <a:pPr algn="l"/>
            <a:r>
              <a:rPr lang="en-US" sz="1800" dirty="0">
                <a:solidFill>
                  <a:schemeClr val="tx1"/>
                </a:solidFill>
              </a:rPr>
              <a:t>Somehow, that is enough.</a:t>
            </a:r>
          </a:p>
          <a:p>
            <a:pPr algn="l"/>
            <a:r>
              <a:rPr lang="en-US" sz="1800" dirty="0">
                <a:solidFill>
                  <a:schemeClr val="tx1"/>
                </a:solidFill>
              </a:rPr>
              <a:t>Showing you my field of garbage, scrap and waste is not easy.  For you to “see” them, means I too must “see” them.  And to share my viewing of it with you is most terrifying.  Open. Vulnerable.  And yet… strangely peaceful.</a:t>
            </a:r>
          </a:p>
          <a:p>
            <a:pPr algn="l"/>
            <a:r>
              <a:rPr lang="en-US" sz="1800" dirty="0">
                <a:solidFill>
                  <a:schemeClr val="tx1"/>
                </a:solidFill>
              </a:rPr>
              <a:t>And so we meet in my field.</a:t>
            </a:r>
          </a:p>
          <a:p>
            <a:pPr algn="l"/>
            <a:r>
              <a:rPr lang="en-US" sz="1800" dirty="0">
                <a:solidFill>
                  <a:schemeClr val="tx1"/>
                </a:solidFill>
              </a:rPr>
              <a:t>An invitation and an acceptance.</a:t>
            </a:r>
          </a:p>
          <a:p>
            <a:pPr algn="l"/>
            <a:endParaRPr lang="en-US" dirty="0"/>
          </a:p>
          <a:p>
            <a:pPr algn="l"/>
            <a:endParaRPr lang="en-US" dirty="0"/>
          </a:p>
          <a:p>
            <a:pPr algn="l"/>
            <a:endParaRPr lang="en-US" dirty="0"/>
          </a:p>
          <a:p>
            <a:pPr algn="l"/>
            <a:r>
              <a:rPr lang="en-US" dirty="0"/>
              <a:t>Photo by </a:t>
            </a:r>
            <a:r>
              <a:rPr lang="en-US" dirty="0">
                <a:hlinkClick r:id="rId4"/>
              </a:rPr>
              <a:t>Evelyn Mostrom</a:t>
            </a:r>
            <a:r>
              <a:rPr lang="en-US" dirty="0"/>
              <a:t> on </a:t>
            </a:r>
            <a:r>
              <a:rPr lang="en-US" dirty="0" err="1">
                <a:hlinkClick r:id="rId5"/>
              </a:rPr>
              <a:t>Unsplash</a:t>
            </a:r>
            <a:endParaRPr lang="en-US" dirty="0"/>
          </a:p>
          <a:p>
            <a:endParaRPr lang="en-US" dirty="0"/>
          </a:p>
        </p:txBody>
      </p:sp>
    </p:spTree>
    <p:extLst>
      <p:ext uri="{BB962C8B-B14F-4D97-AF65-F5344CB8AC3E}">
        <p14:creationId xmlns:p14="http://schemas.microsoft.com/office/powerpoint/2010/main" val="41813847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0931-2DAF-4479-837B-E2B86E81C3A8}"/>
              </a:ext>
            </a:extLst>
          </p:cNvPr>
          <p:cNvSpPr>
            <a:spLocks noGrp="1"/>
          </p:cNvSpPr>
          <p:nvPr>
            <p:ph type="title"/>
          </p:nvPr>
        </p:nvSpPr>
        <p:spPr/>
        <p:txBody>
          <a:bodyPr/>
          <a:lstStyle/>
          <a:p>
            <a:r>
              <a:rPr lang="en-US" dirty="0"/>
              <a:t>Sometimes there are exceptions</a:t>
            </a:r>
          </a:p>
        </p:txBody>
      </p:sp>
      <p:sp useBgFill="1">
        <p:nvSpPr>
          <p:cNvPr id="3" name="Content Placeholder 2">
            <a:extLst>
              <a:ext uri="{FF2B5EF4-FFF2-40B4-BE49-F238E27FC236}">
                <a16:creationId xmlns:a16="http://schemas.microsoft.com/office/drawing/2014/main" id="{5AC40687-C0AF-41F1-8B13-C52FFA007063}"/>
              </a:ext>
            </a:extLst>
          </p:cNvPr>
          <p:cNvSpPr>
            <a:spLocks noGrp="1"/>
          </p:cNvSpPr>
          <p:nvPr>
            <p:ph idx="1"/>
          </p:nvPr>
        </p:nvSpPr>
        <p:spPr>
          <a:xfrm>
            <a:off x="2231136" y="2638044"/>
            <a:ext cx="7729728" cy="3762756"/>
          </a:xfrm>
        </p:spPr>
        <p:txBody>
          <a:bodyPr/>
          <a:lstStyle/>
          <a:p>
            <a:r>
              <a:rPr lang="en-US" dirty="0"/>
              <a:t>Contact with former clients once they have graduated?</a:t>
            </a:r>
          </a:p>
          <a:p>
            <a:endParaRPr lang="en-US" dirty="0"/>
          </a:p>
          <a:p>
            <a:r>
              <a:rPr lang="en-US" dirty="0"/>
              <a:t>Attending important life events for current/former clients?</a:t>
            </a:r>
          </a:p>
          <a:p>
            <a:endParaRPr lang="en-US" dirty="0"/>
          </a:p>
          <a:p>
            <a:r>
              <a:rPr lang="en-US" dirty="0"/>
              <a:t>Serving as witness, validating our client’s experience.</a:t>
            </a:r>
          </a:p>
          <a:p>
            <a:endParaRPr lang="en-US" dirty="0"/>
          </a:p>
          <a:p>
            <a:r>
              <a:rPr lang="en-US" dirty="0"/>
              <a:t>The incredible privilege in the work we do.</a:t>
            </a:r>
          </a:p>
          <a:p>
            <a:endParaRPr lang="en-US" dirty="0"/>
          </a:p>
          <a:p>
            <a:r>
              <a:rPr lang="en-US" dirty="0"/>
              <a:t>Save the thank you notes, and read them every once in a while.</a:t>
            </a:r>
          </a:p>
          <a:p>
            <a:endParaRPr lang="en-US" dirty="0"/>
          </a:p>
          <a:p>
            <a:endParaRPr lang="en-US" dirty="0"/>
          </a:p>
        </p:txBody>
      </p:sp>
    </p:spTree>
    <p:extLst>
      <p:ext uri="{BB962C8B-B14F-4D97-AF65-F5344CB8AC3E}">
        <p14:creationId xmlns:p14="http://schemas.microsoft.com/office/powerpoint/2010/main" val="392102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22E2-1360-47CC-9917-391E5CF1F7EA}"/>
              </a:ext>
            </a:extLst>
          </p:cNvPr>
          <p:cNvSpPr>
            <a:spLocks noGrp="1"/>
          </p:cNvSpPr>
          <p:nvPr>
            <p:ph type="title"/>
          </p:nvPr>
        </p:nvSpPr>
        <p:spPr>
          <a:xfrm>
            <a:off x="2231136" y="320880"/>
            <a:ext cx="7729728" cy="1188720"/>
          </a:xfrm>
        </p:spPr>
        <p:txBody>
          <a:bodyPr/>
          <a:lstStyle/>
          <a:p>
            <a:r>
              <a:rPr lang="en-US" dirty="0"/>
              <a:t>Greetings from former </a:t>
            </a:r>
            <a:r>
              <a:rPr lang="en-US" dirty="0" err="1"/>
              <a:t>ccny’ers</a:t>
            </a:r>
            <a:endParaRPr lang="en-US" dirty="0"/>
          </a:p>
        </p:txBody>
      </p:sp>
      <p:pic>
        <p:nvPicPr>
          <p:cNvPr id="5" name="Content Placeholder 4">
            <a:extLst>
              <a:ext uri="{FF2B5EF4-FFF2-40B4-BE49-F238E27FC236}">
                <a16:creationId xmlns:a16="http://schemas.microsoft.com/office/drawing/2014/main" id="{3ECDA052-70E6-4D1E-A276-BB584D41292A}"/>
              </a:ext>
            </a:extLst>
          </p:cNvPr>
          <p:cNvPicPr>
            <a:picLocks noGrp="1" noChangeAspect="1"/>
          </p:cNvPicPr>
          <p:nvPr>
            <p:ph idx="1"/>
          </p:nvPr>
        </p:nvPicPr>
        <p:blipFill>
          <a:blip r:embed="rId3"/>
          <a:stretch>
            <a:fillRect/>
          </a:stretch>
        </p:blipFill>
        <p:spPr>
          <a:xfrm>
            <a:off x="3237721" y="2099388"/>
            <a:ext cx="5225143" cy="3993502"/>
          </a:xfrm>
        </p:spPr>
      </p:pic>
    </p:spTree>
    <p:extLst>
      <p:ext uri="{BB962C8B-B14F-4D97-AF65-F5344CB8AC3E}">
        <p14:creationId xmlns:p14="http://schemas.microsoft.com/office/powerpoint/2010/main" val="1500466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108E0-F4C3-42B3-BAA3-A4BD5943BBA5}"/>
              </a:ext>
            </a:extLst>
          </p:cNvPr>
          <p:cNvSpPr>
            <a:spLocks noGrp="1"/>
          </p:cNvSpPr>
          <p:nvPr>
            <p:ph type="title"/>
          </p:nvPr>
        </p:nvSpPr>
        <p:spPr>
          <a:xfrm>
            <a:off x="2231136" y="964692"/>
            <a:ext cx="7729728" cy="1969008"/>
          </a:xfrm>
        </p:spPr>
        <p:txBody>
          <a:bodyPr/>
          <a:lstStyle/>
          <a:p>
            <a:r>
              <a:rPr lang="en-US" dirty="0"/>
              <a:t>Questions &amp; Dialogue</a:t>
            </a:r>
          </a:p>
        </p:txBody>
      </p:sp>
      <p:sp>
        <p:nvSpPr>
          <p:cNvPr id="3" name="Content Placeholder 2">
            <a:extLst>
              <a:ext uri="{FF2B5EF4-FFF2-40B4-BE49-F238E27FC236}">
                <a16:creationId xmlns:a16="http://schemas.microsoft.com/office/drawing/2014/main" id="{F4CE0945-4DE0-4717-BF6F-1F152D11AD4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65503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3461-FB2B-41B2-8892-65762186D922}"/>
              </a:ext>
            </a:extLst>
          </p:cNvPr>
          <p:cNvSpPr>
            <a:spLocks noGrp="1"/>
          </p:cNvSpPr>
          <p:nvPr>
            <p:ph type="title"/>
          </p:nvPr>
        </p:nvSpPr>
        <p:spPr/>
        <p:txBody>
          <a:bodyPr/>
          <a:lstStyle/>
          <a:p>
            <a:r>
              <a:rPr lang="en-US" dirty="0"/>
              <a:t> words Of Wisdom when starting as Director of Colgate’s CC</a:t>
            </a:r>
          </a:p>
        </p:txBody>
      </p:sp>
      <p:sp useBgFill="1">
        <p:nvSpPr>
          <p:cNvPr id="3" name="Content Placeholder 2">
            <a:extLst>
              <a:ext uri="{FF2B5EF4-FFF2-40B4-BE49-F238E27FC236}">
                <a16:creationId xmlns:a16="http://schemas.microsoft.com/office/drawing/2014/main" id="{68531C17-2495-48AD-9F8F-F890FB45F06C}"/>
              </a:ext>
            </a:extLst>
          </p:cNvPr>
          <p:cNvSpPr>
            <a:spLocks noGrp="1"/>
          </p:cNvSpPr>
          <p:nvPr>
            <p:ph idx="1"/>
          </p:nvPr>
        </p:nvSpPr>
        <p:spPr/>
        <p:txBody>
          <a:bodyPr/>
          <a:lstStyle/>
          <a:p>
            <a:pPr marL="0" indent="0" algn="ctr">
              <a:buNone/>
            </a:pPr>
            <a:r>
              <a:rPr lang="en-US" sz="4000" dirty="0"/>
              <a:t>“There is nothing you will do as a director that’s more important than hiring well.”</a:t>
            </a:r>
          </a:p>
          <a:p>
            <a:pPr marL="0" indent="0">
              <a:buNone/>
            </a:pPr>
            <a:r>
              <a:rPr lang="en-US" dirty="0"/>
              <a:t>                    Jan Coates, Hamilton College’s Dean of Students, Spring 1997</a:t>
            </a:r>
          </a:p>
        </p:txBody>
      </p:sp>
    </p:spTree>
    <p:extLst>
      <p:ext uri="{BB962C8B-B14F-4D97-AF65-F5344CB8AC3E}">
        <p14:creationId xmlns:p14="http://schemas.microsoft.com/office/powerpoint/2010/main" val="283110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CF7-178A-4137-AA0F-5EFD58E5B941}"/>
              </a:ext>
            </a:extLst>
          </p:cNvPr>
          <p:cNvSpPr>
            <a:spLocks noGrp="1"/>
          </p:cNvSpPr>
          <p:nvPr>
            <p:ph type="title"/>
          </p:nvPr>
        </p:nvSpPr>
        <p:spPr>
          <a:xfrm>
            <a:off x="2231136" y="202692"/>
            <a:ext cx="7729728" cy="1188720"/>
          </a:xfrm>
        </p:spPr>
        <p:txBody>
          <a:bodyPr/>
          <a:lstStyle/>
          <a:p>
            <a:r>
              <a:rPr lang="en-US" dirty="0"/>
              <a:t>Hiring and retaining good staff</a:t>
            </a:r>
          </a:p>
        </p:txBody>
      </p:sp>
      <p:pic>
        <p:nvPicPr>
          <p:cNvPr id="11" name="Content Placeholder 10">
            <a:extLst>
              <a:ext uri="{FF2B5EF4-FFF2-40B4-BE49-F238E27FC236}">
                <a16:creationId xmlns:a16="http://schemas.microsoft.com/office/drawing/2014/main" id="{DEE9DE8B-6D1D-446E-B2B5-D4347F6A897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86024" y="1876425"/>
            <a:ext cx="7153275" cy="4391025"/>
          </a:xfrm>
        </p:spPr>
      </p:pic>
    </p:spTree>
    <p:extLst>
      <p:ext uri="{BB962C8B-B14F-4D97-AF65-F5344CB8AC3E}">
        <p14:creationId xmlns:p14="http://schemas.microsoft.com/office/powerpoint/2010/main" val="384781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15F5-46B4-46A7-B48A-A7CB72D459AB}"/>
              </a:ext>
            </a:extLst>
          </p:cNvPr>
          <p:cNvSpPr>
            <a:spLocks noGrp="1"/>
          </p:cNvSpPr>
          <p:nvPr>
            <p:ph type="title"/>
          </p:nvPr>
        </p:nvSpPr>
        <p:spPr>
          <a:xfrm>
            <a:off x="2231136" y="431292"/>
            <a:ext cx="7729728" cy="1188720"/>
          </a:xfrm>
        </p:spPr>
        <p:txBody>
          <a:bodyPr/>
          <a:lstStyle/>
          <a:p>
            <a:r>
              <a:rPr lang="en-US" dirty="0"/>
              <a:t>Important Steps in Hiring and Retaining new (good) Staff</a:t>
            </a:r>
          </a:p>
        </p:txBody>
      </p:sp>
      <p:sp>
        <p:nvSpPr>
          <p:cNvPr id="3" name="Content Placeholder 2">
            <a:extLst>
              <a:ext uri="{FF2B5EF4-FFF2-40B4-BE49-F238E27FC236}">
                <a16:creationId xmlns:a16="http://schemas.microsoft.com/office/drawing/2014/main" id="{CCED6153-78C4-4133-8A01-DDEC76C4F6D5}"/>
              </a:ext>
            </a:extLst>
          </p:cNvPr>
          <p:cNvSpPr>
            <a:spLocks noGrp="1"/>
          </p:cNvSpPr>
          <p:nvPr>
            <p:ph idx="1"/>
          </p:nvPr>
        </p:nvSpPr>
        <p:spPr>
          <a:xfrm>
            <a:off x="2231136" y="2073783"/>
            <a:ext cx="7729728" cy="4352925"/>
          </a:xfrm>
        </p:spPr>
        <p:txBody>
          <a:bodyPr>
            <a:normAutofit fontScale="92500" lnSpcReduction="10000"/>
          </a:bodyPr>
          <a:lstStyle/>
          <a:p>
            <a:r>
              <a:rPr lang="en-US" dirty="0"/>
              <a:t>Clear, accurate, and appealing job description</a:t>
            </a:r>
          </a:p>
          <a:p>
            <a:r>
              <a:rPr lang="en-US" dirty="0"/>
              <a:t>Generating a competitive and (hopefully) deep pool of applicants</a:t>
            </a:r>
          </a:p>
          <a:p>
            <a:r>
              <a:rPr lang="en-US" dirty="0"/>
              <a:t>Good communication</a:t>
            </a:r>
          </a:p>
          <a:p>
            <a:r>
              <a:rPr lang="en-US" dirty="0"/>
              <a:t>Representative search committee that works well together</a:t>
            </a:r>
          </a:p>
          <a:p>
            <a:r>
              <a:rPr lang="en-US" dirty="0"/>
              <a:t>Phone interviews that allow you to identify good and weed out weaker candidates</a:t>
            </a:r>
          </a:p>
          <a:p>
            <a:r>
              <a:rPr lang="en-US" dirty="0"/>
              <a:t>On-campus interviews that include stakeholders who can help “sell” the CC</a:t>
            </a:r>
          </a:p>
          <a:p>
            <a:r>
              <a:rPr lang="en-US" dirty="0"/>
              <a:t>Communicate your CC’s mission, ethos and values– answer the candidate’s question, “What am I getting myself into?”</a:t>
            </a:r>
          </a:p>
          <a:p>
            <a:r>
              <a:rPr lang="en-US" dirty="0"/>
              <a:t>Once hired, good orientation to your office, the student affairs division, the college/university</a:t>
            </a:r>
          </a:p>
          <a:p>
            <a:r>
              <a:rPr lang="en-US" dirty="0"/>
              <a:t>Understand the new hire’s goals, needs, strengths, and areas for growth</a:t>
            </a:r>
          </a:p>
          <a:p>
            <a:r>
              <a:rPr lang="en-US" dirty="0"/>
              <a:t>Provide </a:t>
            </a:r>
            <a:r>
              <a:rPr lang="en-US" b="1" dirty="0"/>
              <a:t>good supervision </a:t>
            </a:r>
            <a:r>
              <a:rPr lang="en-US" dirty="0"/>
              <a:t>and, if desired, help to facilitate a </a:t>
            </a:r>
            <a:r>
              <a:rPr lang="en-US" b="1" dirty="0"/>
              <a:t>mentoring</a:t>
            </a:r>
            <a:r>
              <a:rPr lang="en-US" dirty="0"/>
              <a:t> relationship </a:t>
            </a:r>
          </a:p>
          <a:p>
            <a:endParaRPr lang="en-US" dirty="0"/>
          </a:p>
        </p:txBody>
      </p:sp>
    </p:spTree>
    <p:extLst>
      <p:ext uri="{BB962C8B-B14F-4D97-AF65-F5344CB8AC3E}">
        <p14:creationId xmlns:p14="http://schemas.microsoft.com/office/powerpoint/2010/main" val="96824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9C2A-0302-4CB3-B4E6-40EA5C63E4C4}"/>
              </a:ext>
            </a:extLst>
          </p:cNvPr>
          <p:cNvSpPr>
            <a:spLocks noGrp="1"/>
          </p:cNvSpPr>
          <p:nvPr>
            <p:ph type="title"/>
          </p:nvPr>
        </p:nvSpPr>
        <p:spPr>
          <a:xfrm>
            <a:off x="2231136" y="355092"/>
            <a:ext cx="7729728" cy="1188720"/>
          </a:xfrm>
        </p:spPr>
        <p:txBody>
          <a:bodyPr/>
          <a:lstStyle/>
          <a:p>
            <a:r>
              <a:rPr lang="en-US" dirty="0"/>
              <a:t>Supervision vs. Mentoring</a:t>
            </a:r>
          </a:p>
        </p:txBody>
      </p:sp>
      <p:sp>
        <p:nvSpPr>
          <p:cNvPr id="3" name="Content Placeholder 2">
            <a:extLst>
              <a:ext uri="{FF2B5EF4-FFF2-40B4-BE49-F238E27FC236}">
                <a16:creationId xmlns:a16="http://schemas.microsoft.com/office/drawing/2014/main" id="{40E52ADF-EA2C-4731-836B-74FAFEED73E5}"/>
              </a:ext>
            </a:extLst>
          </p:cNvPr>
          <p:cNvSpPr>
            <a:spLocks noGrp="1"/>
          </p:cNvSpPr>
          <p:nvPr>
            <p:ph sz="half" idx="1"/>
          </p:nvPr>
        </p:nvSpPr>
        <p:spPr>
          <a:xfrm>
            <a:off x="1583438" y="1980819"/>
            <a:ext cx="4271771" cy="3101982"/>
          </a:xfrm>
        </p:spPr>
        <p:txBody>
          <a:bodyPr>
            <a:noAutofit/>
          </a:bodyPr>
          <a:lstStyle/>
          <a:p>
            <a:r>
              <a:rPr lang="en-US" sz="2400" b="1" dirty="0"/>
              <a:t>Supervision</a:t>
            </a:r>
            <a:r>
              <a:rPr lang="en-US" sz="2400" dirty="0"/>
              <a:t>– </a:t>
            </a:r>
            <a:r>
              <a:rPr lang="en-US" sz="2000" dirty="0"/>
              <a:t>In psychotherapy or counseling, clinical guidance and direction (i.e.—critical evaluation) that is provided by a qualified and experienced therapist or counselor– the supervisor– to the trainee. Supervision is required while the trainee learns therapeutic techniques… process notes, audio and videotapes.. Prescribed # of hrs. of supervision is required by state boards as part of the requirements for obtaining licensing in mental health field.</a:t>
            </a:r>
          </a:p>
        </p:txBody>
      </p:sp>
      <p:sp>
        <p:nvSpPr>
          <p:cNvPr id="4" name="Content Placeholder 3">
            <a:extLst>
              <a:ext uri="{FF2B5EF4-FFF2-40B4-BE49-F238E27FC236}">
                <a16:creationId xmlns:a16="http://schemas.microsoft.com/office/drawing/2014/main" id="{17847301-41CA-4EDE-BE70-86F61ED1A6EE}"/>
              </a:ext>
            </a:extLst>
          </p:cNvPr>
          <p:cNvSpPr>
            <a:spLocks noGrp="1"/>
          </p:cNvSpPr>
          <p:nvPr>
            <p:ph sz="half" idx="2"/>
          </p:nvPr>
        </p:nvSpPr>
        <p:spPr>
          <a:xfrm>
            <a:off x="6233540" y="2047494"/>
            <a:ext cx="4270247" cy="4010406"/>
          </a:xfrm>
        </p:spPr>
        <p:txBody>
          <a:bodyPr>
            <a:normAutofit fontScale="70000" lnSpcReduction="20000"/>
          </a:bodyPr>
          <a:lstStyle/>
          <a:p>
            <a:r>
              <a:rPr lang="en-US" sz="3100" b="1" dirty="0"/>
              <a:t>Mentoring</a:t>
            </a:r>
            <a:r>
              <a:rPr lang="en-US" sz="3100" dirty="0"/>
              <a:t>– The provision of instruction, encouragement, and other support to an individual (e.g.– student, youth, or colleague) to aid in their overall growth and development or the pursuit of greater learning skills, a career, or other educational or work-related goals</a:t>
            </a:r>
            <a:r>
              <a:rPr lang="en-US" sz="2600" dirty="0"/>
              <a:t>.</a:t>
            </a:r>
          </a:p>
          <a:p>
            <a:pPr marL="0" indent="0">
              <a:buNone/>
            </a:pPr>
            <a:endParaRPr lang="en-US" sz="2600" dirty="0"/>
          </a:p>
          <a:p>
            <a:pPr marL="0" indent="0">
              <a:buNone/>
            </a:pPr>
            <a:r>
              <a:rPr lang="en-US" dirty="0" err="1"/>
              <a:t>VandenBos</a:t>
            </a:r>
            <a:r>
              <a:rPr lang="en-US" dirty="0"/>
              <a:t>, GR.  Editor in Chief (2007). APA Dictionary of Psychology.  Washington, DC.:  American Psychological Association.</a:t>
            </a:r>
          </a:p>
          <a:p>
            <a:endParaRPr lang="en-US" dirty="0"/>
          </a:p>
        </p:txBody>
      </p:sp>
    </p:spTree>
    <p:extLst>
      <p:ext uri="{BB962C8B-B14F-4D97-AF65-F5344CB8AC3E}">
        <p14:creationId xmlns:p14="http://schemas.microsoft.com/office/powerpoint/2010/main" val="428915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F01A-D7D5-40A8-95FB-45DD0AF02BC6}"/>
              </a:ext>
            </a:extLst>
          </p:cNvPr>
          <p:cNvSpPr>
            <a:spLocks noGrp="1"/>
          </p:cNvSpPr>
          <p:nvPr>
            <p:ph type="title"/>
          </p:nvPr>
        </p:nvSpPr>
        <p:spPr/>
        <p:txBody>
          <a:bodyPr/>
          <a:lstStyle/>
          <a:p>
            <a:r>
              <a:rPr lang="en-US" dirty="0"/>
              <a:t>Supervision vs. Mentoring</a:t>
            </a:r>
          </a:p>
        </p:txBody>
      </p:sp>
      <p:sp>
        <p:nvSpPr>
          <p:cNvPr id="3" name="Content Placeholder 2">
            <a:extLst>
              <a:ext uri="{FF2B5EF4-FFF2-40B4-BE49-F238E27FC236}">
                <a16:creationId xmlns:a16="http://schemas.microsoft.com/office/drawing/2014/main" id="{2CC959C3-3F9B-4D84-A750-8CB188F830A6}"/>
              </a:ext>
            </a:extLst>
          </p:cNvPr>
          <p:cNvSpPr>
            <a:spLocks noGrp="1"/>
          </p:cNvSpPr>
          <p:nvPr>
            <p:ph idx="1"/>
          </p:nvPr>
        </p:nvSpPr>
        <p:spPr>
          <a:xfrm>
            <a:off x="1790700" y="2638044"/>
            <a:ext cx="8686800" cy="3101983"/>
          </a:xfrm>
        </p:spPr>
        <p:txBody>
          <a:bodyPr>
            <a:noAutofit/>
          </a:bodyPr>
          <a:lstStyle/>
          <a:p>
            <a:r>
              <a:rPr lang="en-US" sz="2400" b="1" i="1" dirty="0"/>
              <a:t>Supervision</a:t>
            </a:r>
            <a:r>
              <a:rPr lang="en-US" sz="2400" dirty="0"/>
              <a:t> focuses more on </a:t>
            </a:r>
            <a:r>
              <a:rPr lang="en-US" sz="2400" b="1" dirty="0"/>
              <a:t>performance of the task-related aspects of the job responsibilities</a:t>
            </a:r>
            <a:r>
              <a:rPr lang="en-US" sz="2400" dirty="0"/>
              <a:t> (e.g.– assessing clients, conceptualizing, therapeutic approach/techniques, note/report writing, etc.)</a:t>
            </a:r>
          </a:p>
          <a:p>
            <a:endParaRPr lang="en-US" sz="2400" dirty="0"/>
          </a:p>
          <a:p>
            <a:r>
              <a:rPr lang="en-US" sz="2400" b="1" i="1" dirty="0"/>
              <a:t>Mentoring</a:t>
            </a:r>
            <a:r>
              <a:rPr lang="en-US" sz="2400" dirty="0"/>
              <a:t> focuses on the </a:t>
            </a:r>
            <a:r>
              <a:rPr lang="en-US" sz="2400" b="1" dirty="0"/>
              <a:t>fuller range of the individual’s development, </a:t>
            </a:r>
            <a:r>
              <a:rPr lang="en-US" sz="2400" dirty="0"/>
              <a:t>typically less directly performance-oriented (e.g.– </a:t>
            </a:r>
            <a:r>
              <a:rPr lang="en-US" sz="2400" b="1" dirty="0"/>
              <a:t>career planning, personal development, work/life balance, encouragement/challenge balance, emotional support</a:t>
            </a:r>
            <a:r>
              <a:rPr lang="en-US" sz="2400" dirty="0"/>
              <a:t>).</a:t>
            </a:r>
          </a:p>
        </p:txBody>
      </p:sp>
    </p:spTree>
    <p:extLst>
      <p:ext uri="{BB962C8B-B14F-4D97-AF65-F5344CB8AC3E}">
        <p14:creationId xmlns:p14="http://schemas.microsoft.com/office/powerpoint/2010/main" val="408613229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17835</TotalTime>
  <Words>7526</Words>
  <Application>Microsoft Office PowerPoint</Application>
  <PresentationFormat>Widescreen</PresentationFormat>
  <Paragraphs>680</Paragraphs>
  <Slides>46</Slides>
  <Notes>46</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Gill Sans MT</vt:lpstr>
      <vt:lpstr>Parcel</vt:lpstr>
      <vt:lpstr>Cultivating staff and lessons learned: Reflections on 30 years in college counseling </vt:lpstr>
      <vt:lpstr>Agenda</vt:lpstr>
      <vt:lpstr>Creating your Center’s “Culture”</vt:lpstr>
      <vt:lpstr>Insert your center here</vt:lpstr>
      <vt:lpstr> words Of Wisdom when starting as Director of Colgate’s CC</vt:lpstr>
      <vt:lpstr>Hiring and retaining good staff</vt:lpstr>
      <vt:lpstr>Important Steps in Hiring and Retaining new (good) Staff</vt:lpstr>
      <vt:lpstr>Supervision vs. Mentoring</vt:lpstr>
      <vt:lpstr>Supervision vs. Mentoring</vt:lpstr>
      <vt:lpstr>Your experience with Mentoring</vt:lpstr>
      <vt:lpstr>The Benefits of Having a Mentor</vt:lpstr>
      <vt:lpstr>The Benefits of Being a Mentor</vt:lpstr>
      <vt:lpstr>Characteristics of Successful mentoring Relationships</vt:lpstr>
      <vt:lpstr>Characteristics of Unsuccessful mentoring relationships</vt:lpstr>
      <vt:lpstr>Establishing a meaningful relationship with your mentor</vt:lpstr>
      <vt:lpstr>Qualities of a good Mentee</vt:lpstr>
      <vt:lpstr>Qualities of a good Mentor</vt:lpstr>
      <vt:lpstr>Effective mentoring behaviors</vt:lpstr>
      <vt:lpstr>Factors impacting mentoring relationships</vt:lpstr>
      <vt:lpstr>Mentoring Relationship Example</vt:lpstr>
      <vt:lpstr>PowerPoint Presentation</vt:lpstr>
      <vt:lpstr>Finding your Mentor</vt:lpstr>
      <vt:lpstr>Developing mentoring opportunities at ccny</vt:lpstr>
      <vt:lpstr>Looking Back: Lessons learned</vt:lpstr>
      <vt:lpstr>Spoiler alert–  you already know these</vt:lpstr>
      <vt:lpstr>Establishing the “Culture”  for your center</vt:lpstr>
      <vt:lpstr>Who is your client?</vt:lpstr>
      <vt:lpstr>Trust establishing and maintaining</vt:lpstr>
      <vt:lpstr>Intentional  relationships</vt:lpstr>
      <vt:lpstr>What are the most important cc functions?</vt:lpstr>
      <vt:lpstr>What do others see as the cc’s most important contribution to the institution?</vt:lpstr>
      <vt:lpstr>CC role in responding to  campus crises</vt:lpstr>
      <vt:lpstr>The consuming nature of responding to crises</vt:lpstr>
      <vt:lpstr>The director’s style of leadership</vt:lpstr>
      <vt:lpstr>Decisions from above that we don’t understand or agree with</vt:lpstr>
      <vt:lpstr>Adapting  when  needed</vt:lpstr>
      <vt:lpstr>Communicating expectations for staff members</vt:lpstr>
      <vt:lpstr>Career ladders</vt:lpstr>
      <vt:lpstr>Convey appreciation and recognize others publicly</vt:lpstr>
      <vt:lpstr>Cultivating the Soil: Nothing is Too Small or Too Slow</vt:lpstr>
      <vt:lpstr>Invitation  And  Acceptance Sarah </vt:lpstr>
      <vt:lpstr>Invitation  and  acceptance (con’t)</vt:lpstr>
      <vt:lpstr>Invitation  And  Acceptance (cont)</vt:lpstr>
      <vt:lpstr>Sometimes there are exceptions</vt:lpstr>
      <vt:lpstr>Greetings from former ccny’ers</vt:lpstr>
      <vt:lpstr>Questions &amp; Dialogue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staff and lessons learned: Reflections on 30 years in college counseling</dc:title>
  <dc:creator>Nancy Thompson</dc:creator>
  <cp:lastModifiedBy>Gilles-Thomas, David</cp:lastModifiedBy>
  <cp:revision>167</cp:revision>
  <cp:lastPrinted>2018-06-06T15:48:18Z</cp:lastPrinted>
  <dcterms:created xsi:type="dcterms:W3CDTF">2018-05-10T19:08:33Z</dcterms:created>
  <dcterms:modified xsi:type="dcterms:W3CDTF">2018-06-15T14:08:45Z</dcterms:modified>
</cp:coreProperties>
</file>