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offee+tea demo" panose="02000603000000000000" pitchFamily="2" charset="0"/>
      <p:regular r:id="rId35"/>
    </p:embeddedFont>
    <p:embeddedFont>
      <p:font typeface="Lobster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E34FE0-AF3C-42D2-9440-B8CC8FEB3C36}">
  <a:tblStyle styleId="{AFE34FE0-AF3C-42D2-9440-B8CC8FEB3C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55" name="Shape 5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Shape 5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" name="Shape 5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0" name="Shape 6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Shape 64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Shape 6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68" name="Shape 6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1" name="Shape 71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3" name="Shap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0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hape 14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1" name="Shape 14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Shape 14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3" name="Shape 14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5" name="Shape 14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6" name="Shape 146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Shape 14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Shape 15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Shape 15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4" name="Shape 15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7" name="Shape 157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Shape 17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Shape 19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1" name="Shape 19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Shape 19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Shape 1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5" name="Shape 19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6" name="Shape 196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Shape 19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Shape 20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Shape 20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4" name="Shape 20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7" name="Shape 207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Shape 22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E1E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7" name="Shape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Shape 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9" name="Shape 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2" name="Shape 1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Shape 1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" name="Shape 2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3" name="Shape 2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elazquez@geneseo.edu" TargetMode="External"/><Relationship Id="rId4" Type="http://schemas.openxmlformats.org/officeDocument/2006/relationships/hyperlink" Target="mailto:cholette@geneseo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ctrTitle"/>
          </p:nvPr>
        </p:nvSpPr>
        <p:spPr>
          <a:xfrm>
            <a:off x="4683967" y="2351314"/>
            <a:ext cx="3442996" cy="141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Evolution of a Counseling Center:  </a:t>
            </a:r>
            <a:r>
              <a:rPr lang="en-US" sz="2000" b="1" i="1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Traditional to Triage</a:t>
            </a:r>
            <a:endParaRPr sz="2000" b="1" i="1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ubTitle" idx="1"/>
          </p:nvPr>
        </p:nvSpPr>
        <p:spPr>
          <a:xfrm>
            <a:off x="4750515" y="4118886"/>
            <a:ext cx="3309900" cy="19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Beth Cholette, PhD, RYT</a:t>
            </a:r>
            <a:endParaRPr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</a:pPr>
            <a:r>
              <a:rPr lang="en-US" sz="1400" b="0" i="1" u="none" strike="noStrike" cap="none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Director for South Village Counseling Services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Madeline Vel</a:t>
            </a:r>
            <a:r>
              <a:rPr lang="en-US" dirty="0"/>
              <a:t>áz</a:t>
            </a:r>
            <a:r>
              <a:rPr lang="en-US" sz="1800" b="0" i="0" u="none" strike="noStrike" cap="none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quez, LMSW</a:t>
            </a:r>
            <a:endParaRPr dirty="0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</a:pPr>
            <a:r>
              <a:rPr lang="en-US" sz="1400" b="0" i="1" u="none" strike="noStrike" cap="none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Triage Counselor</a:t>
            </a:r>
            <a:br>
              <a:rPr lang="en-US" sz="1400" i="1" dirty="0"/>
            </a:br>
            <a:r>
              <a:rPr lang="en-US" sz="1400" b="0" i="1" u="none" strike="noStrike" cap="none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Counseling Services</a:t>
            </a:r>
            <a:endParaRPr sz="800" b="0" i="1" u="none" strike="noStrike" cap="none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SUNY Geneseo</a:t>
            </a:r>
            <a:endParaRPr sz="1800" b="0" i="0" u="none" strike="noStrike" cap="none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043500" y="941551"/>
            <a:ext cx="70248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 Evolution: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Change?, </a:t>
            </a:r>
            <a:r>
              <a:rPr lang="en-US" sz="3600" b="0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</a:t>
            </a:r>
            <a:endParaRPr sz="3600" b="0" i="1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043500" y="2170650"/>
            <a:ext cx="70836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Char char="○"/>
            </a:pP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Increasing symptom severity:</a:t>
            </a:r>
            <a:b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48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American College Health Association-National College Health Assessment II (ACHA-NCHA II), Conducted at Geneseo Spring 2018</a:t>
            </a:r>
            <a:br>
              <a:rPr lang="en-US" sz="148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70" b="0" i="1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40080" marR="0" lvl="1" indent="-27432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70% “Felt overwhelming anxiety”</a:t>
            </a:r>
            <a:endParaRPr/>
          </a:p>
          <a:p>
            <a:pPr marL="640080" marR="0" lvl="1" indent="-27432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57% “Felt things were hopeless”</a:t>
            </a:r>
            <a:endParaRPr/>
          </a:p>
          <a:p>
            <a:pPr marL="640080" marR="0" lvl="1" indent="-27432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47% “Felt so depressed it was difficult to function</a:t>
            </a:r>
            <a:endParaRPr/>
          </a:p>
          <a:p>
            <a:pPr marL="640080" marR="0" lvl="1" indent="-27432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15% “Seriously considered suicide”</a:t>
            </a:r>
            <a:endParaRPr/>
          </a:p>
          <a:p>
            <a:pPr marL="640080" marR="0" lvl="1" indent="-27432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12% intentionally injured </a:t>
            </a:r>
            <a:r>
              <a:rPr lang="en-US" sz="1572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(cutting, burning, etc.)</a:t>
            </a:r>
            <a:endParaRPr sz="832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40080" marR="0" lvl="1" indent="-27432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75% identified at least one life issue </a:t>
            </a:r>
            <a:r>
              <a:rPr lang="en-US" sz="1572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(academics, family, interpersonal, sleep, health, etc.) </a:t>
            </a:r>
            <a:r>
              <a:rPr lang="en-US" sz="2035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being “traumatic or very difficult to handle”</a:t>
            </a:r>
            <a:br>
              <a:rPr lang="en-US" sz="2035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35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lang="en-US" sz="18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56% reported dealing with </a:t>
            </a:r>
            <a:r>
              <a:rPr lang="en-US" sz="185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or more</a:t>
            </a:r>
            <a:r>
              <a:rPr lang="en-US" sz="18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issues</a:t>
            </a:r>
            <a:endParaRPr sz="2035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67182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None/>
            </a:pPr>
            <a:endParaRPr sz="222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6711162" y="149847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Shape 325" descr="Dilbert Do More With Les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159" y="1763486"/>
            <a:ext cx="7948891" cy="356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 descr="agent of chang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9002" y="2239347"/>
            <a:ext cx="7817422" cy="250060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6711162" y="149847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043500" y="1027672"/>
            <a:ext cx="70248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entury Gothic"/>
              <a:buNone/>
            </a:pPr>
            <a:r>
              <a:rPr lang="en-US" sz="35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Becoming “Agents of Change”</a:t>
            </a:r>
            <a:endParaRPr sz="35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043500" y="2108350"/>
            <a:ext cx="6777300" cy="3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Approval to add </a:t>
            </a:r>
            <a:r>
              <a:rPr lang="en-US" sz="2400" b="0" i="0" u="sng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new FTE lines in February 2016</a:t>
            </a:r>
            <a:endParaRPr dirty="0"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of three FTE lines designated as “triage counselors”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a.ka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“jack of all trades”)</a:t>
            </a:r>
            <a:endParaRPr dirty="0"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to have two new triage counselors manage all initial triage, all walk-ins, all crises, all referrals—and pretty much anything else we could get them to do!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</a:t>
            </a:r>
            <a:endParaRPr sz="24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043500" y="1027670"/>
            <a:ext cx="70248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Versus Reality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6739153" y="15917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Shape 345" descr="systemchange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9401" y="1753300"/>
            <a:ext cx="4345200" cy="43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043500" y="1283875"/>
            <a:ext cx="7188900" cy="4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800" i="1"/>
              <a:t>So…</a:t>
            </a:r>
            <a:endParaRPr sz="4800" i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800"/>
              <a:t>What do the </a:t>
            </a:r>
            <a:endParaRPr sz="4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800"/>
              <a:t>Triage Counselors REALLY do?</a:t>
            </a:r>
            <a:endParaRPr sz="48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6739153" y="159176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8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Prevention / Intervention / Postvention </a:t>
            </a: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1043500" y="2170675"/>
            <a:ext cx="7024800" cy="414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b="1"/>
              <a:t>Prevention </a:t>
            </a:r>
            <a:endParaRPr sz="2000" b="1"/>
          </a:p>
          <a:p>
            <a:pPr marL="640080" marR="0" lvl="1" indent="-276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Coordinator of Health Promotion - Wellness Outreach</a:t>
            </a:r>
            <a:endParaRPr sz="1800"/>
          </a:p>
          <a:p>
            <a:pPr marL="640080" marR="0" lvl="1" indent="-276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Triage</a:t>
            </a:r>
            <a:r>
              <a:rPr lang="en-US" sz="1800" b="1"/>
              <a:t> </a:t>
            </a:r>
            <a:r>
              <a:rPr lang="en-US" sz="1800"/>
              <a:t>Counselors as psycho-educators - Campus Outreach Programming and Initial Triage Appointments </a:t>
            </a:r>
            <a:endParaRPr sz="1800" b="1"/>
          </a:p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b="1"/>
              <a:t>Intervention</a:t>
            </a:r>
            <a:endParaRPr sz="2000" b="1"/>
          </a:p>
          <a:p>
            <a:pPr marL="640080" marR="0" lvl="1" indent="-276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Triage Counselors provide Crisis Appointments</a:t>
            </a:r>
            <a:endParaRPr sz="1800"/>
          </a:p>
          <a:p>
            <a:pPr marL="640080" marR="0" lvl="1" indent="-276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Short Term Counselors</a:t>
            </a:r>
            <a:r>
              <a:rPr lang="en-US" sz="1800" b="1"/>
              <a:t> </a:t>
            </a:r>
            <a:endParaRPr sz="1800" b="1"/>
          </a:p>
          <a:p>
            <a:pPr marL="640080" marR="0" lvl="1" indent="-276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Psychiatrist</a:t>
            </a:r>
            <a:r>
              <a:rPr lang="en-US" sz="1800" b="1"/>
              <a:t> </a:t>
            </a:r>
            <a:r>
              <a:rPr lang="en-US" sz="1800" i="1"/>
              <a:t>(triage does not refer directly to psychiatry)</a:t>
            </a:r>
            <a:r>
              <a:rPr lang="en-US" sz="1800"/>
              <a:t> </a:t>
            </a:r>
            <a:endParaRPr sz="1800"/>
          </a:p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b="1"/>
              <a:t>Postvention </a:t>
            </a:r>
            <a:endParaRPr sz="2000" b="1"/>
          </a:p>
          <a:p>
            <a:pPr marL="640080" marR="0" lvl="1" indent="-276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▪"/>
            </a:pPr>
            <a:r>
              <a:rPr lang="en-US" sz="1800"/>
              <a:t>Triage Counselors provide Case Management:</a:t>
            </a:r>
            <a:endParaRPr sz="1800"/>
          </a:p>
          <a:p>
            <a:pPr marL="914400" marR="0" lvl="2" indent="-2463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-US" sz="1800"/>
              <a:t>Gap sessions</a:t>
            </a:r>
            <a:endParaRPr sz="1800"/>
          </a:p>
          <a:p>
            <a:pPr marL="914400" marR="0" lvl="2" indent="-2463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-US" sz="1800"/>
              <a:t>Post-Hospitalization Discharges  </a:t>
            </a:r>
            <a:endParaRPr sz="1800"/>
          </a:p>
          <a:p>
            <a:pPr marL="914400" marR="0" lvl="2" indent="-2463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Referral from short term counseling to community based higher level of services</a:t>
            </a:r>
            <a:endParaRPr sz="1800"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6735996" y="209916"/>
            <a:ext cx="133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1043500" y="943525"/>
            <a:ext cx="7024800" cy="117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versus Dual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Triage Provisions </a:t>
            </a:r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6735996" y="180791"/>
            <a:ext cx="133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365" name="Shape 365"/>
          <p:cNvGraphicFramePr/>
          <p:nvPr/>
        </p:nvGraphicFramePr>
        <p:xfrm>
          <a:off x="1043500" y="2237025"/>
          <a:ext cx="7131925" cy="4062475"/>
        </p:xfrm>
        <a:graphic>
          <a:graphicData uri="http://schemas.openxmlformats.org/drawingml/2006/table">
            <a:tbl>
              <a:tblPr>
                <a:noFill/>
                <a:tableStyleId>{AFE34FE0-AF3C-42D2-9440-B8CC8FEB3C36}</a:tableStyleId>
              </a:tblPr>
              <a:tblGrid>
                <a:gridCol w="305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3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 On-Staff </a:t>
                      </a:r>
                      <a:endParaRPr sz="15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Triage Counselor</a:t>
                      </a:r>
                      <a:endParaRPr sz="15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 On-Staff </a:t>
                      </a:r>
                      <a:endParaRPr sz="15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Triage Counselors</a:t>
                      </a:r>
                      <a:endParaRPr sz="15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Scheduling backup provisions</a:t>
                      </a:r>
                      <a:endParaRPr sz="1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1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Ability to perform campus outreach combined with psycho-education </a:t>
                      </a:r>
                      <a:endParaRPr sz="1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Ability to allot case management specific time </a:t>
                      </a:r>
                      <a:endParaRPr sz="1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4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Resource building time </a:t>
                      </a:r>
                      <a:endParaRPr sz="1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3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Semester end assistance with Brief Counseling Appointments</a:t>
                      </a:r>
                      <a:endParaRPr sz="15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Pre-Triage Utilized</a:t>
                      </a:r>
                      <a:endParaRPr sz="15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endParaRPr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043500" y="718451"/>
            <a:ext cx="7024800" cy="90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Pre-Triage / Purple Form </a:t>
            </a:r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1043500" y="1619125"/>
            <a:ext cx="7024800" cy="99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If a triage appointment time is not immediately available for a walk-in, client reviews this form and the </a:t>
            </a:r>
            <a:r>
              <a:rPr lang="en-US" sz="1800" i="1"/>
              <a:t>Backup “On-Call” Counselor </a:t>
            </a:r>
            <a:r>
              <a:rPr lang="en-US" sz="1800"/>
              <a:t>completes a 5-minute pre-screening for services. </a:t>
            </a:r>
            <a:endParaRPr sz="1800"/>
          </a:p>
        </p:txBody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6735996" y="224491"/>
            <a:ext cx="133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73" name="Shape 373"/>
          <p:cNvSpPr txBox="1"/>
          <p:nvPr/>
        </p:nvSpPr>
        <p:spPr>
          <a:xfrm>
            <a:off x="1579800" y="2754850"/>
            <a:ext cx="5984400" cy="34158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simply stating YES or NO, please let us know if any of the following items apply to your current situation: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suicide attempt/increase/thoughts/plans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 Injury within 24 hours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Thoughts of SI/HI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Concerned for safety of another 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harm to your person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witnessing of violence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Death of a loved one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Hallucinations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 of control recreational drug use</a:t>
            </a:r>
            <a:endParaRPr sz="1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</a:pPr>
            <a:r>
              <a:rPr lang="en-US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 for hospital services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043500" y="908613"/>
            <a:ext cx="7024800" cy="99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Defining Initial Care Level</a:t>
            </a:r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6735971" y="166241"/>
            <a:ext cx="133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380" name="Shape 380"/>
          <p:cNvGraphicFramePr/>
          <p:nvPr/>
        </p:nvGraphicFramePr>
        <p:xfrm>
          <a:off x="1112375" y="2279500"/>
          <a:ext cx="6919225" cy="3519800"/>
        </p:xfrm>
        <a:graphic>
          <a:graphicData uri="http://schemas.openxmlformats.org/drawingml/2006/table">
            <a:tbl>
              <a:tblPr>
                <a:noFill/>
                <a:tableStyleId>{AFE34FE0-AF3C-42D2-9440-B8CC8FEB3C36}</a:tableStyleId>
              </a:tblPr>
              <a:tblGrid>
                <a:gridCol w="13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93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Defined As</a:t>
                      </a:r>
                      <a:endPara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Appointment </a:t>
                      </a:r>
                      <a:endPara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</a:t>
                      </a:r>
                      <a:endPara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7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Emergency </a:t>
                      </a:r>
                      <a:endPara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Active Mania, High Risk SI/HI, Severe Psychiatric Need, Special Referral for Assessment, Possible MHA needs, etc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Immediate Care </a:t>
                      </a:r>
                      <a:endParaRPr sz="1600" i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3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Crisis</a:t>
                      </a:r>
                      <a:endPara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Defined by the client or referral source as needing prompt services 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Same Day to Next Day</a:t>
                      </a:r>
                      <a:endParaRPr sz="1600" i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3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On-Call</a:t>
                      </a:r>
                      <a:endParaRPr sz="16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Request for initial counseling appointment</a:t>
                      </a:r>
                      <a:endParaRPr sz="16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Within 48 - 72 Hours</a:t>
                      </a:r>
                      <a:endParaRPr sz="1600" i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743371" y="165491"/>
            <a:ext cx="133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FEFEFE"/>
                </a:solidFill>
              </a:rPr>
              <a:t>2</a:t>
            </a:fld>
            <a:endParaRPr>
              <a:solidFill>
                <a:srgbClr val="FEFEFE"/>
              </a:solidFill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1651800" y="2357700"/>
            <a:ext cx="5840400" cy="21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US" sz="3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presenters have no actual or potential conflict of interest in relation to this program/presentation.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entury Gothic"/>
              <a:buNone/>
            </a:pPr>
            <a:r>
              <a:rPr lang="en-US" sz="3500"/>
              <a:t>Adhesive Time Managing of a 45-Minute Triage Appointment</a:t>
            </a:r>
            <a:endParaRPr sz="35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1043500" y="2326775"/>
            <a:ext cx="72969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u="sng"/>
              <a:t>8 Minutes</a:t>
            </a:r>
            <a:r>
              <a:rPr lang="en-US" sz="2000"/>
              <a:t>: </a:t>
            </a:r>
            <a:br>
              <a:rPr lang="en-US" sz="2000"/>
            </a:br>
            <a:r>
              <a:rPr lang="en-US" sz="2000"/>
              <a:t>Client Completes Documentation </a:t>
            </a:r>
            <a:r>
              <a:rPr lang="en-US" sz="1600"/>
              <a:t>(questionnaire, CCAPS)</a:t>
            </a:r>
            <a:endParaRPr sz="1600"/>
          </a:p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u="sng"/>
              <a:t>2 Minutes</a:t>
            </a:r>
            <a:r>
              <a:rPr lang="en-US" sz="2000"/>
              <a:t>: </a:t>
            </a:r>
            <a:br>
              <a:rPr lang="en-US" sz="2000"/>
            </a:br>
            <a:r>
              <a:rPr lang="en-US" sz="2000"/>
              <a:t>Verbal Confidentiality Disclosure</a:t>
            </a:r>
            <a:endParaRPr sz="2000"/>
          </a:p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u="sng"/>
              <a:t>15 Minutes</a:t>
            </a:r>
            <a:r>
              <a:rPr lang="en-US" sz="2000"/>
              <a:t>: </a:t>
            </a:r>
            <a:br>
              <a:rPr lang="en-US" sz="2000"/>
            </a:br>
            <a:r>
              <a:rPr lang="en-US" sz="2000"/>
              <a:t>Case Discussion/Event/Symptoms/Background/Goals</a:t>
            </a:r>
            <a:endParaRPr sz="2000"/>
          </a:p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u="sng"/>
              <a:t>10 Minutes</a:t>
            </a:r>
            <a:r>
              <a:rPr lang="en-US" sz="2000"/>
              <a:t>: </a:t>
            </a:r>
            <a:br>
              <a:rPr lang="en-US" sz="2000"/>
            </a:br>
            <a:r>
              <a:rPr lang="en-US" sz="2000"/>
              <a:t>Risk Assessment</a:t>
            </a:r>
            <a:endParaRPr sz="2000"/>
          </a:p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u="sng"/>
              <a:t>5 Minutes</a:t>
            </a:r>
            <a:r>
              <a:rPr lang="en-US" sz="2000"/>
              <a:t>:</a:t>
            </a:r>
            <a:br>
              <a:rPr lang="en-US" sz="2000"/>
            </a:br>
            <a:r>
              <a:rPr lang="en-US" sz="2000"/>
              <a:t> Psychoeducation/Intervention</a:t>
            </a:r>
            <a:endParaRPr sz="2000"/>
          </a:p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u="sng"/>
              <a:t>5 Minutes</a:t>
            </a:r>
            <a:r>
              <a:rPr lang="en-US" sz="2000"/>
              <a:t>: </a:t>
            </a:r>
            <a:br>
              <a:rPr lang="en-US" sz="2000"/>
            </a:br>
            <a:r>
              <a:rPr lang="en-US" sz="2000"/>
              <a:t>Referral and Documentation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849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043500" y="874425"/>
            <a:ext cx="7408200" cy="80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900"/>
              <a:t>Triage Session Risk Assessment</a:t>
            </a:r>
            <a:endParaRPr sz="3900"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1043500" y="1759225"/>
            <a:ext cx="6777300" cy="14809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b="1" dirty="0"/>
              <a:t>Assessing current and past ideation or events</a:t>
            </a:r>
            <a:endParaRPr sz="2000" b="1"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sz="2000" dirty="0"/>
              <a:t>Self-Injurious Behaviors</a:t>
            </a:r>
            <a:endParaRPr sz="2000"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Suicidal Ideation/Attempts</a:t>
            </a:r>
            <a:endParaRPr sz="2000"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Homicidal Ideation/Attempts </a:t>
            </a:r>
            <a:endParaRPr sz="2000"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Eating Disorder Thoughts/Behaviors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6760371" y="180816"/>
            <a:ext cx="133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050" y="3330425"/>
            <a:ext cx="6009926" cy="2954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1043500" y="918301"/>
            <a:ext cx="7024800" cy="1252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Benefits of Dedicated Triage Counselor(s)</a:t>
            </a:r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043499" y="2292825"/>
            <a:ext cx="7464397" cy="35613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050" dirty="0"/>
              <a:t>Quicker access to care for first-time clients</a:t>
            </a:r>
            <a:endParaRPr sz="2050" dirty="0"/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050" dirty="0"/>
              <a:t>Higher utilization by those who previously did not access services </a:t>
            </a:r>
            <a:r>
              <a:rPr lang="en-US" sz="2050" i="1" dirty="0"/>
              <a:t>(largely due to decreased wait times)</a:t>
            </a:r>
            <a:endParaRPr sz="2050" i="1" dirty="0"/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050" dirty="0"/>
              <a:t>Rapid screening of all new clients</a:t>
            </a:r>
            <a:endParaRPr sz="2050" dirty="0"/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050" dirty="0"/>
              <a:t>Greater dedication to client’s presenting needs</a:t>
            </a:r>
            <a:endParaRPr sz="2050" dirty="0"/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050" dirty="0"/>
              <a:t>Improved referrals with limited resources, including faster connections and better follow-up</a:t>
            </a:r>
            <a:endParaRPr sz="2050" dirty="0"/>
          </a:p>
          <a:p>
            <a: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050" dirty="0"/>
              <a:t>Increased recognition of high acuity serviced</a:t>
            </a:r>
            <a:endParaRPr sz="2050" i="1" dirty="0"/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050" dirty="0"/>
              <a:t>Higher client satisfaction with services</a:t>
            </a:r>
            <a:endParaRPr sz="2050" dirty="0"/>
          </a:p>
          <a:p>
            <a: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050" dirty="0"/>
              <a:t>Improved overall perception of services</a:t>
            </a:r>
            <a:endParaRPr sz="2050" dirty="0"/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6735996" y="209916"/>
            <a:ext cx="133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1043500" y="947550"/>
            <a:ext cx="70248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entury Gothic"/>
              <a:buNone/>
            </a:pPr>
            <a:r>
              <a:rPr lang="en-US"/>
              <a:t>Hiring for Essential Skills</a:t>
            </a:r>
            <a:endParaRPr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1051325" y="1693300"/>
            <a:ext cx="7001400" cy="4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200" b="1" dirty="0"/>
              <a:t>Clinical Management Skills </a:t>
            </a:r>
            <a:endParaRPr sz="2200"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Rapid client sorting based on acuity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Rapid assessment for appropriateness of short intervention 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Ability to provide Brief Timed Interventions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Strong Counselor/Client matching 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Comfort providing Pre-Intake Diagnostic Assessment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Comfort utilizing Motivational Interviewing, particularly when referring clients to community for higher level of care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Ability to de-escalate clients in crisis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Ability to manage MHA referrals while maintaining safety protocols</a:t>
            </a:r>
            <a:endParaRPr dirty="0"/>
          </a:p>
          <a:p>
            <a:pPr marL="342900" marR="0" lvl="0" indent="-15849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1400" dirty="0"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1043500" y="928950"/>
            <a:ext cx="70248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entury Gothic"/>
              <a:buNone/>
            </a:pPr>
            <a:r>
              <a:rPr lang="en-US" sz="3900"/>
              <a:t>Hiring for Essential Skills, </a:t>
            </a:r>
            <a:r>
              <a:rPr lang="en-US" sz="3800" i="1"/>
              <a:t>cont.</a:t>
            </a:r>
            <a:endParaRPr sz="3800" b="0" i="1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1043500" y="1861200"/>
            <a:ext cx="6699083" cy="4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549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200" b="1" dirty="0"/>
              <a:t>Business Management Skills</a:t>
            </a:r>
            <a:endParaRPr sz="2200" b="1"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Ability for quick decision-making 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Appointment time management 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Ability to help client create and accept a strong disposition plan 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Strong follow up with referrals </a:t>
            </a:r>
            <a:endParaRPr dirty="0"/>
          </a:p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200" b="1" dirty="0"/>
              <a:t>Generalist Skills </a:t>
            </a:r>
            <a:endParaRPr sz="2200" b="1"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Ability to represent and manage Equality/Equity </a:t>
            </a:r>
            <a:endParaRPr dirty="0"/>
          </a:p>
          <a:p>
            <a:pPr marL="640080" marR="0" lvl="1" indent="-289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Very broad knowledge and quick delivery of psychoeducation</a:t>
            </a:r>
            <a:endParaRPr dirty="0"/>
          </a:p>
          <a:p>
            <a:pPr marL="342900" marR="0" lvl="0" indent="-294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200" b="1" dirty="0"/>
              <a:t>Burn Out Prevention Skills</a:t>
            </a:r>
            <a:endParaRPr sz="2200" b="1" dirty="0">
              <a:solidFill>
                <a:schemeClr val="dk1"/>
              </a:solidFill>
            </a:endParaRPr>
          </a:p>
          <a:p>
            <a:pPr marL="640080" lvl="1" indent="-28956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n-US" dirty="0"/>
              <a:t>Ability to manage repeated crisis with high level of Self-Care </a:t>
            </a:r>
            <a:endParaRPr dirty="0"/>
          </a:p>
          <a:p>
            <a:pPr marL="342900" marR="0" lvl="0" indent="-15849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1400" dirty="0"/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 descr="in-progres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9674" y="960318"/>
            <a:ext cx="7025950" cy="537485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1043500" y="1027673"/>
            <a:ext cx="7024800" cy="91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Smooth Beginnings </a:t>
            </a: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1043500" y="2073475"/>
            <a:ext cx="7024800" cy="403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8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○"/>
            </a:pPr>
            <a:r>
              <a:rPr lang="en-US" sz="2200" b="1"/>
              <a:t>Logistics </a:t>
            </a:r>
            <a:endParaRPr sz="2200" b="1"/>
          </a:p>
          <a:p>
            <a:pPr marL="640080" marR="0" lvl="1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▪"/>
            </a:pPr>
            <a:r>
              <a:rPr lang="en-US"/>
              <a:t>Triage situated in front of center</a:t>
            </a:r>
            <a:endParaRPr/>
          </a:p>
          <a:p>
            <a:pPr marL="640080" marR="0" lvl="1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▪"/>
            </a:pPr>
            <a:r>
              <a:rPr lang="en-US"/>
              <a:t>Triage offices next to Clinical Director</a:t>
            </a:r>
            <a:endParaRPr/>
          </a:p>
          <a:p>
            <a:pPr marL="342900" marR="0" lvl="0" indent="-298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b="1"/>
              <a:t>System Change Buy-in</a:t>
            </a:r>
            <a:r>
              <a:rPr lang="en-US" sz="2200"/>
              <a:t> </a:t>
            </a:r>
            <a:endParaRPr sz="2200"/>
          </a:p>
          <a:p>
            <a:pPr marL="640080" marR="0" lvl="1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Educate existing professional staff on change to a new Triage Model </a:t>
            </a:r>
            <a:endParaRPr/>
          </a:p>
          <a:p>
            <a:pPr marL="342900" marR="0" lvl="0" indent="-2981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b="1"/>
              <a:t>Evaluation and Supervision</a:t>
            </a:r>
            <a:r>
              <a:rPr lang="en-US" sz="2200"/>
              <a:t> </a:t>
            </a:r>
            <a:endParaRPr sz="2200"/>
          </a:p>
          <a:p>
            <a:pPr marL="640080" marR="0" lvl="1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Schedule seperate supervision time </a:t>
            </a:r>
            <a:br>
              <a:rPr lang="en-US"/>
            </a:br>
            <a:r>
              <a:rPr lang="en-US" sz="2000" i="1"/>
              <a:t>(Triage Counselors/Clinical Directors)</a:t>
            </a:r>
            <a:endParaRPr sz="2000" i="1"/>
          </a:p>
          <a:p>
            <a:pPr marL="640080" marR="0" lvl="1" indent="-302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Assess Triage as a separate function </a:t>
            </a:r>
            <a:br>
              <a:rPr lang="en-US"/>
            </a:br>
            <a:r>
              <a:rPr lang="en-US" sz="2000" i="1"/>
              <a:t>(update departmental policies, QA, etc.)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6735996" y="209941"/>
            <a:ext cx="133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entury Gothic"/>
              <a:buNone/>
            </a:pPr>
            <a:r>
              <a:rPr lang="en-US" sz="3500"/>
              <a:t>Promoting the Approved </a:t>
            </a:r>
            <a:br>
              <a:rPr lang="en-US" sz="3500"/>
            </a:br>
            <a:r>
              <a:rPr lang="en-US" sz="3500"/>
              <a:t>Triage Model </a:t>
            </a:r>
            <a:endParaRPr sz="35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1043500" y="2323650"/>
            <a:ext cx="6777300" cy="3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946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○"/>
            </a:pPr>
            <a:r>
              <a:rPr lang="en-US" sz="2220"/>
              <a:t>Campus department heads are introduced to upcoming system by Counseling Director </a:t>
            </a:r>
            <a:endParaRPr sz="2220"/>
          </a:p>
          <a:p>
            <a:pPr marL="342900" lvl="0" indent="-29946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○"/>
            </a:pPr>
            <a:r>
              <a:rPr lang="en-US" sz="2220"/>
              <a:t>Upon hire, new Triage Counselors are introduced to staff and faculty</a:t>
            </a:r>
            <a:endParaRPr sz="2220"/>
          </a:p>
          <a:p>
            <a:pPr marL="342900" marR="0" lvl="0" indent="-2743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7"/>
              <a:buChar char="○"/>
            </a:pPr>
            <a:r>
              <a:rPr lang="en-US" sz="2220"/>
              <a:t>Triage Counselors meet with local community providers via:</a:t>
            </a:r>
            <a:endParaRPr sz="2220"/>
          </a:p>
          <a:p>
            <a:pPr marL="640080" marR="0" lvl="1" indent="-2696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7"/>
              <a:buChar char="▪"/>
            </a:pPr>
            <a:r>
              <a:rPr lang="en-US" sz="2220"/>
              <a:t>Hosting </a:t>
            </a:r>
            <a:r>
              <a:rPr lang="en-US" sz="2220" i="1"/>
              <a:t>Meet and Greet </a:t>
            </a:r>
            <a:r>
              <a:rPr lang="en-US" sz="2220"/>
              <a:t>on campus</a:t>
            </a:r>
            <a:endParaRPr sz="2220"/>
          </a:p>
          <a:p>
            <a:pPr marL="640080" marR="0" lvl="1" indent="-2696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7"/>
              <a:buChar char="▪"/>
            </a:pPr>
            <a:r>
              <a:rPr lang="en-US" sz="2220"/>
              <a:t>Onsite visits to community agencies </a:t>
            </a:r>
            <a:endParaRPr sz="2220"/>
          </a:p>
          <a:p>
            <a:pPr marL="342900" marR="0" lvl="0" indent="-2743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7"/>
              <a:buChar char="○"/>
            </a:pPr>
            <a:r>
              <a:rPr lang="en-US" sz="2220"/>
              <a:t>Memorandum of Understanding (MOU) with hospitals and other large agencies</a:t>
            </a:r>
            <a:endParaRPr sz="2220"/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2" name="Shape 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313" y="905963"/>
            <a:ext cx="4515375" cy="29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1319475" y="3319670"/>
            <a:ext cx="6467100" cy="151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br>
              <a:rPr lang="en-US" sz="2000" b="0" i="0" u="none" strike="noStrike" cap="none" dirty="0">
                <a:solidFill>
                  <a:schemeClr val="accent1"/>
                </a:solidFill>
                <a:latin typeface="Century Gothic" panose="020B0502020202020204" pitchFamily="34" charset="0"/>
                <a:sym typeface="Century Gothic"/>
              </a:rPr>
            </a:br>
            <a:r>
              <a:rPr lang="en-US" sz="4200" dirty="0">
                <a:solidFill>
                  <a:schemeClr val="accent2"/>
                </a:solidFill>
                <a:highlight>
                  <a:srgbClr val="B7DC96"/>
                </a:highlight>
                <a:latin typeface="Century Gothic" panose="020B0502020202020204" pitchFamily="34" charset="0"/>
                <a:ea typeface="coffee+tea demo" panose="02000603000000000000" pitchFamily="2" charset="0"/>
                <a:cs typeface="Lobster"/>
                <a:sym typeface="Lobster"/>
              </a:rPr>
              <a:t>Any Q</a:t>
            </a:r>
            <a:r>
              <a:rPr lang="en-US" sz="4200" i="0" u="none" strike="noStrike" cap="none" dirty="0">
                <a:solidFill>
                  <a:schemeClr val="accent2"/>
                </a:solidFill>
                <a:highlight>
                  <a:srgbClr val="B7DC96"/>
                </a:highlight>
                <a:latin typeface="Century Gothic" panose="020B0502020202020204" pitchFamily="34" charset="0"/>
                <a:ea typeface="coffee+tea demo" panose="02000603000000000000" pitchFamily="2" charset="0"/>
                <a:cs typeface="Lobster"/>
                <a:sym typeface="Lobster"/>
              </a:rPr>
              <a:t>uestions?</a:t>
            </a:r>
            <a:br>
              <a:rPr lang="en-US" sz="2400" b="0" i="0" u="none" strike="noStrike" cap="none" dirty="0">
                <a:solidFill>
                  <a:schemeClr val="accent1"/>
                </a:solidFill>
                <a:latin typeface="Century Gothic" panose="020B0502020202020204" pitchFamily="34" charset="0"/>
                <a:sym typeface="Century Gothic"/>
              </a:rPr>
            </a:br>
            <a:br>
              <a:rPr lang="en-US" sz="2400" b="0" i="0" u="none" strike="noStrike" cap="none" dirty="0">
                <a:solidFill>
                  <a:schemeClr val="accent1"/>
                </a:solidFill>
                <a:latin typeface="Century Gothic" panose="020B0502020202020204" pitchFamily="34" charset="0"/>
                <a:sym typeface="Century Gothic"/>
              </a:rPr>
            </a:br>
            <a:r>
              <a:rPr lang="en-US" sz="2200" b="1" i="0" u="sng" strike="noStrike" cap="none" dirty="0">
                <a:solidFill>
                  <a:schemeClr val="accent1"/>
                </a:solidFill>
                <a:latin typeface="Century Gothic" panose="020B0502020202020204" pitchFamily="34" charset="0"/>
              </a:rPr>
              <a:t>Follow-up Questions/Comments:</a:t>
            </a:r>
            <a:br>
              <a:rPr lang="en-US" sz="2000" u="sng" dirty="0"/>
            </a:br>
            <a:r>
              <a:rPr lang="en-US" sz="1800" i="1" dirty="0"/>
              <a:t>(may also request copy of slideshow)</a:t>
            </a:r>
            <a:endParaRPr sz="1000" i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br>
              <a:rPr lang="en-US" sz="1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b="1" i="0" u="none" strike="noStrike" cap="none" dirty="0">
                <a:solidFill>
                  <a:schemeClr val="accent1"/>
                </a:solidFill>
              </a:rPr>
              <a:t>Beth</a:t>
            </a:r>
            <a:r>
              <a:rPr lang="en-US" sz="2000" dirty="0"/>
              <a:t>:	</a:t>
            </a:r>
            <a:r>
              <a:rPr lang="en-US" sz="2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cholette@geneseo.edu</a:t>
            </a:r>
            <a:br>
              <a:rPr lang="en-US" sz="2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</a:rPr>
              <a:t>Madeline</a:t>
            </a:r>
            <a:r>
              <a:rPr lang="en-US" sz="2000" dirty="0"/>
              <a:t>:</a:t>
            </a:r>
            <a:r>
              <a:rPr lang="en-US" sz="2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 </a:t>
            </a:r>
            <a:r>
              <a:rPr lang="en-US" sz="1800" u="sng" dirty="0">
                <a:solidFill>
                  <a:schemeClr val="hlink"/>
                </a:solidFill>
                <a:hlinkClick r:id="rId5"/>
              </a:rPr>
              <a:t>velazquez@geneseo.edu</a:t>
            </a:r>
            <a:r>
              <a:rPr lang="en-US" sz="20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0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043500" y="1027672"/>
            <a:ext cx="70248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Objectives</a:t>
            </a:r>
            <a:endParaRPr sz="4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043500" y="2050125"/>
            <a:ext cx="6777300" cy="3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042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Participants will demonstrate understanding of the difference between an intake-focused model of services versus a triage-based model.</a:t>
            </a:r>
            <a:b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600"/>
          </a:p>
          <a:p>
            <a:pPr marL="342900" marR="0" lvl="0" indent="-310426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Participants will be able to describe the current service model at their institution and compare to the model presented.</a:t>
            </a:r>
            <a:b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600"/>
          </a:p>
          <a:p>
            <a:pPr marL="342900" marR="0" lvl="0" indent="-310426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Participants will be able to identify the systematic benefits of a triage-based model.</a:t>
            </a:r>
            <a:b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600"/>
          </a:p>
          <a:p>
            <a:pPr marL="342900" marR="0" lvl="0" indent="-310426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Participants will be able to identify 1-3 ways to enhance or update services at their institution.</a:t>
            </a:r>
            <a:endParaRPr sz="2100"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6720491" y="14984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We Did Before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A.K.A “Back in My Day…”</a:t>
            </a:r>
            <a:endParaRPr sz="36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6748484" y="159177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body" idx="2"/>
          </p:nvPr>
        </p:nvSpPr>
        <p:spPr>
          <a:xfrm>
            <a:off x="4648377" y="2547087"/>
            <a:ext cx="3420000" cy="3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1995-2010:</a:t>
            </a:r>
            <a:endParaRPr/>
          </a:p>
          <a:p>
            <a:pPr marL="342900" marR="0" lvl="0" indent="-274319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 first contact = Intake appointment</a:t>
            </a:r>
            <a:endParaRPr/>
          </a:p>
          <a:p>
            <a:pPr marL="342900" marR="0" lvl="0" indent="-274319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FTE counselors, all conduct Intakes</a:t>
            </a:r>
            <a:endParaRPr/>
          </a:p>
          <a:p>
            <a:pPr marL="342900" marR="0" lvl="0" indent="-274319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Clients see Intake counselor for ongoing therapy</a:t>
            </a:r>
            <a:endParaRPr/>
          </a:p>
        </p:txBody>
      </p:sp>
      <p:pic>
        <p:nvPicPr>
          <p:cNvPr id="277" name="Shape 277" descr="old schoo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988" y="2547075"/>
            <a:ext cx="3419475" cy="30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Starting to Evolve: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Attempt (2011-16)</a:t>
            </a:r>
            <a:endParaRPr sz="36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043500" y="2323650"/>
            <a:ext cx="7024800" cy="3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Char char="○"/>
            </a:pP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 first contact = MEETing</a:t>
            </a:r>
            <a:b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20" b="0" i="0" u="sng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eet, </a:t>
            </a:r>
            <a:r>
              <a:rPr lang="en-US" sz="2220" b="0" i="0" u="sng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valuate, </a:t>
            </a:r>
            <a:r>
              <a:rPr lang="en-US" sz="2220" b="0" i="0" u="sng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ducate, </a:t>
            </a:r>
            <a:r>
              <a:rPr lang="en-US" sz="2220" b="0" i="0" u="sng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reat</a:t>
            </a:r>
            <a:endParaRPr/>
          </a:p>
          <a:p>
            <a:pPr marL="342900" marR="0" lvl="0" indent="-274319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Char char="○"/>
            </a:pP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MEETings were more triage-like:</a:t>
            </a:r>
            <a:endParaRPr/>
          </a:p>
          <a:p>
            <a:pPr marL="640080" marR="0" lvl="1" indent="-27432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frequent appointments available</a:t>
            </a:r>
            <a:endParaRPr/>
          </a:p>
          <a:p>
            <a:pPr marL="640080" marR="0" lvl="1" indent="-27432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 </a:t>
            </a:r>
            <a:r>
              <a:rPr lang="en-US" sz="2035" i="1"/>
              <a:t>forms for clients </a:t>
            </a:r>
            <a:r>
              <a:rPr lang="en-US" sz="2035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complete upon arrival</a:t>
            </a:r>
            <a:endParaRPr/>
          </a:p>
          <a:p>
            <a:pPr marL="640080" marR="0" lvl="1" indent="-27432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Shorter appointments (still scheduled full hour, but 30-40 minutes with client)</a:t>
            </a:r>
            <a:endParaRPr/>
          </a:p>
          <a:p>
            <a:pPr marL="640080" marR="0" lvl="1" indent="-27432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▪"/>
            </a:pPr>
            <a:r>
              <a:rPr lang="en-US" sz="2035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Shorter summary report by counselor</a:t>
            </a:r>
            <a:endParaRPr/>
          </a:p>
          <a:p>
            <a:pPr marL="342900" marR="0" lvl="0" indent="-274319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Char char="○"/>
            </a:pPr>
            <a:r>
              <a:rPr lang="en-US" sz="222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Clients engaging in therapy referred for Intake appointment, usually with same counselor</a:t>
            </a:r>
            <a:endParaRPr/>
          </a:p>
          <a:p>
            <a:pPr marL="342900" marR="0" lvl="0" indent="-167182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None/>
            </a:pPr>
            <a:endParaRPr sz="222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Starting to Evolve: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Went Well</a:t>
            </a:r>
            <a:endParaRPr sz="36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043491" y="2323652"/>
            <a:ext cx="6962173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 wait time for initial MEETing appointments (at least at first!)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focus on single-session intervention (problem-solving)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Switching to a biweekly model for ongoing therapy allowed greater flexibility</a:t>
            </a:r>
            <a:endParaRPr/>
          </a:p>
          <a:p>
            <a:pPr marL="342900" marR="0" lvl="0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Presenting utilization data to administration resulted in new FTE position (August 2013)</a:t>
            </a:r>
            <a:endParaRPr/>
          </a:p>
          <a:p>
            <a:pPr marL="342900" marR="0" lvl="0" indent="-15849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5849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Starting to Evolve: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Perils and Pitfalls</a:t>
            </a:r>
            <a:endParaRPr sz="36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 throughput (scheduling for therapy </a:t>
            </a:r>
            <a:r>
              <a:rPr lang="en-US" sz="240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initial appointment) despite improved input (initial MEETing session)</a:t>
            </a:r>
            <a:endParaRPr/>
          </a:p>
          <a:p>
            <a:pPr marL="342900" marR="0" lvl="0" indent="-2743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FTE availability quickly outpaced by growing utilization numbers</a:t>
            </a:r>
            <a:endParaRPr/>
          </a:p>
          <a:p>
            <a:pPr marL="342900" marR="0" lvl="0" indent="-2743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Wait times for initial MEETing eventually increased from 2-3 days to 1-2 weeks</a:t>
            </a:r>
            <a:endParaRPr/>
          </a:p>
          <a:p>
            <a:pPr marL="342900" marR="0" lvl="0" indent="-2743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reluctance to follow through with off-campus referral recommendations</a:t>
            </a:r>
            <a:endParaRPr/>
          </a:p>
          <a:p>
            <a:pPr marL="342900" marR="0" lvl="0" indent="-15849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 Evolution: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Change?</a:t>
            </a:r>
            <a:endParaRPr sz="36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043500" y="2323650"/>
            <a:ext cx="7083600" cy="3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6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Perils and Pitfalls!</a:t>
            </a:r>
            <a:endParaRPr sz="2200"/>
          </a:p>
          <a:p>
            <a:pPr marL="342900" marR="0" lvl="0" indent="-306882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Increasing </a:t>
            </a:r>
            <a:r>
              <a:rPr lang="en-US" sz="2200"/>
              <a:t>U</a:t>
            </a:r>
            <a:r>
              <a:rPr lang="en-US"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tilization:*</a:t>
            </a:r>
            <a:endParaRPr sz="2200"/>
          </a:p>
          <a:p>
            <a:pPr marL="640080" marR="0" lvl="1" indent="-30429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16.1% increase in total number of counseling appointments (Fall 2015=983, Fall 2016=1141)</a:t>
            </a:r>
            <a:endParaRPr sz="2100"/>
          </a:p>
          <a:p>
            <a:pPr marL="640080" marR="0" lvl="1" indent="-304292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Areas of increase:</a:t>
            </a:r>
            <a:b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Crises=92.7%</a:t>
            </a:r>
            <a:b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Case Follow-Up=26.3% </a:t>
            </a:r>
            <a:b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Intakes=2.8%</a:t>
            </a:r>
            <a:b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 Ongoing=39.1%</a:t>
            </a:r>
            <a:endParaRPr sz="2100"/>
          </a:p>
          <a:p>
            <a:pPr marL="640080" marR="0" lvl="1" indent="-27432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4"/>
              <a:buFont typeface="Noto Sans Symbols"/>
              <a:buNone/>
            </a:pPr>
            <a:endParaRPr sz="1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40080" marR="0" lvl="1" indent="-274320" algn="ctr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Noto Sans Symbols"/>
              <a:buNone/>
            </a:pPr>
            <a:r>
              <a:rPr lang="en-US" sz="148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*Based on SUNY Geneseo Counseling Services data, </a:t>
            </a:r>
            <a:endParaRPr/>
          </a:p>
          <a:p>
            <a:pPr marL="640080" marR="0" lvl="1" indent="-274320" algn="ctr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accent1"/>
              </a:buClr>
              <a:buSzPts val="1125"/>
              <a:buFont typeface="Noto Sans Symbols"/>
              <a:buNone/>
            </a:pPr>
            <a:r>
              <a:rPr lang="en-US" sz="148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 2015 vs. Fall 2016</a:t>
            </a:r>
            <a:endParaRPr sz="2035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 Evolution: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Change?, </a:t>
            </a:r>
            <a:r>
              <a:rPr lang="en-US" sz="3600" b="0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</a:t>
            </a:r>
            <a:endParaRPr sz="3600" b="0" i="1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043491" y="2323652"/>
            <a:ext cx="7083471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43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trends:</a:t>
            </a:r>
            <a:br>
              <a:rPr lang="en-US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50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The Association for University and College Counseling Center Directors Annual (AUCCCD) Survey, July 1, 2016 through June 30, 2017</a:t>
            </a:r>
            <a:br>
              <a:rPr lang="en-US" sz="150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80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b="0" i="0" u="sng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schools that have 5001-7500 students</a:t>
            </a: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marL="640080" marR="0" lvl="1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 number triage appointments:  200 (454)</a:t>
            </a:r>
            <a:endParaRPr/>
          </a:p>
          <a:p>
            <a:pPr marL="640080" marR="0" lvl="1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Medium number individual: 1698 (703)</a:t>
            </a:r>
            <a:endParaRPr/>
          </a:p>
          <a:p>
            <a:pPr marL="640080" marR="0" lvl="1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 number crisis appointments: 106.8 (54)</a:t>
            </a:r>
            <a:endParaRPr/>
          </a:p>
          <a:p>
            <a:pPr marL="640080" marR="0" lvl="1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Median number psychiatric:  184 (84)</a:t>
            </a:r>
            <a:endParaRPr/>
          </a:p>
          <a:p>
            <a:pPr marL="640080" marR="0" lvl="1" indent="-2743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432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rPr lang="en-US" sz="1600" b="0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(Parenthetical numbers based on Geneseo, Fall 2017)</a:t>
            </a: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6720492" y="140516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988</Words>
  <Application>Microsoft Office PowerPoint</Application>
  <PresentationFormat>On-screen Show (4:3)</PresentationFormat>
  <Paragraphs>222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Noto Sans Symbols</vt:lpstr>
      <vt:lpstr>Wingdings</vt:lpstr>
      <vt:lpstr>Lobster</vt:lpstr>
      <vt:lpstr>Arial</vt:lpstr>
      <vt:lpstr>Century Gothic</vt:lpstr>
      <vt:lpstr>coffee+tea demo</vt:lpstr>
      <vt:lpstr>Austin</vt:lpstr>
      <vt:lpstr>The Evolution of a Counseling Center:  From Traditional to Triage</vt:lpstr>
      <vt:lpstr>PowerPoint Presentation</vt:lpstr>
      <vt:lpstr>Learning Objectives</vt:lpstr>
      <vt:lpstr>What We Did Before A.K.A “Back in My Day…”</vt:lpstr>
      <vt:lpstr>Starting to Evolve: First Attempt (2011-16)</vt:lpstr>
      <vt:lpstr>Starting to Evolve: What Went Well</vt:lpstr>
      <vt:lpstr>Starting to Evolve: Perils and Pitfalls</vt:lpstr>
      <vt:lpstr>Continued Evolution: Why Change?</vt:lpstr>
      <vt:lpstr>Continued Evolution: Why Change?, continued</vt:lpstr>
      <vt:lpstr>Continued Evolution: Why Change?, continued</vt:lpstr>
      <vt:lpstr>PowerPoint Presentation</vt:lpstr>
      <vt:lpstr>PowerPoint Presentation</vt:lpstr>
      <vt:lpstr>Becoming “Agents of Change”</vt:lpstr>
      <vt:lpstr>Plan Versus Reality</vt:lpstr>
      <vt:lpstr>So… What do the  Triage Counselors REALLY do?</vt:lpstr>
      <vt:lpstr>Prevention / Intervention / Postvention </vt:lpstr>
      <vt:lpstr>Single versus Dual  Triage Provisions </vt:lpstr>
      <vt:lpstr>Pre-Triage / Purple Form </vt:lpstr>
      <vt:lpstr>Defining Initial Care Level</vt:lpstr>
      <vt:lpstr>Adhesive Time Managing of a 45-Minute Triage Appointment</vt:lpstr>
      <vt:lpstr>Triage Session Risk Assessment</vt:lpstr>
      <vt:lpstr>Benefits of Dedicated Triage Counselor(s)</vt:lpstr>
      <vt:lpstr>Hiring for Essential Skills</vt:lpstr>
      <vt:lpstr>Hiring for Essential Skills, cont.</vt:lpstr>
      <vt:lpstr>PowerPoint Presentation</vt:lpstr>
      <vt:lpstr>Smooth Beginnings </vt:lpstr>
      <vt:lpstr>Promoting the Approved  Triage Model </vt:lpstr>
      <vt:lpstr>   Any Questions?  Follow-up Questions/Comments: (may also request copy of slideshow)  Beth:   cholette@geneseo.edu  Madeline:   velazquez@geneseo.edu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a Counseling Center:  From Traditional to Triage</dc:title>
  <cp:lastModifiedBy>Beth Cholette</cp:lastModifiedBy>
  <cp:revision>4</cp:revision>
  <dcterms:modified xsi:type="dcterms:W3CDTF">2018-06-05T15:23:40Z</dcterms:modified>
</cp:coreProperties>
</file>